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834" r:id="rId2"/>
    <p:sldId id="750" r:id="rId3"/>
    <p:sldId id="837" r:id="rId4"/>
    <p:sldId id="833" r:id="rId5"/>
    <p:sldId id="830" r:id="rId6"/>
    <p:sldId id="811" r:id="rId7"/>
    <p:sldId id="696" r:id="rId8"/>
    <p:sldId id="697" r:id="rId9"/>
    <p:sldId id="698" r:id="rId10"/>
    <p:sldId id="699" r:id="rId11"/>
    <p:sldId id="700" r:id="rId12"/>
    <p:sldId id="702" r:id="rId13"/>
    <p:sldId id="753" r:id="rId14"/>
    <p:sldId id="813" r:id="rId15"/>
    <p:sldId id="814" r:id="rId16"/>
    <p:sldId id="815" r:id="rId17"/>
    <p:sldId id="816" r:id="rId18"/>
    <p:sldId id="817" r:id="rId19"/>
    <p:sldId id="818" r:id="rId20"/>
    <p:sldId id="819" r:id="rId21"/>
    <p:sldId id="820" r:id="rId22"/>
    <p:sldId id="821" r:id="rId23"/>
    <p:sldId id="822" r:id="rId24"/>
    <p:sldId id="704" r:id="rId25"/>
    <p:sldId id="705" r:id="rId26"/>
    <p:sldId id="706" r:id="rId27"/>
    <p:sldId id="707" r:id="rId28"/>
    <p:sldId id="756" r:id="rId29"/>
    <p:sldId id="757" r:id="rId30"/>
    <p:sldId id="755" r:id="rId31"/>
    <p:sldId id="713" r:id="rId32"/>
    <p:sldId id="759" r:id="rId33"/>
    <p:sldId id="716" r:id="rId34"/>
    <p:sldId id="717" r:id="rId35"/>
    <p:sldId id="718" r:id="rId36"/>
    <p:sldId id="719" r:id="rId37"/>
    <p:sldId id="720" r:id="rId38"/>
    <p:sldId id="835" r:id="rId39"/>
    <p:sldId id="836" r:id="rId40"/>
    <p:sldId id="758" r:id="rId41"/>
    <p:sldId id="824" r:id="rId42"/>
    <p:sldId id="825" r:id="rId43"/>
    <p:sldId id="826" r:id="rId44"/>
    <p:sldId id="827" r:id="rId45"/>
    <p:sldId id="828" r:id="rId46"/>
    <p:sldId id="851" r:id="rId47"/>
    <p:sldId id="845" r:id="rId48"/>
    <p:sldId id="848" r:id="rId49"/>
    <p:sldId id="850" r:id="rId50"/>
    <p:sldId id="852" r:id="rId51"/>
    <p:sldId id="853" r:id="rId52"/>
    <p:sldId id="841" r:id="rId53"/>
    <p:sldId id="842" r:id="rId54"/>
    <p:sldId id="831" r:id="rId55"/>
    <p:sldId id="749" r:id="rId5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DAMAR DENIS" initials="HD"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8D"/>
    <a:srgbClr val="008000"/>
    <a:srgbClr val="FF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82330" autoAdjust="0"/>
  </p:normalViewPr>
  <p:slideViewPr>
    <p:cSldViewPr>
      <p:cViewPr varScale="1">
        <p:scale>
          <a:sx n="72" d="100"/>
          <a:sy n="72" d="100"/>
        </p:scale>
        <p:origin x="-1675" y="-8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11-18T10:31:06.805" idx="9">
    <p:pos x="10" y="10"/>
    <p:text>Suggestion : Rerversement des cotisations dans les délais fixés 90 jours pour l'international, cotisations du district réglées avant AG de district</p:text>
    <p:extLst>
      <p:ext uri="{C676402C-5697-4E1C-873F-D02D1690AC5C}">
        <p15:threadingInfo xmlns:p15="http://schemas.microsoft.com/office/powerpoint/2012/main" xmlns=""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89AF7D-7D83-4998-A123-DA0676980269}" type="datetimeFigureOut">
              <a:rPr lang="fr-FR" smtClean="0"/>
              <a:pPr/>
              <a:t>04/05/2020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EC2E2C-12C4-4D35-A45A-B6E5C94C9A3B}" type="slidenum">
              <a:rPr lang="fr-FR" smtClean="0"/>
              <a:pPr/>
              <a:t>‹#›</a:t>
            </a:fld>
            <a:endParaRPr lang="fr-FR"/>
          </a:p>
        </p:txBody>
      </p:sp>
    </p:spTree>
    <p:extLst>
      <p:ext uri="{BB962C8B-B14F-4D97-AF65-F5344CB8AC3E}">
        <p14:creationId xmlns:p14="http://schemas.microsoft.com/office/powerpoint/2010/main" xmlns="" val="279353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D1507AE3-3E0E-4237-9043-5AD044FBD2F4}" type="slidenum">
              <a:rPr lang="en-US" smtClean="0"/>
              <a:pPr>
                <a:defRPr/>
              </a:pPr>
              <a:t>1</a:t>
            </a:fld>
            <a:endParaRPr lang="en-US" dirty="0"/>
          </a:p>
        </p:txBody>
      </p:sp>
    </p:spTree>
    <p:extLst>
      <p:ext uri="{BB962C8B-B14F-4D97-AF65-F5344CB8AC3E}">
        <p14:creationId xmlns:p14="http://schemas.microsoft.com/office/powerpoint/2010/main" xmlns="" val="1930413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35610DEF-5C74-436E-B308-CCC3DAD7EDB0}" type="slidenum">
              <a:rPr lang="fr-FR" altLang="fr-FR" sz="1200"/>
              <a:pPr/>
              <a:t>13</a:t>
            </a:fld>
            <a:endParaRPr lang="fr-FR" altLang="fr-FR" sz="1200"/>
          </a:p>
        </p:txBody>
      </p:sp>
      <p:sp>
        <p:nvSpPr>
          <p:cNvPr id="601090" name="Rectangle 2"/>
          <p:cNvSpPr>
            <a:spLocks noGrp="1" noRot="1" noChangeAspect="1" noChangeArrowheads="1" noTextEdit="1"/>
          </p:cNvSpPr>
          <p:nvPr>
            <p:ph type="sldImg"/>
          </p:nvPr>
        </p:nvSpPr>
        <p:spPr>
          <a:ln/>
        </p:spPr>
      </p:sp>
      <p:sp>
        <p:nvSpPr>
          <p:cNvPr id="6010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altLang="fr-FR"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BC915B-9B9F-4C77-A722-67BA7A1F3B67}" type="slidenum">
              <a:rPr lang="fr-FR" smtClean="0"/>
              <a:pPr eaLnBrk="1" hangingPunct="1"/>
              <a:t>14</a:t>
            </a:fld>
            <a:endParaRPr lang="fr-FR" dirty="0" smtClean="0"/>
          </a:p>
        </p:txBody>
      </p:sp>
      <p:sp>
        <p:nvSpPr>
          <p:cNvPr id="116739" name="Rectangle 2"/>
          <p:cNvSpPr>
            <a:spLocks noGrp="1" noRot="1" noChangeAspect="1" noChangeArrowheads="1" noTextEdit="1"/>
          </p:cNvSpPr>
          <p:nvPr>
            <p:ph type="sldImg"/>
          </p:nvPr>
        </p:nvSpPr>
        <p:spPr>
          <a:xfrm>
            <a:off x="1143000" y="685800"/>
            <a:ext cx="4572000" cy="3429000"/>
          </a:xfrm>
          <a:ln/>
        </p:spPr>
      </p:sp>
      <p:sp>
        <p:nvSpPr>
          <p:cNvPr id="116740" name="Rectangle 4"/>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dirty="0" smtClean="0"/>
          </a:p>
        </p:txBody>
      </p:sp>
      <p:sp>
        <p:nvSpPr>
          <p:cNvPr id="116741" name="Espace réservé du pied de page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1EC2E2C-12C4-4D35-A45A-B6E5C94C9A3B}" type="slidenum">
              <a:rPr lang="fr-FR" smtClean="0"/>
              <a:pPr/>
              <a:t>15</a:t>
            </a:fld>
            <a:endParaRPr lang="fr-FR"/>
          </a:p>
        </p:txBody>
      </p:sp>
    </p:spTree>
    <p:extLst>
      <p:ext uri="{BB962C8B-B14F-4D97-AF65-F5344CB8AC3E}">
        <p14:creationId xmlns:p14="http://schemas.microsoft.com/office/powerpoint/2010/main" xmlns="" val="3281536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50F282BE-A38C-42EB-95AA-21AD2B7DDB63}" type="slidenum">
              <a:rPr lang="fr-FR" altLang="fr-FR" sz="1200"/>
              <a:pPr/>
              <a:t>16</a:t>
            </a:fld>
            <a:endParaRPr lang="fr-FR" altLang="fr-FR" sz="1200"/>
          </a:p>
        </p:txBody>
      </p:sp>
      <p:sp>
        <p:nvSpPr>
          <p:cNvPr id="644098" name="Rectangle 2"/>
          <p:cNvSpPr>
            <a:spLocks noGrp="1" noRot="1" noChangeAspect="1" noChangeArrowheads="1" noTextEdit="1"/>
          </p:cNvSpPr>
          <p:nvPr>
            <p:ph type="sldImg"/>
          </p:nvPr>
        </p:nvSpPr>
        <p:spPr>
          <a:ln/>
        </p:spPr>
      </p:sp>
      <p:sp>
        <p:nvSpPr>
          <p:cNvPr id="6440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altLang="fr-FR"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6E936D59-E1BA-4DD1-8EE0-5DC97F9A951D}" type="slidenum">
              <a:rPr lang="fr-FR" altLang="fr-FR" sz="1200"/>
              <a:pPr/>
              <a:t>18</a:t>
            </a:fld>
            <a:endParaRPr lang="fr-FR" altLang="fr-FR" sz="1200"/>
          </a:p>
        </p:txBody>
      </p:sp>
      <p:sp>
        <p:nvSpPr>
          <p:cNvPr id="650242" name="Rectangle 2"/>
          <p:cNvSpPr>
            <a:spLocks noGrp="1" noRot="1" noChangeAspect="1" noChangeArrowheads="1" noTextEdit="1"/>
          </p:cNvSpPr>
          <p:nvPr>
            <p:ph type="sldImg"/>
          </p:nvPr>
        </p:nvSpPr>
        <p:spPr>
          <a:ln/>
        </p:spPr>
      </p:sp>
      <p:sp>
        <p:nvSpPr>
          <p:cNvPr id="6502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altLang="fr-FR" sz="1800" dirty="0" smtClean="0">
                <a:latin typeface="Times New Roman" pitchFamily="18" charset="0"/>
                <a:cs typeface="Times New Roman" pitchFamily="18" charset="0"/>
              </a:rPr>
              <a:t>Lors de manifestations :</a:t>
            </a:r>
          </a:p>
          <a:p>
            <a:pPr eaLnBrk="1" hangingPunct="1"/>
            <a:r>
              <a:rPr lang="fr-FR" altLang="fr-FR" sz="1800" dirty="0" smtClean="0">
                <a:latin typeface="Times New Roman" pitchFamily="18" charset="0"/>
                <a:cs typeface="Times New Roman" pitchFamily="18" charset="0"/>
              </a:rPr>
              <a:t>1 - les dépenses et recettes relèvent du compte de gestion</a:t>
            </a:r>
          </a:p>
          <a:p>
            <a:pPr eaLnBrk="1" hangingPunct="1"/>
            <a:r>
              <a:rPr lang="fr-FR" altLang="fr-FR" sz="1800" b="1" dirty="0" smtClean="0">
                <a:latin typeface="Times New Roman" pitchFamily="18" charset="0"/>
                <a:cs typeface="Times New Roman" pitchFamily="18" charset="0"/>
              </a:rPr>
              <a:t>2 - Seul le résultat bénéficiaire doit alimenter en crédit  le compte action sociale.</a:t>
            </a:r>
            <a:r>
              <a:rPr lang="fr-FR" altLang="fr-FR" sz="1800" dirty="0" smtClean="0">
                <a:latin typeface="Times New Roman" pitchFamily="18" charset="0"/>
              </a:rPr>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CCA889F8-A756-460A-8235-A1EB661A0E71}" type="slidenum">
              <a:rPr lang="fr-FR" altLang="fr-FR" sz="1200"/>
              <a:pPr/>
              <a:t>21</a:t>
            </a:fld>
            <a:endParaRPr lang="fr-FR" altLang="fr-FR" sz="1200"/>
          </a:p>
        </p:txBody>
      </p:sp>
      <p:sp>
        <p:nvSpPr>
          <p:cNvPr id="658434" name="Rectangle 2"/>
          <p:cNvSpPr>
            <a:spLocks noGrp="1" noRot="1" noChangeAspect="1" noChangeArrowheads="1" noTextEdit="1"/>
          </p:cNvSpPr>
          <p:nvPr>
            <p:ph type="sldImg"/>
          </p:nvPr>
        </p:nvSpPr>
        <p:spPr>
          <a:xfrm>
            <a:off x="1304925" y="804863"/>
            <a:ext cx="4248150" cy="3186112"/>
          </a:xfrm>
          <a:ln/>
        </p:spPr>
      </p:sp>
      <p:sp>
        <p:nvSpPr>
          <p:cNvPr id="658435" name="Rectangle 3"/>
          <p:cNvSpPr>
            <a:spLocks noGrp="1" noChangeArrowheads="1"/>
          </p:cNvSpPr>
          <p:nvPr>
            <p:ph type="body" idx="1"/>
          </p:nvPr>
        </p:nvSpPr>
        <p:spPr>
          <a:xfrm>
            <a:off x="914612" y="4345708"/>
            <a:ext cx="5028777" cy="384994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altLang="fr-FR" sz="1800" dirty="0" smtClean="0">
                <a:latin typeface="Times New Roman" pitchFamily="18" charset="0"/>
                <a:cs typeface="Times New Roman" pitchFamily="18" charset="0"/>
              </a:rPr>
              <a:t>Si ce financement est fait dans le cadre d’une distinction de « </a:t>
            </a:r>
            <a:r>
              <a:rPr lang="fr-FR" altLang="fr-FR" sz="1800" b="1" dirty="0" smtClean="0">
                <a:latin typeface="Times New Roman" pitchFamily="18" charset="0"/>
                <a:cs typeface="Times New Roman" pitchFamily="18" charset="0"/>
              </a:rPr>
              <a:t>Compagnon de Melvin Jones</a:t>
            </a:r>
            <a:r>
              <a:rPr lang="fr-FR" altLang="fr-FR" sz="1800" dirty="0" smtClean="0">
                <a:latin typeface="Times New Roman" pitchFamily="18" charset="0"/>
                <a:cs typeface="Times New Roman" pitchFamily="18" charset="0"/>
              </a:rPr>
              <a:t> »</a:t>
            </a:r>
          </a:p>
          <a:p>
            <a:pPr eaLnBrk="1" hangingPunct="1"/>
            <a:r>
              <a:rPr lang="fr-FR" altLang="fr-FR" sz="1800" dirty="0" smtClean="0">
                <a:latin typeface="Times New Roman" pitchFamily="18" charset="0"/>
                <a:cs typeface="Times New Roman" pitchFamily="18" charset="0"/>
              </a:rPr>
              <a:t>Ne pas oublier les frais de change qui sont à rajouter au montant annoncé. ( Précisions auprès du trésorier du district)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CCA889F8-A756-460A-8235-A1EB661A0E71}" type="slidenum">
              <a:rPr lang="fr-FR" altLang="fr-FR" sz="1200"/>
              <a:pPr/>
              <a:t>22</a:t>
            </a:fld>
            <a:endParaRPr lang="fr-FR" altLang="fr-FR" sz="1200"/>
          </a:p>
        </p:txBody>
      </p:sp>
      <p:sp>
        <p:nvSpPr>
          <p:cNvPr id="658434" name="Rectangle 2"/>
          <p:cNvSpPr>
            <a:spLocks noGrp="1" noRot="1" noChangeAspect="1" noChangeArrowheads="1" noTextEdit="1"/>
          </p:cNvSpPr>
          <p:nvPr>
            <p:ph type="sldImg"/>
          </p:nvPr>
        </p:nvSpPr>
        <p:spPr>
          <a:xfrm>
            <a:off x="1304925" y="804863"/>
            <a:ext cx="4248150" cy="3186112"/>
          </a:xfrm>
          <a:ln/>
        </p:spPr>
      </p:sp>
      <p:sp>
        <p:nvSpPr>
          <p:cNvPr id="658435" name="Rectangle 3"/>
          <p:cNvSpPr>
            <a:spLocks noGrp="1" noChangeArrowheads="1"/>
          </p:cNvSpPr>
          <p:nvPr>
            <p:ph type="body" idx="1"/>
          </p:nvPr>
        </p:nvSpPr>
        <p:spPr>
          <a:xfrm>
            <a:off x="914612" y="4345708"/>
            <a:ext cx="5028777" cy="384994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altLang="fr-FR" sz="1800" dirty="0" smtClean="0">
              <a:latin typeface="Times New Roman" pitchFamily="18" charset="0"/>
              <a:cs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29" name="Espace réservé de l'image des diapositives 1"/>
          <p:cNvSpPr>
            <a:spLocks noGrp="1" noRot="1" noChangeAspect="1" noTextEdit="1"/>
          </p:cNvSpPr>
          <p:nvPr>
            <p:ph type="sldImg"/>
          </p:nvPr>
        </p:nvSpPr>
        <p:spPr>
          <a:ln/>
        </p:spPr>
      </p:sp>
      <p:sp>
        <p:nvSpPr>
          <p:cNvPr id="662530"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altLang="fr-FR" smtClean="0">
              <a:latin typeface="Times New Roman" pitchFamily="18" charset="0"/>
            </a:endParaRPr>
          </a:p>
        </p:txBody>
      </p:sp>
      <p:sp>
        <p:nvSpPr>
          <p:cNvPr id="662531"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F1C5FE9E-FA9A-47DA-AEEC-DDA76FF81BFF}" type="slidenum">
              <a:rPr lang="fr-FR" altLang="fr-FR" sz="1200"/>
              <a:pPr/>
              <a:t>23</a:t>
            </a:fld>
            <a:endParaRPr lang="fr-FR" altLang="fr-FR"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BC915B-9B9F-4C77-A722-67BA7A1F3B67}" type="slidenum">
              <a:rPr lang="fr-FR" smtClean="0"/>
              <a:pPr eaLnBrk="1" hangingPunct="1"/>
              <a:t>24</a:t>
            </a:fld>
            <a:endParaRPr lang="fr-FR" dirty="0" smtClean="0"/>
          </a:p>
        </p:txBody>
      </p:sp>
      <p:sp>
        <p:nvSpPr>
          <p:cNvPr id="116739" name="Rectangle 2"/>
          <p:cNvSpPr>
            <a:spLocks noGrp="1" noRot="1" noChangeAspect="1" noChangeArrowheads="1" noTextEdit="1"/>
          </p:cNvSpPr>
          <p:nvPr>
            <p:ph type="sldImg"/>
          </p:nvPr>
        </p:nvSpPr>
        <p:spPr>
          <a:xfrm>
            <a:off x="1143000" y="685800"/>
            <a:ext cx="4572000" cy="3429000"/>
          </a:xfrm>
          <a:ln/>
        </p:spPr>
      </p:sp>
      <p:sp>
        <p:nvSpPr>
          <p:cNvPr id="116740" name="Rectangle 4"/>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dirty="0" smtClean="0"/>
          </a:p>
        </p:txBody>
      </p:sp>
      <p:sp>
        <p:nvSpPr>
          <p:cNvPr id="116741" name="Espace réservé du pied de page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7AAFC1B9-076B-4566-9B9C-628C96E3F677}" type="slidenum">
              <a:rPr lang="fr-FR" altLang="fr-FR" sz="1200"/>
              <a:pPr/>
              <a:t>25</a:t>
            </a:fld>
            <a:endParaRPr lang="fr-FR" altLang="fr-FR" sz="1200" dirty="0"/>
          </a:p>
        </p:txBody>
      </p:sp>
      <p:sp>
        <p:nvSpPr>
          <p:cNvPr id="605186" name="Rectangle 2"/>
          <p:cNvSpPr>
            <a:spLocks noGrp="1" noRot="1" noChangeAspect="1" noChangeArrowheads="1" noTextEdit="1"/>
          </p:cNvSpPr>
          <p:nvPr>
            <p:ph type="sldImg"/>
          </p:nvPr>
        </p:nvSpPr>
        <p:spPr>
          <a:ln/>
        </p:spPr>
      </p:sp>
      <p:sp>
        <p:nvSpPr>
          <p:cNvPr id="6051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altLang="fr-FR" sz="1800" b="1" dirty="0" smtClean="0">
                <a:latin typeface="Times New Roman" pitchFamily="18" charset="0"/>
                <a:cs typeface="Times New Roman" pitchFamily="18" charset="0"/>
              </a:rPr>
              <a:t>La cotisation du club est fixée en AG sur proposition du Président.</a:t>
            </a:r>
          </a:p>
          <a:p>
            <a:pPr eaLnBrk="1" hangingPunct="1"/>
            <a:endParaRPr lang="fr-FR" altLang="fr-FR" sz="1800"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solidFill>
                  <a:prstClr val="black"/>
                </a:solidFill>
                <a:latin typeface="Arial" panose="020B0604020202020204" pitchFamily="34" charset="0"/>
                <a:cs typeface="Arial" panose="020B0604020202020204" pitchFamily="34" charset="0"/>
              </a:rPr>
              <a:t>La Structure mondiale d'action (SMA) regroupe 3 entités: EML, EME et la nouvelle entité l'EMS (Équipe Mondiale du Service). En travaillant ensemble formant une seule équipe, la structure mondiale d'action, avec la LCIF nous permettront d'amplifier le sens de notre devise « Nous servons ». Depuis le 1</a:t>
            </a:r>
            <a:r>
              <a:rPr lang="fr-FR" sz="1200" b="1" baseline="30000" dirty="0" smtClean="0">
                <a:solidFill>
                  <a:prstClr val="black"/>
                </a:solidFill>
                <a:latin typeface="Arial" panose="020B0604020202020204" pitchFamily="34" charset="0"/>
                <a:cs typeface="Arial" panose="020B0604020202020204" pitchFamily="34" charset="0"/>
              </a:rPr>
              <a:t>er</a:t>
            </a:r>
            <a:r>
              <a:rPr lang="fr-FR" sz="1200" b="1" dirty="0" smtClean="0">
                <a:solidFill>
                  <a:prstClr val="black"/>
                </a:solidFill>
                <a:latin typeface="Arial" panose="020B0604020202020204" pitchFamily="34" charset="0"/>
                <a:cs typeface="Arial" panose="020B0604020202020204" pitchFamily="34" charset="0"/>
              </a:rPr>
              <a:t> juillet 2019, les </a:t>
            </a:r>
            <a:r>
              <a:rPr lang="fr-FR" sz="1200" b="1" dirty="0" err="1" smtClean="0">
                <a:solidFill>
                  <a:prstClr val="black"/>
                </a:solidFill>
                <a:latin typeface="Arial" panose="020B0604020202020204" pitchFamily="34" charset="0"/>
                <a:cs typeface="Arial" panose="020B0604020202020204" pitchFamily="34" charset="0"/>
              </a:rPr>
              <a:t>Past</a:t>
            </a:r>
            <a:r>
              <a:rPr lang="fr-FR" sz="1200" b="1" dirty="0" smtClean="0">
                <a:solidFill>
                  <a:prstClr val="black"/>
                </a:solidFill>
                <a:latin typeface="Arial" panose="020B0604020202020204" pitchFamily="34" charset="0"/>
                <a:cs typeface="Arial" panose="020B0604020202020204" pitchFamily="34" charset="0"/>
              </a:rPr>
              <a:t> Gouverneurs et les Présidents de zone font partie intégrale de la SMA.</a:t>
            </a:r>
          </a:p>
          <a:p>
            <a:endParaRPr lang="fr-FR" dirty="0"/>
          </a:p>
        </p:txBody>
      </p:sp>
      <p:sp>
        <p:nvSpPr>
          <p:cNvPr id="4" name="Espace réservé du numéro de diapositive 3"/>
          <p:cNvSpPr>
            <a:spLocks noGrp="1"/>
          </p:cNvSpPr>
          <p:nvPr>
            <p:ph type="sldNum" sz="quarter" idx="10"/>
          </p:nvPr>
        </p:nvSpPr>
        <p:spPr/>
        <p:txBody>
          <a:bodyPr/>
          <a:lstStyle/>
          <a:p>
            <a:fld id="{51EC2E2C-12C4-4D35-A45A-B6E5C94C9A3B}" type="slidenum">
              <a:rPr lang="fr-FR" smtClean="0"/>
              <a:pPr/>
              <a:t>3</a:t>
            </a:fld>
            <a:endParaRPr lang="fr-FR"/>
          </a:p>
        </p:txBody>
      </p:sp>
    </p:spTree>
    <p:extLst>
      <p:ext uri="{BB962C8B-B14F-4D97-AF65-F5344CB8AC3E}">
        <p14:creationId xmlns:p14="http://schemas.microsoft.com/office/powerpoint/2010/main" xmlns="" val="23949233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60AD2C58-C049-4A10-AD2B-8BCC71452126}" type="slidenum">
              <a:rPr lang="fr-FR" altLang="fr-FR" sz="1200"/>
              <a:pPr/>
              <a:t>26</a:t>
            </a:fld>
            <a:endParaRPr lang="fr-FR" altLang="fr-FR" sz="1200" dirty="0"/>
          </a:p>
        </p:txBody>
      </p:sp>
      <p:sp>
        <p:nvSpPr>
          <p:cNvPr id="607234" name="Rectangle 2"/>
          <p:cNvSpPr>
            <a:spLocks noGrp="1" noRot="1" noChangeAspect="1" noChangeArrowheads="1" noTextEdit="1"/>
          </p:cNvSpPr>
          <p:nvPr>
            <p:ph type="sldImg"/>
          </p:nvPr>
        </p:nvSpPr>
        <p:spPr>
          <a:ln/>
        </p:spPr>
      </p:sp>
      <p:sp>
        <p:nvSpPr>
          <p:cNvPr id="6072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altLang="fr-FR" sz="1800" dirty="0" smtClean="0">
                <a:latin typeface="Times New Roman" pitchFamily="18" charset="0"/>
                <a:cs typeface="Times New Roman" pitchFamily="18" charset="0"/>
              </a:rPr>
              <a:t> Nous avons vu que l’une des tâches importantes du trésorier a trait aux cotisations:</a:t>
            </a:r>
          </a:p>
          <a:p>
            <a:pPr eaLnBrk="1" hangingPunct="1">
              <a:buFontTx/>
              <a:buChar char="•"/>
            </a:pPr>
            <a:r>
              <a:rPr lang="fr-FR" altLang="fr-FR" sz="1800" dirty="0" smtClean="0">
                <a:latin typeface="Times New Roman" pitchFamily="18" charset="0"/>
                <a:cs typeface="Times New Roman" pitchFamily="18" charset="0"/>
              </a:rPr>
              <a:t>Appel de fonds et collecte auprès des membres</a:t>
            </a:r>
          </a:p>
          <a:p>
            <a:pPr eaLnBrk="1" hangingPunct="1">
              <a:buFontTx/>
              <a:buChar char="•"/>
            </a:pPr>
            <a:r>
              <a:rPr lang="fr-FR" altLang="fr-FR" sz="1800" dirty="0" smtClean="0">
                <a:latin typeface="Times New Roman" pitchFamily="18" charset="0"/>
                <a:cs typeface="Times New Roman" pitchFamily="18" charset="0"/>
              </a:rPr>
              <a:t>versement des cotisations appelées par le trésorier du district pour:</a:t>
            </a:r>
          </a:p>
          <a:p>
            <a:pPr lvl="2" eaLnBrk="1" hangingPunct="1">
              <a:buFontTx/>
              <a:buChar char="•"/>
            </a:pPr>
            <a:r>
              <a:rPr lang="fr-FR" altLang="fr-FR" sz="1800" dirty="0" smtClean="0">
                <a:latin typeface="Times New Roman" pitchFamily="18" charset="0"/>
                <a:cs typeface="Times New Roman" pitchFamily="18" charset="0"/>
              </a:rPr>
              <a:t>District</a:t>
            </a:r>
          </a:p>
          <a:p>
            <a:pPr lvl="2" eaLnBrk="1" hangingPunct="1">
              <a:buFontTx/>
              <a:buChar char="•"/>
            </a:pPr>
            <a:r>
              <a:rPr lang="fr-FR" altLang="fr-FR" sz="1800" dirty="0" smtClean="0">
                <a:latin typeface="Times New Roman" pitchFamily="18" charset="0"/>
                <a:cs typeface="Times New Roman" pitchFamily="18" charset="0"/>
              </a:rPr>
              <a:t>Nationale</a:t>
            </a:r>
          </a:p>
          <a:p>
            <a:pPr lvl="2" eaLnBrk="1" hangingPunct="1">
              <a:buFontTx/>
              <a:buChar char="•"/>
            </a:pPr>
            <a:r>
              <a:rPr lang="fr-FR" altLang="fr-FR" sz="1800" dirty="0" smtClean="0">
                <a:latin typeface="Times New Roman" pitchFamily="18" charset="0"/>
                <a:cs typeface="Times New Roman" pitchFamily="18" charset="0"/>
              </a:rPr>
              <a:t>Internationale</a:t>
            </a:r>
          </a:p>
          <a:p>
            <a:pPr eaLnBrk="1" hangingPunct="1"/>
            <a:r>
              <a:rPr lang="fr-FR" altLang="fr-FR" sz="1800" dirty="0" smtClean="0">
                <a:latin typeface="Times New Roman" pitchFamily="18" charset="0"/>
                <a:cs typeface="Times New Roman" pitchFamily="18" charset="0"/>
              </a:rPr>
              <a:t> </a:t>
            </a:r>
          </a:p>
          <a:p>
            <a:pPr eaLnBrk="1" hangingPunct="1"/>
            <a:endParaRPr lang="fr-FR" altLang="fr-FR" sz="1800" dirty="0"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6B93C802-F578-4807-B0B8-529BBA2AF63E}" type="slidenum">
              <a:rPr lang="fr-FR" altLang="fr-FR" sz="1200"/>
              <a:pPr/>
              <a:t>27</a:t>
            </a:fld>
            <a:endParaRPr lang="fr-FR" altLang="fr-FR" sz="1200" dirty="0"/>
          </a:p>
        </p:txBody>
      </p:sp>
      <p:sp>
        <p:nvSpPr>
          <p:cNvPr id="609282" name="Rectangle 2"/>
          <p:cNvSpPr>
            <a:spLocks noGrp="1" noRot="1" noChangeAspect="1" noChangeArrowheads="1" noTextEdit="1"/>
          </p:cNvSpPr>
          <p:nvPr>
            <p:ph type="sldImg"/>
          </p:nvPr>
        </p:nvSpPr>
        <p:spPr>
          <a:ln/>
        </p:spPr>
      </p:sp>
      <p:sp>
        <p:nvSpPr>
          <p:cNvPr id="6092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altLang="fr-FR" sz="1800" b="1" dirty="0" smtClean="0">
                <a:latin typeface="Times New Roman" pitchFamily="18" charset="0"/>
                <a:cs typeface="Times New Roman" pitchFamily="18" charset="0"/>
              </a:rPr>
              <a:t>D’où l’importance du RME</a:t>
            </a:r>
            <a:r>
              <a:rPr lang="fr-FR" altLang="fr-FR" sz="1800" dirty="0" smtClean="0">
                <a:latin typeface="Times New Roman" pitchFamily="18" charset="0"/>
                <a:cs typeface="Times New Roman" pitchFamily="18" charset="0"/>
              </a:rPr>
              <a:t> pour la mise à jour du fichier « effectif » d’OAK BROOK.</a:t>
            </a:r>
          </a:p>
          <a:p>
            <a:pPr eaLnBrk="1" hangingPunct="1"/>
            <a:endParaRPr lang="fr-FR" altLang="fr-FR" sz="1800" dirty="0"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E9224D54-86C6-44A0-96A2-242595D3C455}" type="slidenum">
              <a:rPr lang="fr-FR" altLang="fr-FR" sz="1200"/>
              <a:pPr/>
              <a:t>28</a:t>
            </a:fld>
            <a:endParaRPr lang="fr-FR" altLang="fr-FR" sz="1200"/>
          </a:p>
        </p:txBody>
      </p:sp>
      <p:sp>
        <p:nvSpPr>
          <p:cNvPr id="611330" name="Rectangle 2"/>
          <p:cNvSpPr>
            <a:spLocks noGrp="1" noRot="1" noChangeAspect="1" noChangeArrowheads="1" noTextEdit="1"/>
          </p:cNvSpPr>
          <p:nvPr>
            <p:ph type="sldImg"/>
          </p:nvPr>
        </p:nvSpPr>
        <p:spPr>
          <a:ln/>
        </p:spPr>
      </p:sp>
      <p:sp>
        <p:nvSpPr>
          <p:cNvPr id="6113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altLang="fr-FR" dirty="0"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7" name="Espace réservé de l'image des diapositives 1"/>
          <p:cNvSpPr>
            <a:spLocks noGrp="1" noRot="1" noChangeAspect="1" noTextEdit="1"/>
          </p:cNvSpPr>
          <p:nvPr>
            <p:ph type="sldImg"/>
          </p:nvPr>
        </p:nvSpPr>
        <p:spPr>
          <a:ln/>
        </p:spPr>
      </p:sp>
      <p:sp>
        <p:nvSpPr>
          <p:cNvPr id="613378"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altLang="fr-FR" dirty="0" smtClean="0">
              <a:latin typeface="Times New Roman" pitchFamily="18" charset="0"/>
            </a:endParaRPr>
          </a:p>
        </p:txBody>
      </p:sp>
      <p:sp>
        <p:nvSpPr>
          <p:cNvPr id="613379"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6E45D721-35E5-41DD-A0CB-D1507DBC649F}" type="slidenum">
              <a:rPr lang="fr-FR" altLang="fr-FR" sz="1200"/>
              <a:pPr/>
              <a:t>29</a:t>
            </a:fld>
            <a:endParaRPr lang="fr-FR" altLang="fr-FR"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066750B9-5CB7-462A-B56A-55351E944C55}" type="slidenum">
              <a:rPr lang="fr-FR" altLang="fr-FR" sz="1200"/>
              <a:pPr/>
              <a:t>30</a:t>
            </a:fld>
            <a:endParaRPr lang="fr-FR" altLang="fr-FR" sz="1200"/>
          </a:p>
        </p:txBody>
      </p:sp>
      <p:sp>
        <p:nvSpPr>
          <p:cNvPr id="627714" name="Rectangle 2"/>
          <p:cNvSpPr>
            <a:spLocks noGrp="1" noRot="1" noChangeAspect="1" noChangeArrowheads="1" noTextEdit="1"/>
          </p:cNvSpPr>
          <p:nvPr>
            <p:ph type="sldImg"/>
          </p:nvPr>
        </p:nvSpPr>
        <p:spPr>
          <a:ln/>
        </p:spPr>
      </p:sp>
      <p:sp>
        <p:nvSpPr>
          <p:cNvPr id="6277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altLang="fr-FR" b="1" dirty="0" smtClean="0">
                <a:latin typeface="Times New Roman" pitchFamily="18" charset="0"/>
              </a:rPr>
              <a:t>Les cotisations au Prorata </a:t>
            </a:r>
            <a:r>
              <a:rPr lang="fr-FR" altLang="fr-FR" b="1" dirty="0" err="1" smtClean="0">
                <a:latin typeface="Times New Roman" pitchFamily="18" charset="0"/>
              </a:rPr>
              <a:t>Temporis</a:t>
            </a:r>
            <a:r>
              <a:rPr lang="fr-FR" altLang="fr-FR" b="1" dirty="0" smtClean="0">
                <a:latin typeface="Times New Roman" pitchFamily="18" charset="0"/>
              </a:rPr>
              <a:t> s’appliquent aux membres admis en cours d’année sur la base semestrielle et donc par 6ème.</a:t>
            </a:r>
          </a:p>
          <a:p>
            <a:pPr eaLnBrk="1" hangingPunct="1"/>
            <a:r>
              <a:rPr lang="fr-FR" altLang="fr-FR" b="1" dirty="0" smtClean="0">
                <a:latin typeface="Times New Roman" pitchFamily="18" charset="0"/>
              </a:rPr>
              <a:t>Exemple : 1 membre intronisé au mois de septembre aura pour cotisation 4/6ème de l’appel semestriel (cotisation internationale + nationale + district).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2526D8DA-4943-4315-A2DD-E05074E2A12D}" type="slidenum">
              <a:rPr lang="fr-FR" altLang="fr-FR" sz="1200"/>
              <a:pPr/>
              <a:t>31</a:t>
            </a:fld>
            <a:endParaRPr lang="fr-FR" altLang="fr-FR" sz="1200"/>
          </a:p>
        </p:txBody>
      </p:sp>
      <p:sp>
        <p:nvSpPr>
          <p:cNvPr id="631810" name="Rectangle 2"/>
          <p:cNvSpPr>
            <a:spLocks noGrp="1" noRot="1" noChangeAspect="1" noChangeArrowheads="1" noTextEdit="1"/>
          </p:cNvSpPr>
          <p:nvPr>
            <p:ph type="sldImg"/>
          </p:nvPr>
        </p:nvSpPr>
        <p:spPr>
          <a:ln/>
        </p:spPr>
      </p:sp>
      <p:sp>
        <p:nvSpPr>
          <p:cNvPr id="6318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altLang="fr-FR" sz="1800" dirty="0" smtClean="0">
                <a:latin typeface="Times New Roman" pitchFamily="18" charset="0"/>
                <a:cs typeface="Times New Roman" pitchFamily="18" charset="0"/>
              </a:rPr>
              <a:t>Un système particulier de montant de cotisation est prévu pour certaines catégories de membres :</a:t>
            </a:r>
          </a:p>
          <a:p>
            <a:pPr eaLnBrk="1" hangingPunct="1">
              <a:buFontTx/>
              <a:buChar char="•"/>
            </a:pPr>
            <a:r>
              <a:rPr lang="fr-FR" altLang="fr-FR" sz="1800" dirty="0" smtClean="0">
                <a:latin typeface="Times New Roman" pitchFamily="18" charset="0"/>
                <a:cs typeface="Times New Roman" pitchFamily="18" charset="0"/>
              </a:rPr>
              <a:t>associés  (le membre règle la cotisation dans son club d’origine)</a:t>
            </a:r>
          </a:p>
          <a:p>
            <a:pPr eaLnBrk="1" hangingPunct="1">
              <a:buFontTx/>
              <a:buChar char="•"/>
            </a:pPr>
            <a:r>
              <a:rPr lang="fr-FR" altLang="fr-FR" sz="1800" dirty="0" smtClean="0">
                <a:latin typeface="Times New Roman" pitchFamily="18" charset="0"/>
                <a:cs typeface="Times New Roman" pitchFamily="18" charset="0"/>
              </a:rPr>
              <a:t>d’honneur (le club paie les cotisations district, nationale et internationale)</a:t>
            </a:r>
          </a:p>
          <a:p>
            <a:pPr eaLnBrk="1" hangingPunct="1">
              <a:buFontTx/>
              <a:buChar char="•"/>
            </a:pPr>
            <a:r>
              <a:rPr lang="fr-FR" altLang="fr-FR" sz="1800" dirty="0" smtClean="0">
                <a:latin typeface="Times New Roman" pitchFamily="18" charset="0"/>
                <a:cs typeface="Times New Roman" pitchFamily="18" charset="0"/>
              </a:rPr>
              <a:t>Éloigné (cotisation au club selon le règlement intérieur)</a:t>
            </a:r>
          </a:p>
          <a:p>
            <a:pPr eaLnBrk="1" hangingPunct="1"/>
            <a:endParaRPr lang="fr-FR" altLang="fr-FR" sz="1800" dirty="0" smtClean="0">
              <a:latin typeface="Times New Roman" pitchFamily="18" charset="0"/>
              <a:cs typeface="Times New Roman" pitchFamily="18" charset="0"/>
            </a:endParaRPr>
          </a:p>
          <a:p>
            <a:pPr eaLnBrk="1" hangingPunct="1"/>
            <a:r>
              <a:rPr lang="fr-FR" altLang="fr-FR" sz="1800" b="1" dirty="0" smtClean="0">
                <a:latin typeface="Times New Roman" pitchFamily="18" charset="0"/>
                <a:cs typeface="Times New Roman" pitchFamily="18" charset="0"/>
              </a:rPr>
              <a:t>COTISATION FAMILIALE</a:t>
            </a:r>
            <a:endParaRPr lang="fr-FR" altLang="fr-FR" sz="1800" dirty="0" smtClean="0">
              <a:latin typeface="Times New Roman" pitchFamily="18" charset="0"/>
              <a:cs typeface="Times New Roman" pitchFamily="18" charset="0"/>
            </a:endParaRPr>
          </a:p>
          <a:p>
            <a:pPr eaLnBrk="1" hangingPunct="1"/>
            <a:r>
              <a:rPr lang="fr-FR" altLang="fr-FR" sz="1800" b="1" dirty="0" smtClean="0">
                <a:solidFill>
                  <a:srgbClr val="000000"/>
                </a:solidFill>
                <a:latin typeface="Arial" pitchFamily="34" charset="0"/>
              </a:rPr>
              <a:t>En quoi consiste le taux de cotisation réduit ? </a:t>
            </a:r>
            <a:r>
              <a:rPr lang="fr-FR" altLang="fr-FR" sz="1800" dirty="0" smtClean="0">
                <a:solidFill>
                  <a:srgbClr val="000000"/>
                </a:solidFill>
                <a:latin typeface="Arial" pitchFamily="34" charset="0"/>
              </a:rPr>
              <a:t>Le premier membre de la famille, qu'il soit nouvellement affilié ou pas, règlera à taux plein la cotisation annuelle (</a:t>
            </a:r>
            <a:r>
              <a:rPr lang="fr-FR" altLang="fr-FR" sz="1800" b="1" dirty="0" smtClean="0">
                <a:solidFill>
                  <a:srgbClr val="000000"/>
                </a:solidFill>
                <a:latin typeface="Arial" pitchFamily="34" charset="0"/>
              </a:rPr>
              <a:t>43 dollars US</a:t>
            </a:r>
            <a:r>
              <a:rPr lang="fr-FR" altLang="fr-FR" sz="1800" dirty="0" smtClean="0">
                <a:solidFill>
                  <a:srgbClr val="000000"/>
                </a:solidFill>
                <a:latin typeface="Arial" pitchFamily="34" charset="0"/>
              </a:rPr>
              <a:t>) et tout droit d'entrée applicable. Jusqu'à quatre membres de la famille majeurs du même foyer paieront ensuite chacun 50 pour cent de la cotisation annuelle normale (</a:t>
            </a:r>
            <a:r>
              <a:rPr lang="fr-FR" altLang="fr-FR" sz="1800" b="1" dirty="0" smtClean="0">
                <a:solidFill>
                  <a:srgbClr val="000000"/>
                </a:solidFill>
                <a:latin typeface="Arial" pitchFamily="34" charset="0"/>
              </a:rPr>
              <a:t>21,50 dollars US</a:t>
            </a:r>
            <a:r>
              <a:rPr lang="fr-FR" altLang="fr-FR" sz="1800" dirty="0" smtClean="0">
                <a:solidFill>
                  <a:srgbClr val="000000"/>
                </a:solidFill>
                <a:latin typeface="Arial" pitchFamily="34" charset="0"/>
              </a:rPr>
              <a:t>) et aucun droit d'entrée à l'association. Pour les clubs nouvellement fondés, le premier membre de la famille paiera les droits de charte (</a:t>
            </a:r>
            <a:r>
              <a:rPr lang="fr-FR" altLang="fr-FR" sz="1800" b="1" dirty="0" smtClean="0">
                <a:solidFill>
                  <a:srgbClr val="000000"/>
                </a:solidFill>
                <a:latin typeface="Arial" pitchFamily="34" charset="0"/>
              </a:rPr>
              <a:t>35 dollars US</a:t>
            </a:r>
            <a:r>
              <a:rPr lang="fr-FR" altLang="fr-FR" sz="1800" dirty="0" smtClean="0">
                <a:solidFill>
                  <a:srgbClr val="000000"/>
                </a:solidFill>
                <a:latin typeface="Arial" pitchFamily="34" charset="0"/>
              </a:rPr>
              <a:t>) et les cotisations annuelles à taux plein. Les autres sont soumis au taux réduit de cotisation.</a:t>
            </a:r>
          </a:p>
          <a:p>
            <a:pPr eaLnBrk="1" hangingPunct="1"/>
            <a:endParaRPr lang="fr-FR" altLang="fr-FR" sz="1800" dirty="0"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BC915B-9B9F-4C77-A722-67BA7A1F3B67}" type="slidenum">
              <a:rPr lang="fr-FR" smtClean="0"/>
              <a:pPr eaLnBrk="1" hangingPunct="1"/>
              <a:t>33</a:t>
            </a:fld>
            <a:endParaRPr lang="fr-FR" dirty="0" smtClean="0"/>
          </a:p>
        </p:txBody>
      </p:sp>
      <p:sp>
        <p:nvSpPr>
          <p:cNvPr id="116739" name="Rectangle 2"/>
          <p:cNvSpPr>
            <a:spLocks noGrp="1" noRot="1" noChangeAspect="1" noChangeArrowheads="1" noTextEdit="1"/>
          </p:cNvSpPr>
          <p:nvPr>
            <p:ph type="sldImg"/>
          </p:nvPr>
        </p:nvSpPr>
        <p:spPr>
          <a:xfrm>
            <a:off x="1143000" y="685800"/>
            <a:ext cx="4572000" cy="3429000"/>
          </a:xfrm>
          <a:ln/>
        </p:spPr>
      </p:sp>
      <p:sp>
        <p:nvSpPr>
          <p:cNvPr id="116740" name="Rectangle 4"/>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dirty="0" smtClean="0"/>
          </a:p>
        </p:txBody>
      </p:sp>
      <p:sp>
        <p:nvSpPr>
          <p:cNvPr id="116741" name="Espace réservé du pied de page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4769741-A00A-4883-AD3D-D331C4796AFD}" type="slidenum">
              <a:rPr lang="fr-FR" smtClean="0"/>
              <a:pPr/>
              <a:t>41</a:t>
            </a:fld>
            <a:endParaRPr lang="fr-FR"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xmlns="" val="30468094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4769741-A00A-4883-AD3D-D331C4796AFD}" type="slidenum">
              <a:rPr lang="fr-FR" smtClean="0"/>
              <a:pPr/>
              <a:t>43</a:t>
            </a:fld>
            <a:endParaRPr lang="fr-FR"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xmlns="" val="30468094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3AC26D83-1B59-4A87-82DD-3EB5B8725668}" type="slidenum">
              <a:rPr lang="fr-FR" smtClean="0"/>
              <a:pPr/>
              <a:t>44</a:t>
            </a:fld>
            <a:endParaRPr lang="fr-FR"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fr-FR" dirty="0" smtClean="0"/>
          </a:p>
        </p:txBody>
      </p:sp>
    </p:spTree>
    <p:extLst>
      <p:ext uri="{BB962C8B-B14F-4D97-AF65-F5344CB8AC3E}">
        <p14:creationId xmlns:p14="http://schemas.microsoft.com/office/powerpoint/2010/main" xmlns="" val="1372259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1EC2E2C-12C4-4D35-A45A-B6E5C94C9A3B}" type="slidenum">
              <a:rPr lang="fr-FR" smtClean="0"/>
              <a:pPr/>
              <a:t>4</a:t>
            </a:fld>
            <a:endParaRPr lang="fr-FR"/>
          </a:p>
        </p:txBody>
      </p:sp>
    </p:spTree>
    <p:extLst>
      <p:ext uri="{BB962C8B-B14F-4D97-AF65-F5344CB8AC3E}">
        <p14:creationId xmlns:p14="http://schemas.microsoft.com/office/powerpoint/2010/main" xmlns="" val="9459297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3AC26D83-1B59-4A87-82DD-3EB5B8725668}" type="slidenum">
              <a:rPr lang="fr-FR" smtClean="0"/>
              <a:pPr/>
              <a:t>45</a:t>
            </a:fld>
            <a:endParaRPr lang="fr-FR"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xmlns="" val="10931411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8522" indent="-287893">
              <a:defRPr sz="2400">
                <a:solidFill>
                  <a:schemeClr val="tx1"/>
                </a:solidFill>
                <a:latin typeface="Times New Roman" pitchFamily="18" charset="0"/>
              </a:defRPr>
            </a:lvl2pPr>
            <a:lvl3pPr marL="1151573" indent="-230315">
              <a:defRPr sz="2400">
                <a:solidFill>
                  <a:schemeClr val="tx1"/>
                </a:solidFill>
                <a:latin typeface="Times New Roman" pitchFamily="18" charset="0"/>
              </a:defRPr>
            </a:lvl3pPr>
            <a:lvl4pPr marL="1612202" indent="-230315">
              <a:defRPr sz="2400">
                <a:solidFill>
                  <a:schemeClr val="tx1"/>
                </a:solidFill>
                <a:latin typeface="Times New Roman" pitchFamily="18" charset="0"/>
              </a:defRPr>
            </a:lvl4pPr>
            <a:lvl5pPr marL="2072831" indent="-230315">
              <a:defRPr sz="2400">
                <a:solidFill>
                  <a:schemeClr val="tx1"/>
                </a:solidFill>
                <a:latin typeface="Times New Roman" pitchFamily="18" charset="0"/>
              </a:defRPr>
            </a:lvl5pPr>
            <a:lvl6pPr marL="2533460" indent="-230315" eaLnBrk="0" fontAlgn="base" hangingPunct="0">
              <a:spcBef>
                <a:spcPct val="0"/>
              </a:spcBef>
              <a:spcAft>
                <a:spcPct val="0"/>
              </a:spcAft>
              <a:defRPr sz="2400">
                <a:solidFill>
                  <a:schemeClr val="tx1"/>
                </a:solidFill>
                <a:latin typeface="Times New Roman" pitchFamily="18" charset="0"/>
              </a:defRPr>
            </a:lvl6pPr>
            <a:lvl7pPr marL="2994089" indent="-230315" eaLnBrk="0" fontAlgn="base" hangingPunct="0">
              <a:spcBef>
                <a:spcPct val="0"/>
              </a:spcBef>
              <a:spcAft>
                <a:spcPct val="0"/>
              </a:spcAft>
              <a:defRPr sz="2400">
                <a:solidFill>
                  <a:schemeClr val="tx1"/>
                </a:solidFill>
                <a:latin typeface="Times New Roman" pitchFamily="18" charset="0"/>
              </a:defRPr>
            </a:lvl7pPr>
            <a:lvl8pPr marL="3454718" indent="-230315" eaLnBrk="0" fontAlgn="base" hangingPunct="0">
              <a:spcBef>
                <a:spcPct val="0"/>
              </a:spcBef>
              <a:spcAft>
                <a:spcPct val="0"/>
              </a:spcAft>
              <a:defRPr sz="2400">
                <a:solidFill>
                  <a:schemeClr val="tx1"/>
                </a:solidFill>
                <a:latin typeface="Times New Roman" pitchFamily="18" charset="0"/>
              </a:defRPr>
            </a:lvl8pPr>
            <a:lvl9pPr marL="3915347" indent="-230315" eaLnBrk="0" fontAlgn="base" hangingPunct="0">
              <a:spcBef>
                <a:spcPct val="0"/>
              </a:spcBef>
              <a:spcAft>
                <a:spcPct val="0"/>
              </a:spcAft>
              <a:defRPr sz="2400">
                <a:solidFill>
                  <a:schemeClr val="tx1"/>
                </a:solidFill>
                <a:latin typeface="Times New Roman" pitchFamily="18" charset="0"/>
              </a:defRPr>
            </a:lvl9pPr>
          </a:lstStyle>
          <a:p>
            <a:fld id="{4BEF0F2A-46AF-4C6F-9C11-740D4B7E52E5}" type="slidenum">
              <a:rPr lang="fr-FR" sz="1200" smtClean="0"/>
              <a:pPr/>
              <a:t>46</a:t>
            </a:fld>
            <a:endParaRPr lang="fr-FR" sz="1200" dirty="0" smtClean="0"/>
          </a:p>
        </p:txBody>
      </p:sp>
      <p:sp>
        <p:nvSpPr>
          <p:cNvPr id="139267" name="Rectangle 1026"/>
          <p:cNvSpPr>
            <a:spLocks noGrp="1" noRot="1" noChangeAspect="1" noChangeArrowheads="1" noTextEdit="1"/>
          </p:cNvSpPr>
          <p:nvPr>
            <p:ph type="sldImg"/>
          </p:nvPr>
        </p:nvSpPr>
        <p:spPr>
          <a:xfrm>
            <a:off x="1143000" y="685800"/>
            <a:ext cx="4572000" cy="3429000"/>
          </a:xfrm>
          <a:ln/>
        </p:spPr>
      </p:sp>
      <p:sp>
        <p:nvSpPr>
          <p:cNvPr id="139268"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smtClean="0"/>
          </a:p>
        </p:txBody>
      </p:sp>
      <p:sp>
        <p:nvSpPr>
          <p:cNvPr id="5" name="Espace réservé du pied de page 4"/>
          <p:cNvSpPr>
            <a:spLocks noGrp="1"/>
          </p:cNvSpPr>
          <p:nvPr>
            <p:ph type="ftr" sz="quarter" idx="10"/>
          </p:nvPr>
        </p:nvSpPr>
        <p:spPr/>
        <p:txBody>
          <a:bodyPr/>
          <a:lstStyle/>
          <a:p>
            <a:pPr>
              <a:defRPr/>
            </a:pPr>
            <a:r>
              <a:rPr lang="fr-FR" smtClean="0"/>
              <a:t>District 103nord</a:t>
            </a:r>
            <a:endParaRPr lang="fr-FR"/>
          </a:p>
        </p:txBody>
      </p:sp>
    </p:spTree>
    <p:extLst>
      <p:ext uri="{BB962C8B-B14F-4D97-AF65-F5344CB8AC3E}">
        <p14:creationId xmlns:p14="http://schemas.microsoft.com/office/powerpoint/2010/main" xmlns="" val="30312218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Si vous n’avez pas déjà crée</a:t>
            </a:r>
            <a:r>
              <a:rPr lang="fr-FR" baseline="0" dirty="0" smtClean="0"/>
              <a:t> votre compte </a:t>
            </a:r>
            <a:r>
              <a:rPr lang="fr-FR" baseline="0" dirty="0" err="1" smtClean="0"/>
              <a:t>Mylion</a:t>
            </a:r>
            <a:r>
              <a:rPr lang="fr-FR" baseline="0" dirty="0" smtClean="0"/>
              <a:t>, cliquer sur Je m’Inscris et laissez-vous guider</a:t>
            </a:r>
          </a:p>
          <a:p>
            <a:endParaRPr lang="fr-FR" dirty="0"/>
          </a:p>
        </p:txBody>
      </p:sp>
      <p:sp>
        <p:nvSpPr>
          <p:cNvPr id="4" name="Espace réservé du numéro de diapositive 3"/>
          <p:cNvSpPr>
            <a:spLocks noGrp="1"/>
          </p:cNvSpPr>
          <p:nvPr>
            <p:ph type="sldNum" sz="quarter" idx="10"/>
          </p:nvPr>
        </p:nvSpPr>
        <p:spPr/>
        <p:txBody>
          <a:bodyPr/>
          <a:lstStyle/>
          <a:p>
            <a:fld id="{9356F254-4C82-445C-8AD8-388E146FBC52}" type="slidenum">
              <a:rPr lang="fr-FR" smtClean="0"/>
              <a:pPr/>
              <a:t>47</a:t>
            </a:fld>
            <a:endParaRPr lang="fr-FR"/>
          </a:p>
        </p:txBody>
      </p:sp>
    </p:spTree>
    <p:extLst>
      <p:ext uri="{BB962C8B-B14F-4D97-AF65-F5344CB8AC3E}">
        <p14:creationId xmlns:p14="http://schemas.microsoft.com/office/powerpoint/2010/main" xmlns="" val="10825872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Si</a:t>
            </a:r>
            <a:r>
              <a:rPr lang="fr-FR" baseline="0" dirty="0" smtClean="0"/>
              <a:t> vous avez déjà créé votre compte sur </a:t>
            </a:r>
            <a:r>
              <a:rPr lang="fr-FR" baseline="0" dirty="0" err="1" smtClean="0"/>
              <a:t>MyLion</a:t>
            </a:r>
            <a:r>
              <a:rPr lang="fr-FR" baseline="0" dirty="0" smtClean="0"/>
              <a:t>, il convient de compléter les informations demandées :</a:t>
            </a:r>
          </a:p>
          <a:p>
            <a:r>
              <a:rPr lang="fr-FR" baseline="0" dirty="0" smtClean="0"/>
              <a:t>Votre Email : le même que celui qui figure dans la base de donnée du site des Lions de France : https://www.lions-france.org/</a:t>
            </a:r>
          </a:p>
          <a:p>
            <a:r>
              <a:rPr lang="fr-FR" baseline="0" dirty="0" smtClean="0"/>
              <a:t>Votre mot de passe : Celui que vous avez indiqué lors de la création de votre compte </a:t>
            </a:r>
            <a:r>
              <a:rPr lang="fr-FR" baseline="0" dirty="0" err="1" smtClean="0"/>
              <a:t>MyLion</a:t>
            </a:r>
            <a:r>
              <a:rPr lang="fr-FR" baseline="0" dirty="0" smtClean="0"/>
              <a:t>.</a:t>
            </a:r>
          </a:p>
          <a:p>
            <a:r>
              <a:rPr lang="fr-FR" baseline="0" dirty="0" smtClean="0"/>
              <a:t>Puis Se connecter (</a:t>
            </a:r>
            <a:r>
              <a:rPr lang="fr-FR" baseline="0" dirty="0" err="1" smtClean="0"/>
              <a:t>Sign</a:t>
            </a:r>
            <a:r>
              <a:rPr lang="fr-FR" baseline="0" dirty="0" smtClean="0"/>
              <a:t> In). Ceci est en cours de traduction, il sera remplacé par : « Se Connecté ».</a:t>
            </a:r>
            <a:endParaRPr lang="fr-FR" dirty="0"/>
          </a:p>
        </p:txBody>
      </p:sp>
      <p:sp>
        <p:nvSpPr>
          <p:cNvPr id="4" name="Espace réservé du numéro de diapositive 3"/>
          <p:cNvSpPr>
            <a:spLocks noGrp="1"/>
          </p:cNvSpPr>
          <p:nvPr>
            <p:ph type="sldNum" sz="quarter" idx="10"/>
          </p:nvPr>
        </p:nvSpPr>
        <p:spPr/>
        <p:txBody>
          <a:bodyPr/>
          <a:lstStyle/>
          <a:p>
            <a:fld id="{9356F254-4C82-445C-8AD8-388E146FBC52}" type="slidenum">
              <a:rPr lang="fr-FR" smtClean="0"/>
              <a:pPr/>
              <a:t>48</a:t>
            </a:fld>
            <a:endParaRPr lang="fr-FR"/>
          </a:p>
        </p:txBody>
      </p:sp>
    </p:spTree>
    <p:extLst>
      <p:ext uri="{BB962C8B-B14F-4D97-AF65-F5344CB8AC3E}">
        <p14:creationId xmlns:p14="http://schemas.microsoft.com/office/powerpoint/2010/main" xmlns="" val="11370372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600" b="1" dirty="0" smtClean="0">
                <a:solidFill>
                  <a:schemeClr val="accent6"/>
                </a:solidFill>
                <a:latin typeface="Avenir LT Std 55 Roman" panose="020B0503020203020204" pitchFamily="34" charset="0"/>
              </a:rPr>
              <a:t>Une fois vous êtes connecté, vous aurez accès à ces 5 applications, faites votre choix.</a:t>
            </a:r>
            <a:endParaRPr lang="fr-FR" sz="1600" b="1" dirty="0">
              <a:solidFill>
                <a:schemeClr val="accent6"/>
              </a:solidFill>
              <a:latin typeface="Avenir LT Std 55 Roman" panose="020B0503020203020204" pitchFamily="34" charset="0"/>
            </a:endParaRPr>
          </a:p>
        </p:txBody>
      </p:sp>
      <p:sp>
        <p:nvSpPr>
          <p:cNvPr id="4" name="Espace réservé du numéro de diapositive 3"/>
          <p:cNvSpPr>
            <a:spLocks noGrp="1"/>
          </p:cNvSpPr>
          <p:nvPr>
            <p:ph type="sldNum" sz="quarter" idx="10"/>
          </p:nvPr>
        </p:nvSpPr>
        <p:spPr/>
        <p:txBody>
          <a:bodyPr/>
          <a:lstStyle/>
          <a:p>
            <a:fld id="{9356F254-4C82-445C-8AD8-388E146FBC52}" type="slidenum">
              <a:rPr lang="fr-FR" smtClean="0"/>
              <a:pPr/>
              <a:t>49</a:t>
            </a:fld>
            <a:endParaRPr lang="fr-FR"/>
          </a:p>
        </p:txBody>
      </p:sp>
    </p:spTree>
    <p:extLst>
      <p:ext uri="{BB962C8B-B14F-4D97-AF65-F5344CB8AC3E}">
        <p14:creationId xmlns:p14="http://schemas.microsoft.com/office/powerpoint/2010/main" xmlns="" val="7273311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3F2B4695-AB08-45D2-A03D-09E4E8496C97}" type="slidenum">
              <a:rPr lang="fr-FR" smtClean="0"/>
              <a:pPr>
                <a:defRPr/>
              </a:pPr>
              <a:t>52</a:t>
            </a:fld>
            <a:endParaRPr lang="fr-FR"/>
          </a:p>
        </p:txBody>
      </p:sp>
    </p:spTree>
    <p:extLst>
      <p:ext uri="{BB962C8B-B14F-4D97-AF65-F5344CB8AC3E}">
        <p14:creationId xmlns:p14="http://schemas.microsoft.com/office/powerpoint/2010/main" xmlns="" val="3955273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4588" y="685800"/>
            <a:ext cx="4568825" cy="342741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1EC2E2C-12C4-4D35-A45A-B6E5C94C9A3B}" type="slidenum">
              <a:rPr lang="fr-FR" smtClean="0"/>
              <a:pPr/>
              <a:t>5</a:t>
            </a:fld>
            <a:endParaRPr lang="fr-FR"/>
          </a:p>
        </p:txBody>
      </p:sp>
    </p:spTree>
    <p:extLst>
      <p:ext uri="{BB962C8B-B14F-4D97-AF65-F5344CB8AC3E}">
        <p14:creationId xmlns:p14="http://schemas.microsoft.com/office/powerpoint/2010/main" xmlns="" val="3976887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BC915B-9B9F-4C77-A722-67BA7A1F3B67}" type="slidenum">
              <a:rPr lang="fr-FR" smtClean="0"/>
              <a:pPr eaLnBrk="1" hangingPunct="1"/>
              <a:t>7</a:t>
            </a:fld>
            <a:endParaRPr lang="fr-FR" dirty="0" smtClean="0"/>
          </a:p>
        </p:txBody>
      </p:sp>
      <p:sp>
        <p:nvSpPr>
          <p:cNvPr id="116739" name="Rectangle 2"/>
          <p:cNvSpPr>
            <a:spLocks noGrp="1" noRot="1" noChangeAspect="1" noChangeArrowheads="1" noTextEdit="1"/>
          </p:cNvSpPr>
          <p:nvPr>
            <p:ph type="sldImg"/>
          </p:nvPr>
        </p:nvSpPr>
        <p:spPr>
          <a:xfrm>
            <a:off x="1143000" y="685800"/>
            <a:ext cx="4572000" cy="3429000"/>
          </a:xfrm>
          <a:ln/>
        </p:spPr>
      </p:sp>
      <p:sp>
        <p:nvSpPr>
          <p:cNvPr id="116740" name="Rectangle 4"/>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dirty="0" smtClean="0"/>
          </a:p>
        </p:txBody>
      </p:sp>
      <p:sp>
        <p:nvSpPr>
          <p:cNvPr id="116741" name="Espace réservé du pied de page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7" name="Espace réservé de l'image des diapositives 1"/>
          <p:cNvSpPr>
            <a:spLocks noGrp="1" noRot="1" noChangeAspect="1" noTextEdit="1"/>
          </p:cNvSpPr>
          <p:nvPr>
            <p:ph type="sldImg"/>
          </p:nvPr>
        </p:nvSpPr>
        <p:spPr>
          <a:ln/>
        </p:spPr>
      </p:sp>
      <p:sp>
        <p:nvSpPr>
          <p:cNvPr id="592898"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altLang="fr-FR" dirty="0" smtClean="0">
              <a:latin typeface="Times New Roman" pitchFamily="18" charset="0"/>
            </a:endParaRPr>
          </a:p>
        </p:txBody>
      </p:sp>
      <p:sp>
        <p:nvSpPr>
          <p:cNvPr id="592899"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EA731B2B-8A5B-4AD4-A8F7-7E7A85822E5F}" type="slidenum">
              <a:rPr lang="fr-FR" altLang="fr-FR" sz="1200"/>
              <a:pPr/>
              <a:t>8</a:t>
            </a:fld>
            <a:endParaRPr lang="fr-FR" altLang="fr-FR"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A13D1711-004E-4D1B-94E1-0C67EB5C53F7}" type="slidenum">
              <a:rPr lang="fr-FR" altLang="fr-FR" sz="1200"/>
              <a:pPr/>
              <a:t>9</a:t>
            </a:fld>
            <a:endParaRPr lang="fr-FR" altLang="fr-FR" sz="1200" dirty="0"/>
          </a:p>
        </p:txBody>
      </p:sp>
      <p:sp>
        <p:nvSpPr>
          <p:cNvPr id="594946" name="Rectangle 2"/>
          <p:cNvSpPr>
            <a:spLocks noGrp="1" noRot="1" noChangeAspect="1" noChangeArrowheads="1" noTextEdit="1"/>
          </p:cNvSpPr>
          <p:nvPr>
            <p:ph type="sldImg"/>
          </p:nvPr>
        </p:nvSpPr>
        <p:spPr>
          <a:solidFill>
            <a:srgbClr val="FFFFFF"/>
          </a:solidFill>
          <a:ln/>
        </p:spPr>
      </p:sp>
      <p:sp>
        <p:nvSpPr>
          <p:cNvPr id="59494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ltLang="fr-FR" dirty="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9F84E622-574B-491F-9987-7497208E743E}" type="slidenum">
              <a:rPr lang="fr-FR" altLang="fr-FR" sz="1200"/>
              <a:pPr/>
              <a:t>11</a:t>
            </a:fld>
            <a:endParaRPr lang="fr-FR" altLang="fr-FR" sz="1200" dirty="0"/>
          </a:p>
        </p:txBody>
      </p:sp>
      <p:sp>
        <p:nvSpPr>
          <p:cNvPr id="599042" name="Rectangle 2"/>
          <p:cNvSpPr>
            <a:spLocks noGrp="1" noRot="1" noChangeAspect="1" noChangeArrowheads="1" noTextEdit="1"/>
          </p:cNvSpPr>
          <p:nvPr>
            <p:ph type="sldImg"/>
          </p:nvPr>
        </p:nvSpPr>
        <p:spPr>
          <a:ln/>
        </p:spPr>
      </p:sp>
      <p:sp>
        <p:nvSpPr>
          <p:cNvPr id="5990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altLang="fr-FR" dirty="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41378FBF-FEDB-41EC-BA2C-16B5207ED8D0}" type="slidenum">
              <a:rPr lang="fr-FR" altLang="fr-FR" sz="1200"/>
              <a:pPr/>
              <a:t>12</a:t>
            </a:fld>
            <a:endParaRPr lang="fr-FR" altLang="fr-FR" sz="1200" dirty="0"/>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altLang="fr-FR" sz="1800" dirty="0" smtClean="0">
                <a:latin typeface="Times New Roman" pitchFamily="18" charset="0"/>
                <a:cs typeface="Times New Roman" pitchFamily="18" charset="0"/>
              </a:rPr>
              <a:t>C’est à partir de ce schéma de responsabilité que doit s’organiser la fonction du trésorier.</a:t>
            </a:r>
            <a:r>
              <a:rPr lang="fr-FR" altLang="fr-FR" dirty="0" smtClean="0">
                <a:latin typeface="Times New Roman" pitchFamily="18" charset="0"/>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71600" y="3886200"/>
            <a:ext cx="6400800" cy="1752600"/>
          </a:xfrm>
        </p:spPr>
        <p:txBody>
          <a:bodyPr/>
          <a:lstStyle>
            <a:lvl1pPr marL="0" indent="0" algn="ctr">
              <a:buNone/>
              <a:defRPr>
                <a:solidFill>
                  <a:srgbClr val="00338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15" name="Titre 14"/>
          <p:cNvSpPr>
            <a:spLocks noGrp="1"/>
          </p:cNvSpPr>
          <p:nvPr>
            <p:ph type="title"/>
          </p:nvPr>
        </p:nvSpPr>
        <p:spPr>
          <a:xfrm>
            <a:off x="228600" y="685800"/>
            <a:ext cx="8686800" cy="684600"/>
          </a:xfrm>
          <a:prstGeom prst="rect">
            <a:avLst/>
          </a:prstGeom>
        </p:spPr>
        <p:txBody>
          <a:bodyPr lIns="0" tIns="0" rIns="0" bIns="0"/>
          <a:lstStyle>
            <a:lvl1pPr>
              <a:defRPr>
                <a:solidFill>
                  <a:srgbClr val="00338D"/>
                </a:solidFill>
              </a:defRPr>
            </a:lvl1pPr>
          </a:lstStyle>
          <a:p>
            <a:r>
              <a:rPr lang="fr-FR" smtClean="0"/>
              <a:t>Modifiez le style du titre</a:t>
            </a:r>
            <a:endParaRPr lang="fr-FR" dirty="0"/>
          </a:p>
        </p:txBody>
      </p:sp>
      <p:sp>
        <p:nvSpPr>
          <p:cNvPr id="16" name="Espace réservé de la date 15"/>
          <p:cNvSpPr>
            <a:spLocks noGrp="1"/>
          </p:cNvSpPr>
          <p:nvPr>
            <p:ph type="dt" sz="half" idx="10"/>
          </p:nvPr>
        </p:nvSpPr>
        <p:spPr/>
        <p:txBody>
          <a:bodyPr/>
          <a:lstStyle/>
          <a:p>
            <a:fld id="{409A0FC4-1649-4662-A3F5-2CD81625FABE}" type="datetime1">
              <a:rPr lang="fr-FR" smtClean="0"/>
              <a:pPr/>
              <a:t>04/05/2020</a:t>
            </a:fld>
            <a:endParaRPr lang="fr-FR" dirty="0"/>
          </a:p>
        </p:txBody>
      </p:sp>
      <p:sp>
        <p:nvSpPr>
          <p:cNvPr id="18" name="Espace réservé du numéro de diapositive 17"/>
          <p:cNvSpPr>
            <a:spLocks noGrp="1"/>
          </p:cNvSpPr>
          <p:nvPr>
            <p:ph type="sldNum" sz="quarter" idx="12"/>
          </p:nvPr>
        </p:nvSpPr>
        <p:spPr/>
        <p:txBody>
          <a:bodyPr/>
          <a:lstStyle/>
          <a:p>
            <a:fld id="{D25B4756-240E-4258-A912-7D5D73D82276}" type="slidenum">
              <a:rPr lang="fr-FR" smtClean="0"/>
              <a:pPr/>
              <a:t>‹#›</a:t>
            </a:fld>
            <a:endParaRPr lang="fr-FR" dirty="0"/>
          </a:p>
        </p:txBody>
      </p:sp>
    </p:spTree>
    <p:extLst>
      <p:ext uri="{BB962C8B-B14F-4D97-AF65-F5344CB8AC3E}">
        <p14:creationId xmlns:p14="http://schemas.microsoft.com/office/powerpoint/2010/main" xmlns="" val="27888014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48597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762000" y="762000"/>
            <a:ext cx="7924800" cy="795338"/>
          </a:xfrm>
          <a:prstGeom prst="roundRect">
            <a:avLst>
              <a:gd name="adj" fmla="val 21657"/>
            </a:avLst>
          </a:prstGeo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838200" y="1989138"/>
            <a:ext cx="3770313" cy="4097337"/>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760913" y="1989138"/>
            <a:ext cx="3770312" cy="19716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760913" y="4113213"/>
            <a:ext cx="3770312" cy="197326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e la date 5"/>
          <p:cNvSpPr>
            <a:spLocks noGrp="1"/>
          </p:cNvSpPr>
          <p:nvPr>
            <p:ph type="dt" sz="half" idx="10"/>
          </p:nvPr>
        </p:nvSpPr>
        <p:spPr>
          <a:xfrm>
            <a:off x="2438400" y="6248400"/>
            <a:ext cx="2130425" cy="474663"/>
          </a:xfrm>
        </p:spPr>
        <p:txBody>
          <a:bodyPr/>
          <a:lstStyle>
            <a:lvl1pPr>
              <a:defRPr/>
            </a:lvl1pPr>
          </a:lstStyle>
          <a:p>
            <a:fld id="{CE5F1CE3-4BC2-441A-AABE-4D1E2F770B9E}" type="datetime1">
              <a:rPr lang="fr-FR" smtClean="0"/>
              <a:pPr/>
              <a:t>04/05/2020</a:t>
            </a:fld>
            <a:endParaRPr lang="fr-FR" dirty="0"/>
          </a:p>
        </p:txBody>
      </p:sp>
      <p:sp>
        <p:nvSpPr>
          <p:cNvPr id="7" name="Espace réservé du pied de page 6"/>
          <p:cNvSpPr>
            <a:spLocks noGrp="1"/>
          </p:cNvSpPr>
          <p:nvPr>
            <p:ph type="ftr" sz="quarter" idx="11"/>
          </p:nvPr>
        </p:nvSpPr>
        <p:spPr>
          <a:xfrm>
            <a:off x="5791200" y="6248400"/>
            <a:ext cx="2897188" cy="474663"/>
          </a:xfrm>
          <a:prstGeom prst="rect">
            <a:avLst/>
          </a:prstGeom>
        </p:spPr>
        <p:txBody>
          <a:bodyPr/>
          <a:lstStyle>
            <a:lvl1pPr>
              <a:defRPr/>
            </a:lvl1pPr>
          </a:lstStyle>
          <a:p>
            <a:pPr algn="ctr" fontAlgn="base">
              <a:spcBef>
                <a:spcPct val="0"/>
              </a:spcBef>
              <a:spcAft>
                <a:spcPct val="0"/>
              </a:spcAft>
            </a:pPr>
            <a:endParaRPr lang="fr-FR" dirty="0">
              <a:solidFill>
                <a:prstClr val="black"/>
              </a:solidFill>
              <a:latin typeface="Arial" charset="0"/>
            </a:endParaRPr>
          </a:p>
        </p:txBody>
      </p:sp>
      <p:sp>
        <p:nvSpPr>
          <p:cNvPr id="8" name="Espace réservé du numéro de diapositive 7"/>
          <p:cNvSpPr>
            <a:spLocks noGrp="1"/>
          </p:cNvSpPr>
          <p:nvPr>
            <p:ph type="sldNum" sz="quarter" idx="12"/>
          </p:nvPr>
        </p:nvSpPr>
        <p:spPr>
          <a:xfrm>
            <a:off x="84138" y="6242050"/>
            <a:ext cx="742950" cy="488950"/>
          </a:xfrm>
        </p:spPr>
        <p:txBody>
          <a:bodyPr/>
          <a:lstStyle>
            <a:lvl1pPr>
              <a:defRPr/>
            </a:lvl1pPr>
          </a:lstStyle>
          <a:p>
            <a:fld id="{04FDDC04-6194-46E5-A5EB-7BB685A6A1F3}" type="slidenum">
              <a:rPr lang="fr-FR"/>
              <a:pPr/>
              <a:t>‹#›</a:t>
            </a:fld>
            <a:endParaRPr lang="fr-FR" dirty="0"/>
          </a:p>
        </p:txBody>
      </p:sp>
    </p:spTree>
    <p:extLst>
      <p:ext uri="{BB962C8B-B14F-4D97-AF65-F5344CB8AC3E}">
        <p14:creationId xmlns:p14="http://schemas.microsoft.com/office/powerpoint/2010/main" xmlns="" val="4202472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762000" y="762000"/>
            <a:ext cx="7924800" cy="795338"/>
          </a:xfrm>
          <a:prstGeom prst="roundRect">
            <a:avLst>
              <a:gd name="adj" fmla="val 21657"/>
            </a:avLst>
          </a:prstGeo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838200" y="1989138"/>
            <a:ext cx="7693025" cy="4097337"/>
          </a:xfrm>
        </p:spPr>
        <p:txBody>
          <a:bodyPr/>
          <a:lstStyle/>
          <a:p>
            <a:endParaRPr lang="fr-FR" dirty="0"/>
          </a:p>
        </p:txBody>
      </p:sp>
      <p:sp>
        <p:nvSpPr>
          <p:cNvPr id="4" name="Espace réservé de la date 3"/>
          <p:cNvSpPr>
            <a:spLocks noGrp="1"/>
          </p:cNvSpPr>
          <p:nvPr>
            <p:ph type="dt" sz="half" idx="10"/>
          </p:nvPr>
        </p:nvSpPr>
        <p:spPr>
          <a:xfrm>
            <a:off x="2438400" y="6248400"/>
            <a:ext cx="2130425" cy="474663"/>
          </a:xfrm>
        </p:spPr>
        <p:txBody>
          <a:bodyPr/>
          <a:lstStyle>
            <a:lvl1pPr>
              <a:defRPr/>
            </a:lvl1pPr>
          </a:lstStyle>
          <a:p>
            <a:fld id="{3C5B434C-DF29-42F1-84C7-193481F5F056}" type="datetime1">
              <a:rPr lang="fr-FR" smtClean="0"/>
              <a:pPr/>
              <a:t>04/05/2020</a:t>
            </a:fld>
            <a:endParaRPr lang="fr-FR" dirty="0"/>
          </a:p>
        </p:txBody>
      </p:sp>
      <p:sp>
        <p:nvSpPr>
          <p:cNvPr id="5" name="Espace réservé du pied de page 4"/>
          <p:cNvSpPr>
            <a:spLocks noGrp="1"/>
          </p:cNvSpPr>
          <p:nvPr>
            <p:ph type="ftr" sz="quarter" idx="11"/>
          </p:nvPr>
        </p:nvSpPr>
        <p:spPr>
          <a:xfrm>
            <a:off x="5791200" y="6248400"/>
            <a:ext cx="2897188" cy="474663"/>
          </a:xfrm>
          <a:prstGeom prst="rect">
            <a:avLst/>
          </a:prstGeom>
        </p:spPr>
        <p:txBody>
          <a:bodyPr/>
          <a:lstStyle>
            <a:lvl1pPr>
              <a:defRPr/>
            </a:lvl1pPr>
          </a:lstStyle>
          <a:p>
            <a:pPr algn="ctr" fontAlgn="base">
              <a:spcBef>
                <a:spcPct val="0"/>
              </a:spcBef>
              <a:spcAft>
                <a:spcPct val="0"/>
              </a:spcAft>
            </a:pPr>
            <a:endParaRPr lang="fr-FR" dirty="0">
              <a:solidFill>
                <a:prstClr val="black"/>
              </a:solidFill>
              <a:latin typeface="Arial" charset="0"/>
            </a:endParaRPr>
          </a:p>
        </p:txBody>
      </p:sp>
      <p:sp>
        <p:nvSpPr>
          <p:cNvPr id="6" name="Espace réservé du numéro de diapositive 5"/>
          <p:cNvSpPr>
            <a:spLocks noGrp="1"/>
          </p:cNvSpPr>
          <p:nvPr>
            <p:ph type="sldNum" sz="quarter" idx="12"/>
          </p:nvPr>
        </p:nvSpPr>
        <p:spPr>
          <a:xfrm>
            <a:off x="84138" y="6242050"/>
            <a:ext cx="742950" cy="488950"/>
          </a:xfrm>
        </p:spPr>
        <p:txBody>
          <a:bodyPr/>
          <a:lstStyle>
            <a:lvl1pPr>
              <a:defRPr/>
            </a:lvl1pPr>
          </a:lstStyle>
          <a:p>
            <a:fld id="{001F3A1F-47D7-411F-AE38-CAA0C86FD3F9}" type="slidenum">
              <a:rPr lang="fr-FR"/>
              <a:pPr/>
              <a:t>‹#›</a:t>
            </a:fld>
            <a:endParaRPr lang="fr-FR" dirty="0"/>
          </a:p>
        </p:txBody>
      </p:sp>
    </p:spTree>
    <p:extLst>
      <p:ext uri="{BB962C8B-B14F-4D97-AF65-F5344CB8AC3E}">
        <p14:creationId xmlns:p14="http://schemas.microsoft.com/office/powerpoint/2010/main" xmlns="" val="1571825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1_Titre seul">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1252728"/>
          </a:xfrm>
          <a:prstGeom prst="rect">
            <a:avLst/>
          </a:prstGeom>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881B6DA8-3566-46D2-927E-C9AA411EC372}" type="datetime1">
              <a:rPr lang="fr-FR" smtClean="0"/>
              <a:pPr/>
              <a:t>04/05/2020</a:t>
            </a:fld>
            <a:endParaRPr lang="en-US"/>
          </a:p>
        </p:txBody>
      </p:sp>
      <p:sp>
        <p:nvSpPr>
          <p:cNvPr id="4" name="Footer Placeholder 3"/>
          <p:cNvSpPr>
            <a:spLocks noGrp="1"/>
          </p:cNvSpPr>
          <p:nvPr>
            <p:ph type="ftr" sz="quarter" idx="11"/>
          </p:nvPr>
        </p:nvSpPr>
        <p:spPr>
          <a:xfrm>
            <a:off x="7477200" y="562323"/>
            <a:ext cx="1676400" cy="123477"/>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9DE6EB8-52AB-45EA-A660-3E1EBFA72987}" type="slidenum">
              <a:rPr lang="en-US" smtClean="0"/>
              <a:pPr/>
              <a:t>‹#›</a:t>
            </a:fld>
            <a:endParaRPr lang="en-US"/>
          </a:p>
        </p:txBody>
      </p:sp>
    </p:spTree>
    <p:extLst>
      <p:ext uri="{BB962C8B-B14F-4D97-AF65-F5344CB8AC3E}">
        <p14:creationId xmlns:p14="http://schemas.microsoft.com/office/powerpoint/2010/main" xmlns="" val="110717283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4616922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62611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iapositive 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28600" y="685800"/>
            <a:ext cx="8686800" cy="685800"/>
          </a:xfrm>
          <a:prstGeom prst="rect">
            <a:avLst/>
          </a:prstGeom>
        </p:spPr>
        <p:txBody>
          <a:bodyPr lIns="0" tIns="0" rIns="0" bIns="0"/>
          <a:lstStyle>
            <a:lvl1pPr>
              <a:defRPr b="1">
                <a:solidFill>
                  <a:srgbClr val="00338D"/>
                </a:solidFill>
                <a:effectLst>
                  <a:outerShdw blurRad="38100" dist="38100" dir="2700000" algn="tl">
                    <a:srgbClr val="000000">
                      <a:alpha val="43137"/>
                    </a:srgbClr>
                  </a:outerShdw>
                </a:effectLst>
              </a:defRPr>
            </a:lvl1pPr>
          </a:lstStyle>
          <a:p>
            <a:r>
              <a:rPr lang="fr-FR" smtClean="0"/>
              <a:t>Modifiez le style du titre</a:t>
            </a:r>
            <a:endParaRPr lang="fr-FR" dirty="0"/>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0" name="Espace réservé de la date 9"/>
          <p:cNvSpPr>
            <a:spLocks noGrp="1"/>
          </p:cNvSpPr>
          <p:nvPr>
            <p:ph type="dt" sz="half" idx="10"/>
          </p:nvPr>
        </p:nvSpPr>
        <p:spPr/>
        <p:txBody>
          <a:bodyPr/>
          <a:lstStyle/>
          <a:p>
            <a:fld id="{8057D9E3-FB46-413D-8C54-BFF0F64083A1}" type="datetime1">
              <a:rPr lang="fr-FR" smtClean="0"/>
              <a:pPr/>
              <a:t>04/05/2020</a:t>
            </a:fld>
            <a:endParaRPr lang="fr-FR" dirty="0"/>
          </a:p>
        </p:txBody>
      </p:sp>
      <p:sp>
        <p:nvSpPr>
          <p:cNvPr id="12" name="Espace réservé du numéro de diapositive 11"/>
          <p:cNvSpPr>
            <a:spLocks noGrp="1"/>
          </p:cNvSpPr>
          <p:nvPr>
            <p:ph type="sldNum" sz="quarter" idx="12"/>
          </p:nvPr>
        </p:nvSpPr>
        <p:spPr/>
        <p:txBody>
          <a:bodyPr/>
          <a:lstStyle/>
          <a:p>
            <a:fld id="{95F7D930-624D-4EB8-8416-D6D28EB3B098}" type="slidenum">
              <a:rPr lang="fr-FR" smtClean="0"/>
              <a:pPr/>
              <a:t>‹#›</a:t>
            </a:fld>
            <a:endParaRPr lang="fr-FR" dirty="0"/>
          </a:p>
        </p:txBody>
      </p:sp>
    </p:spTree>
    <p:extLst>
      <p:ext uri="{BB962C8B-B14F-4D97-AF65-F5344CB8AC3E}">
        <p14:creationId xmlns:p14="http://schemas.microsoft.com/office/powerpoint/2010/main" xmlns="" val="40750179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solidFill>
                  <a:srgbClr val="00338D"/>
                </a:solidFill>
              </a:defRPr>
            </a:lvl1pPr>
          </a:lstStyle>
          <a:p>
            <a:r>
              <a:rPr lang="fr-FR" smtClean="0"/>
              <a:t>Modifiez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rgbClr val="00338D"/>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7" name="Espace réservé de la date 6"/>
          <p:cNvSpPr>
            <a:spLocks noGrp="1"/>
          </p:cNvSpPr>
          <p:nvPr>
            <p:ph type="dt" sz="half" idx="10"/>
          </p:nvPr>
        </p:nvSpPr>
        <p:spPr/>
        <p:txBody>
          <a:bodyPr/>
          <a:lstStyle/>
          <a:p>
            <a:fld id="{55F18DD7-68AE-445D-A2B7-999ACC4DF1FB}" type="datetime1">
              <a:rPr lang="fr-FR" smtClean="0"/>
              <a:pPr/>
              <a:t>04/05/2020</a:t>
            </a:fld>
            <a:endParaRPr lang="fr-FR" dirty="0"/>
          </a:p>
        </p:txBody>
      </p:sp>
      <p:sp>
        <p:nvSpPr>
          <p:cNvPr id="8" name="Espace réservé du pied de page 7"/>
          <p:cNvSpPr>
            <a:spLocks noGrp="1"/>
          </p:cNvSpPr>
          <p:nvPr>
            <p:ph type="ftr" sz="quarter" idx="11"/>
          </p:nvPr>
        </p:nvSpPr>
        <p:spPr>
          <a:xfrm>
            <a:off x="7477200" y="562323"/>
            <a:ext cx="1676400" cy="123477"/>
          </a:xfrm>
          <a:prstGeom prst="rect">
            <a:avLst/>
          </a:prstGeom>
        </p:spPr>
        <p:txBody>
          <a:bodyPr/>
          <a:lstStyle/>
          <a:p>
            <a:pPr algn="ctr" fontAlgn="base">
              <a:spcBef>
                <a:spcPct val="0"/>
              </a:spcBef>
              <a:spcAft>
                <a:spcPct val="0"/>
              </a:spcAft>
            </a:pPr>
            <a:endParaRPr lang="fr-FR" dirty="0">
              <a:solidFill>
                <a:prstClr val="black"/>
              </a:solidFill>
              <a:latin typeface="Arial" charset="0"/>
            </a:endParaRPr>
          </a:p>
        </p:txBody>
      </p:sp>
      <p:sp>
        <p:nvSpPr>
          <p:cNvPr id="9" name="Espace réservé du numéro de diapositive 8"/>
          <p:cNvSpPr>
            <a:spLocks noGrp="1"/>
          </p:cNvSpPr>
          <p:nvPr>
            <p:ph type="sldNum" sz="quarter" idx="12"/>
          </p:nvPr>
        </p:nvSpPr>
        <p:spPr/>
        <p:txBody>
          <a:bodyPr/>
          <a:lstStyle/>
          <a:p>
            <a:fld id="{128E329F-3949-4866-976F-F8A653A18DB9}" type="slidenum">
              <a:rPr lang="fr-FR" smtClean="0"/>
              <a:pPr/>
              <a:t>‹#›</a:t>
            </a:fld>
            <a:endParaRPr lang="fr-FR" dirty="0"/>
          </a:p>
        </p:txBody>
      </p:sp>
    </p:spTree>
    <p:extLst>
      <p:ext uri="{BB962C8B-B14F-4D97-AF65-F5344CB8AC3E}">
        <p14:creationId xmlns:p14="http://schemas.microsoft.com/office/powerpoint/2010/main" xmlns="" val="228725986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apositive 2 contenus">
    <p:spTree>
      <p:nvGrpSpPr>
        <p:cNvPr id="1" name=""/>
        <p:cNvGrpSpPr/>
        <p:nvPr/>
      </p:nvGrpSpPr>
      <p:grpSpPr>
        <a:xfrm>
          <a:off x="0" y="0"/>
          <a:ext cx="0" cy="0"/>
          <a:chOff x="0" y="0"/>
          <a:chExt cx="0" cy="0"/>
        </a:xfrm>
      </p:grpSpPr>
      <p:sp>
        <p:nvSpPr>
          <p:cNvPr id="2" name="Titre 1"/>
          <p:cNvSpPr>
            <a:spLocks noGrp="1"/>
          </p:cNvSpPr>
          <p:nvPr>
            <p:ph type="title"/>
          </p:nvPr>
        </p:nvSpPr>
        <p:spPr>
          <a:xfrm>
            <a:off x="228600" y="685800"/>
            <a:ext cx="8686800" cy="685800"/>
          </a:xfrm>
          <a:prstGeom prst="rect">
            <a:avLst/>
          </a:prstGeom>
        </p:spPr>
        <p:txBody>
          <a:bodyPr lIns="0" tIns="0" rIns="0" bIns="0"/>
          <a:lstStyle>
            <a:lvl1pPr>
              <a:defRPr b="1">
                <a:solidFill>
                  <a:srgbClr val="00338D"/>
                </a:solidFill>
                <a:effectLst>
                  <a:outerShdw blurRad="38100" dist="38100" dir="2700000" algn="tl">
                    <a:srgbClr val="000000">
                      <a:alpha val="43137"/>
                    </a:srgbClr>
                  </a:outerShdw>
                </a:effectLst>
              </a:defRPr>
            </a:lvl1pPr>
          </a:lstStyle>
          <a:p>
            <a:r>
              <a:rPr lang="fr-FR" smtClean="0"/>
              <a:t>Modifiez le style du titre</a:t>
            </a:r>
            <a:endParaRPr lang="fr-FR" dirty="0"/>
          </a:p>
        </p:txBody>
      </p:sp>
      <p:sp>
        <p:nvSpPr>
          <p:cNvPr id="3" name="Espace réservé du contenu 2"/>
          <p:cNvSpPr>
            <a:spLocks noGrp="1"/>
          </p:cNvSpPr>
          <p:nvPr>
            <p:ph sz="half" idx="1"/>
          </p:nvPr>
        </p:nvSpPr>
        <p:spPr>
          <a:xfrm>
            <a:off x="228600" y="1371600"/>
            <a:ext cx="42672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371600"/>
            <a:ext cx="42672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Espace réservé de la date 7"/>
          <p:cNvSpPr>
            <a:spLocks noGrp="1"/>
          </p:cNvSpPr>
          <p:nvPr>
            <p:ph type="dt" sz="half" idx="10"/>
          </p:nvPr>
        </p:nvSpPr>
        <p:spPr/>
        <p:txBody>
          <a:bodyPr/>
          <a:lstStyle/>
          <a:p>
            <a:fld id="{34A2A3FE-051D-41FC-9EFF-145E0E3A7D2B}" type="datetime1">
              <a:rPr lang="fr-FR" smtClean="0"/>
              <a:pPr/>
              <a:t>04/05/2020</a:t>
            </a:fld>
            <a:endParaRPr lang="fr-FR" dirty="0"/>
          </a:p>
        </p:txBody>
      </p:sp>
      <p:sp>
        <p:nvSpPr>
          <p:cNvPr id="9" name="Espace réservé du pied de page 8"/>
          <p:cNvSpPr>
            <a:spLocks noGrp="1"/>
          </p:cNvSpPr>
          <p:nvPr>
            <p:ph type="ftr" sz="quarter" idx="11"/>
          </p:nvPr>
        </p:nvSpPr>
        <p:spPr>
          <a:xfrm>
            <a:off x="7477200" y="562323"/>
            <a:ext cx="1676400" cy="123477"/>
          </a:xfrm>
          <a:prstGeom prst="rect">
            <a:avLst/>
          </a:prstGeom>
        </p:spPr>
        <p:txBody>
          <a:bodyPr/>
          <a:lstStyle/>
          <a:p>
            <a:pPr algn="ctr" fontAlgn="base">
              <a:spcBef>
                <a:spcPct val="0"/>
              </a:spcBef>
              <a:spcAft>
                <a:spcPct val="0"/>
              </a:spcAft>
            </a:pPr>
            <a:endParaRPr lang="fr-FR" dirty="0">
              <a:solidFill>
                <a:prstClr val="black"/>
              </a:solidFill>
              <a:latin typeface="Arial" charset="0"/>
            </a:endParaRPr>
          </a:p>
        </p:txBody>
      </p:sp>
      <p:sp>
        <p:nvSpPr>
          <p:cNvPr id="10" name="Espace réservé du numéro de diapositive 9"/>
          <p:cNvSpPr>
            <a:spLocks noGrp="1"/>
          </p:cNvSpPr>
          <p:nvPr>
            <p:ph type="sldNum" sz="quarter" idx="12"/>
          </p:nvPr>
        </p:nvSpPr>
        <p:spPr/>
        <p:txBody>
          <a:bodyPr/>
          <a:lstStyle/>
          <a:p>
            <a:fld id="{95F7D930-624D-4EB8-8416-D6D28EB3B098}" type="slidenum">
              <a:rPr lang="fr-FR" smtClean="0"/>
              <a:pPr/>
              <a:t>‹#›</a:t>
            </a:fld>
            <a:endParaRPr lang="fr-FR" dirty="0"/>
          </a:p>
        </p:txBody>
      </p:sp>
    </p:spTree>
    <p:extLst>
      <p:ext uri="{BB962C8B-B14F-4D97-AF65-F5344CB8AC3E}">
        <p14:creationId xmlns:p14="http://schemas.microsoft.com/office/powerpoint/2010/main" xmlns="" val="2554554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Diapositive Comparaison">
    <p:spTree>
      <p:nvGrpSpPr>
        <p:cNvPr id="1" name=""/>
        <p:cNvGrpSpPr/>
        <p:nvPr/>
      </p:nvGrpSpPr>
      <p:grpSpPr>
        <a:xfrm>
          <a:off x="0" y="0"/>
          <a:ext cx="0" cy="0"/>
          <a:chOff x="0" y="0"/>
          <a:chExt cx="0" cy="0"/>
        </a:xfrm>
      </p:grpSpPr>
      <p:sp>
        <p:nvSpPr>
          <p:cNvPr id="2" name="Titre 1"/>
          <p:cNvSpPr>
            <a:spLocks noGrp="1"/>
          </p:cNvSpPr>
          <p:nvPr>
            <p:ph type="title"/>
          </p:nvPr>
        </p:nvSpPr>
        <p:spPr>
          <a:xfrm>
            <a:off x="228600" y="685800"/>
            <a:ext cx="8686800" cy="731838"/>
          </a:xfrm>
          <a:prstGeom prst="rect">
            <a:avLst/>
          </a:prstGeom>
        </p:spPr>
        <p:txBody>
          <a:bodyPr lIns="0" tIns="0" rIns="0" bIns="0"/>
          <a:lstStyle>
            <a:lvl1pPr>
              <a:defRPr b="1">
                <a:solidFill>
                  <a:srgbClr val="00338D"/>
                </a:solidFill>
                <a:effectLst>
                  <a:outerShdw blurRad="38100" dist="38100" dir="2700000" algn="tl">
                    <a:srgbClr val="000000">
                      <a:alpha val="43137"/>
                    </a:srgbClr>
                  </a:outerShdw>
                </a:effectLst>
              </a:defRPr>
            </a:lvl1pPr>
          </a:lstStyle>
          <a:p>
            <a:r>
              <a:rPr lang="fr-FR" smtClean="0"/>
              <a:t>Modifiez le style du titre</a:t>
            </a:r>
            <a:endParaRPr lang="fr-FR" dirty="0"/>
          </a:p>
        </p:txBody>
      </p:sp>
      <p:sp>
        <p:nvSpPr>
          <p:cNvPr id="3" name="Espace réservé du texte 2"/>
          <p:cNvSpPr>
            <a:spLocks noGrp="1"/>
          </p:cNvSpPr>
          <p:nvPr>
            <p:ph type="body" idx="1"/>
          </p:nvPr>
        </p:nvSpPr>
        <p:spPr>
          <a:xfrm>
            <a:off x="228600" y="1447800"/>
            <a:ext cx="4268788"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228600" y="2174874"/>
            <a:ext cx="4268788" cy="4149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u texte 4"/>
          <p:cNvSpPr>
            <a:spLocks noGrp="1"/>
          </p:cNvSpPr>
          <p:nvPr>
            <p:ph type="body" sz="quarter" idx="3"/>
          </p:nvPr>
        </p:nvSpPr>
        <p:spPr>
          <a:xfrm>
            <a:off x="4645025" y="1447800"/>
            <a:ext cx="4270375"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4"/>
            <a:ext cx="4270375" cy="4149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0" name="Espace réservé de la date 9"/>
          <p:cNvSpPr>
            <a:spLocks noGrp="1"/>
          </p:cNvSpPr>
          <p:nvPr>
            <p:ph type="dt" sz="half" idx="10"/>
          </p:nvPr>
        </p:nvSpPr>
        <p:spPr/>
        <p:txBody>
          <a:bodyPr/>
          <a:lstStyle/>
          <a:p>
            <a:fld id="{FC149283-E3FF-4353-A826-DC41C4AC80FF}" type="datetime1">
              <a:rPr lang="fr-FR" smtClean="0"/>
              <a:pPr/>
              <a:t>04/05/2020</a:t>
            </a:fld>
            <a:endParaRPr lang="fr-FR" dirty="0"/>
          </a:p>
        </p:txBody>
      </p:sp>
      <p:sp>
        <p:nvSpPr>
          <p:cNvPr id="11" name="Espace réservé du pied de page 10"/>
          <p:cNvSpPr>
            <a:spLocks noGrp="1"/>
          </p:cNvSpPr>
          <p:nvPr>
            <p:ph type="ftr" sz="quarter" idx="11"/>
          </p:nvPr>
        </p:nvSpPr>
        <p:spPr>
          <a:xfrm>
            <a:off x="7477200" y="562323"/>
            <a:ext cx="1676400" cy="123477"/>
          </a:xfrm>
          <a:prstGeom prst="rect">
            <a:avLst/>
          </a:prstGeom>
        </p:spPr>
        <p:txBody>
          <a:bodyPr/>
          <a:lstStyle/>
          <a:p>
            <a:pPr algn="ctr" fontAlgn="base">
              <a:spcBef>
                <a:spcPct val="0"/>
              </a:spcBef>
              <a:spcAft>
                <a:spcPct val="0"/>
              </a:spcAft>
            </a:pPr>
            <a:endParaRPr lang="fr-FR" dirty="0">
              <a:solidFill>
                <a:prstClr val="black"/>
              </a:solidFill>
              <a:latin typeface="Arial" charset="0"/>
            </a:endParaRPr>
          </a:p>
        </p:txBody>
      </p:sp>
      <p:sp>
        <p:nvSpPr>
          <p:cNvPr id="12" name="Espace réservé du numéro de diapositive 11"/>
          <p:cNvSpPr>
            <a:spLocks noGrp="1"/>
          </p:cNvSpPr>
          <p:nvPr>
            <p:ph type="sldNum" sz="quarter" idx="12"/>
          </p:nvPr>
        </p:nvSpPr>
        <p:spPr/>
        <p:txBody>
          <a:bodyPr/>
          <a:lstStyle/>
          <a:p>
            <a:fld id="{95F7D930-624D-4EB8-8416-D6D28EB3B098}" type="slidenum">
              <a:rPr lang="fr-FR" smtClean="0"/>
              <a:pPr/>
              <a:t>‹#›</a:t>
            </a:fld>
            <a:endParaRPr lang="fr-FR" dirty="0"/>
          </a:p>
        </p:txBody>
      </p:sp>
    </p:spTree>
    <p:extLst>
      <p:ext uri="{BB962C8B-B14F-4D97-AF65-F5344CB8AC3E}">
        <p14:creationId xmlns:p14="http://schemas.microsoft.com/office/powerpoint/2010/main" xmlns="" val="36679607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apositive avec Titre seul">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A3A3A18D-F029-4CB0-91D6-7816558FFBA2}" type="datetime1">
              <a:rPr lang="fr-FR" smtClean="0"/>
              <a:pPr/>
              <a:t>04/05/2020</a:t>
            </a:fld>
            <a:endParaRPr lang="fr-FR" dirty="0"/>
          </a:p>
        </p:txBody>
      </p:sp>
      <p:sp>
        <p:nvSpPr>
          <p:cNvPr id="7" name="Espace réservé du pied de page 6"/>
          <p:cNvSpPr>
            <a:spLocks noGrp="1"/>
          </p:cNvSpPr>
          <p:nvPr>
            <p:ph type="ftr" sz="quarter" idx="11"/>
          </p:nvPr>
        </p:nvSpPr>
        <p:spPr>
          <a:xfrm>
            <a:off x="7477200" y="562323"/>
            <a:ext cx="1676400" cy="123477"/>
          </a:xfrm>
          <a:prstGeom prst="rect">
            <a:avLst/>
          </a:prstGeom>
        </p:spPr>
        <p:txBody>
          <a:bodyPr/>
          <a:lstStyle/>
          <a:p>
            <a:pPr algn="ctr" fontAlgn="base">
              <a:spcBef>
                <a:spcPct val="0"/>
              </a:spcBef>
              <a:spcAft>
                <a:spcPct val="0"/>
              </a:spcAft>
            </a:pPr>
            <a:endParaRPr lang="fr-FR" dirty="0">
              <a:solidFill>
                <a:prstClr val="black"/>
              </a:solidFill>
              <a:latin typeface="Arial" charset="0"/>
            </a:endParaRPr>
          </a:p>
        </p:txBody>
      </p:sp>
      <p:sp>
        <p:nvSpPr>
          <p:cNvPr id="8" name="Espace réservé du numéro de diapositive 7"/>
          <p:cNvSpPr>
            <a:spLocks noGrp="1"/>
          </p:cNvSpPr>
          <p:nvPr>
            <p:ph type="sldNum" sz="quarter" idx="12"/>
          </p:nvPr>
        </p:nvSpPr>
        <p:spPr/>
        <p:txBody>
          <a:bodyPr/>
          <a:lstStyle/>
          <a:p>
            <a:fld id="{95F7D930-624D-4EB8-8416-D6D28EB3B098}" type="slidenum">
              <a:rPr lang="fr-FR" smtClean="0"/>
              <a:pPr/>
              <a:t>‹#›</a:t>
            </a:fld>
            <a:endParaRPr lang="fr-FR" dirty="0"/>
          </a:p>
        </p:txBody>
      </p:sp>
      <p:sp>
        <p:nvSpPr>
          <p:cNvPr id="9" name="Titre 8"/>
          <p:cNvSpPr>
            <a:spLocks noGrp="1"/>
          </p:cNvSpPr>
          <p:nvPr>
            <p:ph type="title"/>
          </p:nvPr>
        </p:nvSpPr>
        <p:spPr>
          <a:xfrm>
            <a:off x="228600" y="685800"/>
            <a:ext cx="8686800" cy="609600"/>
          </a:xfrm>
          <a:prstGeom prst="rect">
            <a:avLst/>
          </a:prstGeom>
        </p:spPr>
        <p:txBody>
          <a:bodyPr lIns="0" tIns="0" rIns="0" bIns="0"/>
          <a:lstStyle>
            <a:lvl1pPr>
              <a:defRPr b="1">
                <a:solidFill>
                  <a:srgbClr val="00338D"/>
                </a:solidFill>
                <a:effectLst>
                  <a:outerShdw blurRad="38100" dist="38100" dir="2700000" algn="tl">
                    <a:srgbClr val="000000">
                      <a:alpha val="43137"/>
                    </a:srgbClr>
                  </a:outerShdw>
                </a:effectLst>
              </a:defRPr>
            </a:lvl1pPr>
          </a:lstStyle>
          <a:p>
            <a:r>
              <a:rPr lang="fr-FR" smtClean="0"/>
              <a:t>Modifiez le style du titre</a:t>
            </a:r>
            <a:endParaRPr lang="fr-FR" dirty="0"/>
          </a:p>
        </p:txBody>
      </p:sp>
    </p:spTree>
    <p:extLst>
      <p:ext uri="{BB962C8B-B14F-4D97-AF65-F5344CB8AC3E}">
        <p14:creationId xmlns:p14="http://schemas.microsoft.com/office/powerpoint/2010/main" xmlns="" val="30021211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Diapositive vide">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00F97FC9-6422-452F-B87F-954A7B3317A2}" type="datetime1">
              <a:rPr lang="fr-FR" smtClean="0"/>
              <a:pPr/>
              <a:t>04/05/2020</a:t>
            </a:fld>
            <a:endParaRPr lang="fr-FR" dirty="0"/>
          </a:p>
        </p:txBody>
      </p:sp>
      <p:sp>
        <p:nvSpPr>
          <p:cNvPr id="7" name="Espace réservé du numéro de diapositive 6"/>
          <p:cNvSpPr>
            <a:spLocks noGrp="1"/>
          </p:cNvSpPr>
          <p:nvPr>
            <p:ph type="sldNum" sz="quarter" idx="12"/>
          </p:nvPr>
        </p:nvSpPr>
        <p:spPr/>
        <p:txBody>
          <a:bodyPr/>
          <a:lstStyle/>
          <a:p>
            <a:fld id="{95F7D930-624D-4EB8-8416-D6D28EB3B098}" type="slidenum">
              <a:rPr lang="fr-FR" smtClean="0"/>
              <a:pPr/>
              <a:t>‹#›</a:t>
            </a:fld>
            <a:endParaRPr lang="fr-FR" dirty="0"/>
          </a:p>
        </p:txBody>
      </p:sp>
    </p:spTree>
    <p:extLst>
      <p:ext uri="{BB962C8B-B14F-4D97-AF65-F5344CB8AC3E}">
        <p14:creationId xmlns:p14="http://schemas.microsoft.com/office/powerpoint/2010/main" xmlns="" val="19744723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re seu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CC7B6AE-BA20-4F5F-B088-4647BD91321B}" type="datetime1">
              <a:rPr lang="fr-FR" smtClean="0"/>
              <a:pPr/>
              <a:t>04/05/2020</a:t>
            </a:fld>
            <a:endParaRPr lang="fr-FR" dirty="0"/>
          </a:p>
        </p:txBody>
      </p:sp>
      <p:sp>
        <p:nvSpPr>
          <p:cNvPr id="5" name="Slide Number Placeholder 4"/>
          <p:cNvSpPr>
            <a:spLocks noGrp="1"/>
          </p:cNvSpPr>
          <p:nvPr>
            <p:ph type="sldNum" sz="quarter" idx="12"/>
          </p:nvPr>
        </p:nvSpPr>
        <p:spPr/>
        <p:txBody>
          <a:bodyPr/>
          <a:lstStyle/>
          <a:p>
            <a:fld id="{95F7D930-624D-4EB8-8416-D6D28EB3B098}" type="slidenum">
              <a:rPr lang="fr-FR" smtClean="0"/>
              <a:pPr/>
              <a:t>‹#›</a:t>
            </a:fld>
            <a:endParaRPr lang="fr-FR" dirty="0"/>
          </a:p>
        </p:txBody>
      </p:sp>
    </p:spTree>
    <p:extLst>
      <p:ext uri="{BB962C8B-B14F-4D97-AF65-F5344CB8AC3E}">
        <p14:creationId xmlns:p14="http://schemas.microsoft.com/office/powerpoint/2010/main" xmlns="" val="294633045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1_Diapositive de titre">
    <p:spTree>
      <p:nvGrpSpPr>
        <p:cNvPr id="1" name=""/>
        <p:cNvGrpSpPr/>
        <p:nvPr/>
      </p:nvGrpSpPr>
      <p:grpSpPr>
        <a:xfrm>
          <a:off x="0" y="0"/>
          <a:ext cx="0" cy="0"/>
          <a:chOff x="0" y="0"/>
          <a:chExt cx="0" cy="0"/>
        </a:xfrm>
      </p:grpSpPr>
      <p:sp>
        <p:nvSpPr>
          <p:cNvPr id="5" name="Title 1"/>
          <p:cNvSpPr>
            <a:spLocks noGrp="1"/>
          </p:cNvSpPr>
          <p:nvPr>
            <p:ph type="ctrTitle"/>
          </p:nvPr>
        </p:nvSpPr>
        <p:spPr>
          <a:xfrm>
            <a:off x="685800" y="2035175"/>
            <a:ext cx="7772400" cy="1470025"/>
          </a:xfrm>
          <a:prstGeom prst="rect">
            <a:avLst/>
          </a:prstGeom>
        </p:spPr>
        <p:txBody>
          <a:bodyPr anchor="b"/>
          <a:lstStyle>
            <a:lvl1pPr algn="ctr">
              <a:defRPr sz="4500" b="1">
                <a:solidFill>
                  <a:srgbClr val="00338D"/>
                </a:solidFill>
                <a:latin typeface="Candara" pitchFamily="34" charset="0"/>
              </a:defRPr>
            </a:lvl1pPr>
          </a:lstStyle>
          <a:p>
            <a:r>
              <a:rPr lang="fr-FR" smtClean="0"/>
              <a:t>Modifiez le style du titre</a:t>
            </a:r>
            <a:endParaRPr lang="en-US" dirty="0"/>
          </a:p>
        </p:txBody>
      </p:sp>
      <p:sp>
        <p:nvSpPr>
          <p:cNvPr id="6" name="Subtitle 2"/>
          <p:cNvSpPr>
            <a:spLocks noGrp="1"/>
          </p:cNvSpPr>
          <p:nvPr>
            <p:ph type="subTitle" idx="1"/>
          </p:nvPr>
        </p:nvSpPr>
        <p:spPr>
          <a:xfrm>
            <a:off x="685800" y="3581400"/>
            <a:ext cx="7772400" cy="1752600"/>
          </a:xfrm>
          <a:prstGeom prst="rect">
            <a:avLst/>
          </a:prstGeom>
        </p:spPr>
        <p:txBody>
          <a:bodyPr/>
          <a:lstStyle>
            <a:lvl1pPr marL="0" indent="0" algn="ctr">
              <a:buNone/>
              <a:defRPr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dirty="0"/>
          </a:p>
        </p:txBody>
      </p:sp>
    </p:spTree>
    <p:extLst>
      <p:ext uri="{BB962C8B-B14F-4D97-AF65-F5344CB8AC3E}">
        <p14:creationId xmlns:p14="http://schemas.microsoft.com/office/powerpoint/2010/main" xmlns="" val="567755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228600" y="1371600"/>
            <a:ext cx="8686800" cy="4953000"/>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3883732" y="6550025"/>
            <a:ext cx="1376536" cy="225425"/>
          </a:xfrm>
          <a:prstGeom prst="rect">
            <a:avLst/>
          </a:prstGeom>
        </p:spPr>
        <p:txBody>
          <a:bodyPr vert="horz" lIns="91440" tIns="45720" rIns="91440" bIns="45720" rtlCol="0" anchor="ctr"/>
          <a:lstStyle>
            <a:lvl1pPr algn="ctr">
              <a:defRPr sz="1000" b="1">
                <a:solidFill>
                  <a:srgbClr val="00338D"/>
                </a:solidFill>
                <a:latin typeface="Tw Cen MT" panose="020B0602020104020603" pitchFamily="34" charset="0"/>
                <a:cs typeface="Arial" panose="020B0604020202020204" pitchFamily="34" charset="0"/>
              </a:defRPr>
            </a:lvl1pPr>
          </a:lstStyle>
          <a:p>
            <a:pPr fontAlgn="base">
              <a:spcBef>
                <a:spcPct val="0"/>
              </a:spcBef>
              <a:spcAft>
                <a:spcPct val="0"/>
              </a:spcAft>
            </a:pPr>
            <a:fld id="{5DBEAC3F-8008-4331-88C6-A95F0EAC0797}" type="datetime1">
              <a:rPr lang="fr-FR" smtClean="0"/>
              <a:pPr fontAlgn="base">
                <a:spcBef>
                  <a:spcPct val="0"/>
                </a:spcBef>
                <a:spcAft>
                  <a:spcPct val="0"/>
                </a:spcAft>
              </a:pPr>
              <a:t>04/05/2020</a:t>
            </a:fld>
            <a:endParaRPr lang="fr-FR" dirty="0"/>
          </a:p>
        </p:txBody>
      </p:sp>
      <p:sp>
        <p:nvSpPr>
          <p:cNvPr id="6" name="Espace réservé du numéro de diapositive 5"/>
          <p:cNvSpPr>
            <a:spLocks noGrp="1"/>
          </p:cNvSpPr>
          <p:nvPr>
            <p:ph type="sldNum" sz="quarter" idx="4"/>
          </p:nvPr>
        </p:nvSpPr>
        <p:spPr>
          <a:xfrm>
            <a:off x="7812360" y="6515943"/>
            <a:ext cx="724368" cy="225425"/>
          </a:xfrm>
          <a:prstGeom prst="rect">
            <a:avLst/>
          </a:prstGeom>
        </p:spPr>
        <p:txBody>
          <a:bodyPr vert="horz" lIns="91440" tIns="45720" rIns="91440" bIns="45720" rtlCol="0" anchor="ctr"/>
          <a:lstStyle>
            <a:lvl1pPr algn="ctr">
              <a:defRPr sz="1050" b="1">
                <a:solidFill>
                  <a:srgbClr val="00338D"/>
                </a:solidFill>
                <a:latin typeface="Tw Cen MT" panose="020B0602020104020603" pitchFamily="34" charset="0"/>
                <a:cs typeface="Arial" panose="020B0604020202020204" pitchFamily="34" charset="0"/>
              </a:defRPr>
            </a:lvl1pPr>
          </a:lstStyle>
          <a:p>
            <a:pPr fontAlgn="base">
              <a:spcBef>
                <a:spcPct val="0"/>
              </a:spcBef>
              <a:spcAft>
                <a:spcPct val="0"/>
              </a:spcAft>
            </a:pPr>
            <a:fld id="{95F7D930-624D-4EB8-8416-D6D28EB3B098}" type="slidenum">
              <a:rPr lang="fr-FR" smtClean="0"/>
              <a:pPr fontAlgn="base">
                <a:spcBef>
                  <a:spcPct val="0"/>
                </a:spcBef>
                <a:spcAft>
                  <a:spcPct val="0"/>
                </a:spcAft>
              </a:pPr>
              <a:t>‹#›</a:t>
            </a:fld>
            <a:endParaRPr lang="fr-FR" dirty="0"/>
          </a:p>
        </p:txBody>
      </p:sp>
      <p:pic>
        <p:nvPicPr>
          <p:cNvPr id="1026" name="Picture 2"/>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7308304" y="190448"/>
            <a:ext cx="1683296" cy="4762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Picture 2"/>
          <p:cNvPicPr>
            <a:picLocks noChangeAspect="1" noChangeArrowheads="1"/>
          </p:cNvPicPr>
          <p:nvPr userDrawn="1"/>
        </p:nvPicPr>
        <p:blipFill>
          <a:blip r:embed="rId18" cstate="print">
            <a:extLst>
              <a:ext uri="{28A0092B-C50C-407E-A947-70E740481C1C}">
                <a14:useLocalDpi xmlns:a14="http://schemas.microsoft.com/office/drawing/2010/main" xmlns="" val="0"/>
              </a:ext>
            </a:extLst>
          </a:blip>
          <a:srcRect/>
          <a:stretch>
            <a:fillRect/>
          </a:stretch>
        </p:blipFill>
        <p:spPr bwMode="auto">
          <a:xfrm>
            <a:off x="251590" y="6406466"/>
            <a:ext cx="1650429" cy="4380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tangle à coins arrondis 9"/>
          <p:cNvSpPr/>
          <p:nvPr userDrawn="1"/>
        </p:nvSpPr>
        <p:spPr>
          <a:xfrm>
            <a:off x="1043608" y="192304"/>
            <a:ext cx="6105310" cy="572400"/>
          </a:xfrm>
          <a:prstGeom prst="roundRect">
            <a:avLst/>
          </a:prstGeom>
          <a:solidFill>
            <a:srgbClr val="0033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fr-FR" sz="2800" b="1" dirty="0" smtClean="0">
                <a:solidFill>
                  <a:srgbClr val="EBB700"/>
                </a:solidFill>
              </a:rPr>
              <a:t>Forum</a:t>
            </a:r>
            <a:r>
              <a:rPr lang="fr-FR" sz="2800" b="1" baseline="0" dirty="0" smtClean="0">
                <a:solidFill>
                  <a:srgbClr val="EBB700"/>
                </a:solidFill>
              </a:rPr>
              <a:t> des Trésoriers de club</a:t>
            </a:r>
            <a:endParaRPr lang="fr-FR" sz="2800" b="1" dirty="0">
              <a:solidFill>
                <a:srgbClr val="EBB700"/>
              </a:solidFill>
            </a:endParaRPr>
          </a:p>
        </p:txBody>
      </p:sp>
      <p:pic>
        <p:nvPicPr>
          <p:cNvPr id="9" name="Image 8"/>
          <p:cNvPicPr>
            <a:picLocks noChangeAspect="1"/>
          </p:cNvPicPr>
          <p:nvPr userDrawn="1"/>
        </p:nvPicPr>
        <p:blipFill>
          <a:blip r:embed="rId19" cstate="print">
            <a:extLst>
              <a:ext uri="{28A0092B-C50C-407E-A947-70E740481C1C}">
                <a14:useLocalDpi xmlns:a14="http://schemas.microsoft.com/office/drawing/2010/main" xmlns="" val="0"/>
              </a:ext>
            </a:extLst>
          </a:blip>
          <a:stretch>
            <a:fillRect/>
          </a:stretch>
        </p:blipFill>
        <p:spPr>
          <a:xfrm>
            <a:off x="133523" y="94786"/>
            <a:ext cx="838077" cy="838077"/>
          </a:xfrm>
          <a:prstGeom prst="rect">
            <a:avLst/>
          </a:prstGeom>
        </p:spPr>
      </p:pic>
    </p:spTree>
    <p:extLst>
      <p:ext uri="{BB962C8B-B14F-4D97-AF65-F5344CB8AC3E}">
        <p14:creationId xmlns:p14="http://schemas.microsoft.com/office/powerpoint/2010/main" xmlns="" val="7742253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1" r:id="rId9"/>
    <p:sldLayoutId id="2147483672" r:id="rId10"/>
    <p:sldLayoutId id="2147483673" r:id="rId11"/>
    <p:sldLayoutId id="2147483674" r:id="rId12"/>
    <p:sldLayoutId id="2147483675" r:id="rId13"/>
    <p:sldLayoutId id="2147483676" r:id="rId14"/>
    <p:sldLayoutId id="2147483677" r:id="rId15"/>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Blip>
          <a:blip r:embed="rId20"/>
        </a:buBlip>
        <a:defRPr sz="3200" kern="1200">
          <a:solidFill>
            <a:srgbClr val="00338D"/>
          </a:solidFill>
          <a:latin typeface="Tw Cen MT" panose="020B0602020104020603" pitchFamily="34" charset="0"/>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rgbClr val="00338D"/>
          </a:solidFill>
          <a:latin typeface="Tw Cen MT" panose="020B0602020104020603" pitchFamily="34" charset="0"/>
          <a:ea typeface="+mn-ea"/>
          <a:cs typeface="+mn-cs"/>
        </a:defRPr>
      </a:lvl2pPr>
      <a:lvl3pPr marL="1143000" indent="-228600" algn="l" defTabSz="914400" rtl="0" eaLnBrk="1" latinLnBrk="0" hangingPunct="1">
        <a:spcBef>
          <a:spcPct val="20000"/>
        </a:spcBef>
        <a:buFont typeface="Wingdings" panose="05000000000000000000" pitchFamily="2" charset="2"/>
        <a:buChar char="Ø"/>
        <a:defRPr sz="2400" kern="1200">
          <a:solidFill>
            <a:srgbClr val="00338D"/>
          </a:solidFill>
          <a:latin typeface="Tw Cen MT" panose="020B0602020104020603" pitchFamily="34" charset="0"/>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rgbClr val="00338D"/>
          </a:solidFill>
          <a:latin typeface="Tw Cen MT" panose="020B0602020104020603" pitchFamily="34" charset="0"/>
          <a:ea typeface="+mn-ea"/>
          <a:cs typeface="+mn-cs"/>
        </a:defRPr>
      </a:lvl4pPr>
      <a:lvl5pPr marL="2057400" indent="-228600" algn="l" defTabSz="914400" rtl="0" eaLnBrk="1" latinLnBrk="0" hangingPunct="1">
        <a:spcBef>
          <a:spcPct val="20000"/>
        </a:spcBef>
        <a:buFont typeface="Wingdings" panose="05000000000000000000" pitchFamily="2" charset="2"/>
        <a:buChar char="v"/>
        <a:defRPr sz="2000" kern="1200">
          <a:solidFill>
            <a:srgbClr val="00338D"/>
          </a:solidFill>
          <a:latin typeface="Tw Cen MT" panose="020B06020201040206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slide" Target="slide3.xml"/><Relationship Id="rId7" Type="http://schemas.openxmlformats.org/officeDocument/2006/relationships/slide" Target="slide33.xml"/><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slide" Target="slide24.xml"/><Relationship Id="rId11" Type="http://schemas.openxmlformats.org/officeDocument/2006/relationships/image" Target="../media/image10.png"/><Relationship Id="rId5" Type="http://schemas.openxmlformats.org/officeDocument/2006/relationships/slide" Target="slide14.xml"/><Relationship Id="rId10" Type="http://schemas.openxmlformats.org/officeDocument/2006/relationships/slide" Target="slide54.xml"/><Relationship Id="rId4" Type="http://schemas.openxmlformats.org/officeDocument/2006/relationships/slide" Target="slide7.xml"/><Relationship Id="rId9" Type="http://schemas.openxmlformats.org/officeDocument/2006/relationships/slide" Target="slide46.xml"/></Relationships>
</file>

<file path=ppt/slides/_rels/slide2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9.gif"/></Relationships>
</file>

<file path=ppt/slides/_rels/slide2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lionsclubs.org/resources/FR/pdfs/tk30.pdf" TargetMode="External"/><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hyperlink" Target="http://www.lionsclubs.org/resources/FR/pdfs/membership-dues.pd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9.gif"/><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www.lions-france.org/accueil-1.html" TargetMode="Externa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9.gif"/><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service-public.fr/associations/vosdroits/F1132" TargetMode="Externa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slide" Target="slide2.xml"/></Relationships>
</file>

<file path=ppt/slides/_rels/slide46.xml.rels><?xml version="1.0" encoding="UTF-8" standalone="yes"?>
<Relationships xmlns="http://schemas.openxmlformats.org/package/2006/relationships"><Relationship Id="rId3" Type="http://schemas.openxmlformats.org/officeDocument/2006/relationships/hyperlink" Target="https://lci-auth-app-prod.azurewebsites.net/account/login?returnUrl=/connect/authorize/callback?client_id=lci-app-switcher&amp;redirect_uri=https://myapps.lionsclubs.org/signin-oidc&amp;response_type=code%20id_token&amp;scope=openid%20profile%20openid%20profile%20email%20lci-userapi&amp;response_mode=form_post&amp;nonce=637096974776878479.MTU1NTA5MTgtNDg1NC00NWVkLTliZGQtYThkNTE0YWY1YzYzOGE2MTQ2ZGUtMmZiNC00YTY4LWJlNTAtMWRhNWUyNDdhZmUx&amp;state=CfDJ8DjDg9KnH0pGjXe5-SrMqgNB_8DehaWX0cyrf2Ss8fWOMwCCoGIId476gOwPDsfSNoqtZ9OQE5EJGb1jMYQn4OtW84-_d_aPXsPEf02jVkaTpgWvqAal9CGO0JJ1wdRtS147eI1kjyQCWfd5fMmXyXd6cl0Bq3hzVLecFX7gKHIlkTpg3bp7o1_EjRCKlJYPPBvUCrXm2EfNScUSTbe4wR-eTCGK38JyJK8pnnPRxBRVv-O0wK6Teut7qijJLC9s7-X9rzUYCZbQjrxOA5gitDjRVkw1-oZ7VSdPC93iXnXCVon_VAcGe_8KAUJLwkioyDzW6KOisY8giiRn20iRYDic4Z29-mezqUwKrjnB6QV_jLE--xaVZGRmQtK9AS0tgmcRhrpv0seA43K0f6cXSQ_68J6RCfV-v7KwE45tBo3t&amp;x-client-SKU=ID_NETSTANDARD1_4&amp;x-client-ver=5.2.0.0"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33.emf"/></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5.xm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15.xml"/><Relationship Id="rId4" Type="http://schemas.openxmlformats.org/officeDocument/2006/relationships/image" Target="../media/image35.png"/></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15.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hyperlink" Target="https://www.facebook.com/LionsClubsdeFrance/" TargetMode="External"/><Relationship Id="rId3" Type="http://schemas.openxmlformats.org/officeDocument/2006/relationships/image" Target="../media/image9.gif"/><Relationship Id="rId7" Type="http://schemas.openxmlformats.org/officeDocument/2006/relationships/hyperlink" Target="http://lions-de-france.org/" TargetMode="External"/><Relationship Id="rId2" Type="http://schemas.openxmlformats.org/officeDocument/2006/relationships/image" Target="../media/image41.png"/><Relationship Id="rId1" Type="http://schemas.openxmlformats.org/officeDocument/2006/relationships/slideLayout" Target="../slideLayouts/slideLayout3.xml"/><Relationship Id="rId6" Type="http://schemas.openxmlformats.org/officeDocument/2006/relationships/hyperlink" Target="https://www.lionsclubs.org/fr/resources-for-members/resource-center?query=E-book" TargetMode="External"/><Relationship Id="rId5" Type="http://schemas.openxmlformats.org/officeDocument/2006/relationships/hyperlink" Target="https://lionsclubs.org/fr/resources-for-members/resource-center/club-resources" TargetMode="External"/><Relationship Id="rId4" Type="http://schemas.openxmlformats.org/officeDocument/2006/relationships/hyperlink" Target="https://www.lionsclubs.org/fr/v2/resource/download/79868719" TargetMode="External"/><Relationship Id="rId9" Type="http://schemas.openxmlformats.org/officeDocument/2006/relationships/image" Target="../media/image42.png"/></Relationships>
</file>

<file path=ppt/slides/_rels/slide55.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lionsclubs.org/fr/v2/resource/download/7986871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1619672" y="3646429"/>
            <a:ext cx="7056784" cy="987057"/>
          </a:xfrm>
        </p:spPr>
        <p:txBody>
          <a:bodyPr>
            <a:noAutofit/>
          </a:bodyPr>
          <a:lstStyle/>
          <a:p>
            <a:pPr algn="l"/>
            <a:r>
              <a:rPr lang="fr-FR" sz="5400" b="1" dirty="0" smtClean="0">
                <a:effectLst>
                  <a:outerShdw blurRad="38100" dist="38100" dir="2700000" algn="tl">
                    <a:srgbClr val="000000">
                      <a:alpha val="43137"/>
                    </a:srgbClr>
                  </a:outerShdw>
                </a:effectLst>
              </a:rPr>
              <a:t>Soyez les bienvenus !</a:t>
            </a:r>
            <a:endParaRPr lang="fr-FR" sz="5400" b="1" dirty="0">
              <a:effectLst>
                <a:outerShdw blurRad="38100" dist="38100" dir="2700000" algn="tl">
                  <a:srgbClr val="000000">
                    <a:alpha val="43137"/>
                  </a:srgbClr>
                </a:outerShdw>
              </a:effectLst>
            </a:endParaRPr>
          </a:p>
        </p:txBody>
      </p:sp>
      <p:sp>
        <p:nvSpPr>
          <p:cNvPr id="4" name="Espace réservé de la date 3"/>
          <p:cNvSpPr>
            <a:spLocks noGrp="1"/>
          </p:cNvSpPr>
          <p:nvPr>
            <p:ph type="dt" sz="half" idx="10"/>
          </p:nvPr>
        </p:nvSpPr>
        <p:spPr/>
        <p:txBody>
          <a:bodyPr/>
          <a:lstStyle/>
          <a:p>
            <a:fld id="{D461305F-3910-4F1F-9791-AF6FA811A8A1}" type="datetime1">
              <a:rPr lang="fr-FR" smtClean="0"/>
              <a:pPr/>
              <a:t>04/05/2020</a:t>
            </a:fld>
            <a:endParaRPr lang="fr-FR" dirty="0"/>
          </a:p>
        </p:txBody>
      </p:sp>
      <p:pic>
        <p:nvPicPr>
          <p:cNvPr id="7" name="Picture 6"/>
          <p:cNvPicPr/>
          <p:nvPr/>
        </p:nvPicPr>
        <p:blipFill>
          <a:blip r:embed="rId3" cstate="print">
            <a:extLst>
              <a:ext uri="{28A0092B-C50C-407E-A947-70E740481C1C}">
                <a14:useLocalDpi xmlns:a14="http://schemas.microsoft.com/office/drawing/2010/main" xmlns="" val="0"/>
              </a:ext>
            </a:extLst>
          </a:blip>
          <a:stretch>
            <a:fillRect/>
          </a:stretch>
        </p:blipFill>
        <p:spPr>
          <a:xfrm>
            <a:off x="0" y="1196752"/>
            <a:ext cx="9144000" cy="2541335"/>
          </a:xfrm>
          <a:prstGeom prst="rect">
            <a:avLst/>
          </a:prstGeom>
        </p:spPr>
      </p:pic>
      <p:sp>
        <p:nvSpPr>
          <p:cNvPr id="3" name="Espace réservé du numéro de diapositive 2"/>
          <p:cNvSpPr>
            <a:spLocks noGrp="1"/>
          </p:cNvSpPr>
          <p:nvPr>
            <p:ph type="sldNum" sz="quarter" idx="12"/>
          </p:nvPr>
        </p:nvSpPr>
        <p:spPr/>
        <p:txBody>
          <a:bodyPr/>
          <a:lstStyle/>
          <a:p>
            <a:fld id="{74E2F7BF-BCBC-4BAB-99EE-C4EFACBC9625}" type="slidenum">
              <a:rPr lang="fr-FR" smtClean="0"/>
              <a:pPr/>
              <a:t>1</a:t>
            </a:fld>
            <a:endParaRPr lang="fr-FR" dirty="0"/>
          </a:p>
        </p:txBody>
      </p:sp>
      <p:pic>
        <p:nvPicPr>
          <p:cNvPr id="8" name="Image 7"/>
          <p:cNvPicPr>
            <a:picLocks noChangeAspect="1"/>
          </p:cNvPicPr>
          <p:nvPr/>
        </p:nvPicPr>
        <p:blipFill>
          <a:blip r:embed="rId4" cstate="print"/>
          <a:stretch>
            <a:fillRect/>
          </a:stretch>
        </p:blipFill>
        <p:spPr>
          <a:xfrm>
            <a:off x="6940961" y="1196752"/>
            <a:ext cx="2239551" cy="2541335"/>
          </a:xfrm>
          <a:prstGeom prst="rect">
            <a:avLst/>
          </a:prstGeom>
        </p:spPr>
      </p:pic>
      <p:pic>
        <p:nvPicPr>
          <p:cNvPr id="9" name="Image 8"/>
          <p:cNvPicPr>
            <a:picLocks noChangeAspect="1"/>
          </p:cNvPicPr>
          <p:nvPr/>
        </p:nvPicPr>
        <p:blipFill>
          <a:blip r:embed="rId5" cstate="print"/>
          <a:stretch>
            <a:fillRect/>
          </a:stretch>
        </p:blipFill>
        <p:spPr>
          <a:xfrm>
            <a:off x="2442886" y="4725144"/>
            <a:ext cx="4554301" cy="1877943"/>
          </a:xfrm>
          <a:prstGeom prst="rect">
            <a:avLst/>
          </a:prstGeom>
        </p:spPr>
      </p:pic>
      <p:pic>
        <p:nvPicPr>
          <p:cNvPr id="5" name="Image 4"/>
          <p:cNvPicPr>
            <a:picLocks noChangeAspect="1"/>
          </p:cNvPicPr>
          <p:nvPr/>
        </p:nvPicPr>
        <p:blipFill>
          <a:blip r:embed="rId6" cstate="print"/>
          <a:stretch>
            <a:fillRect/>
          </a:stretch>
        </p:blipFill>
        <p:spPr>
          <a:xfrm>
            <a:off x="481023" y="4869160"/>
            <a:ext cx="1146690" cy="1143757"/>
          </a:xfrm>
          <a:prstGeom prst="rect">
            <a:avLst/>
          </a:prstGeom>
        </p:spPr>
      </p:pic>
    </p:spTree>
    <p:extLst>
      <p:ext uri="{BB962C8B-B14F-4D97-AF65-F5344CB8AC3E}">
        <p14:creationId xmlns:p14="http://schemas.microsoft.com/office/powerpoint/2010/main" xmlns="" val="18382221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772816"/>
            <a:ext cx="8686800" cy="4551784"/>
          </a:xfrm>
        </p:spPr>
        <p:txBody>
          <a:bodyPr>
            <a:noAutofit/>
          </a:bodyPr>
          <a:lstStyle/>
          <a:p>
            <a:pPr>
              <a:buClr>
                <a:srgbClr val="00338D"/>
              </a:buClr>
              <a:buFont typeface="Wingdings 2" panose="05020102010507070707" pitchFamily="18" charset="2"/>
              <a:buChar char="A"/>
            </a:pPr>
            <a:r>
              <a:rPr lang="fr-FR" dirty="0"/>
              <a:t>Le Président du club a tous les pouvoirs, c’est lui qui délègue sa signature au Trésorier.</a:t>
            </a:r>
          </a:p>
          <a:p>
            <a:pPr>
              <a:buClr>
                <a:srgbClr val="00338D"/>
              </a:buClr>
              <a:buFont typeface="Wingdings 2" panose="05020102010507070707" pitchFamily="18" charset="2"/>
              <a:buChar char="A"/>
            </a:pPr>
            <a:r>
              <a:rPr lang="fr-FR" dirty="0" smtClean="0"/>
              <a:t>Les </a:t>
            </a:r>
            <a:r>
              <a:rPr lang="fr-FR" dirty="0"/>
              <a:t>chéquiers des comptes bancaires sont conservés par le Trésorier.</a:t>
            </a:r>
          </a:p>
          <a:p>
            <a:pPr>
              <a:buClr>
                <a:srgbClr val="00338D"/>
              </a:buClr>
              <a:buFont typeface="Wingdings 2" panose="05020102010507070707" pitchFamily="18" charset="2"/>
              <a:buChar char="A"/>
            </a:pPr>
            <a:r>
              <a:rPr lang="fr-FR" dirty="0" smtClean="0"/>
              <a:t>Le </a:t>
            </a:r>
            <a:r>
              <a:rPr lang="fr-FR" dirty="0"/>
              <a:t>Trésorier n’engagera aucune dépense sans l’autorisation préalable du Président</a:t>
            </a:r>
            <a:r>
              <a:rPr lang="fr-FR" dirty="0" smtClean="0"/>
              <a:t>.</a:t>
            </a:r>
            <a:endParaRPr lang="fr-FR" dirty="0"/>
          </a:p>
        </p:txBody>
      </p:sp>
      <p:sp>
        <p:nvSpPr>
          <p:cNvPr id="4" name="Espace réservé de la date 3"/>
          <p:cNvSpPr>
            <a:spLocks noGrp="1"/>
          </p:cNvSpPr>
          <p:nvPr>
            <p:ph type="dt" sz="half" idx="10"/>
          </p:nvPr>
        </p:nvSpPr>
        <p:spPr/>
        <p:txBody>
          <a:bodyPr/>
          <a:lstStyle/>
          <a:p>
            <a:pPr>
              <a:defRPr/>
            </a:pPr>
            <a:fld id="{55D5D98C-3B05-467D-8498-F82329E3BED1}" type="datetime1">
              <a:rPr lang="fr-FR" smtClean="0"/>
              <a:pPr>
                <a:defRPr/>
              </a:pPr>
              <a:t>04/05/2020</a:t>
            </a:fld>
            <a:endParaRPr lang="fr-FR" dirty="0"/>
          </a:p>
        </p:txBody>
      </p:sp>
      <p:sp>
        <p:nvSpPr>
          <p:cNvPr id="6" name="Espace réservé du numéro de diapositive 5"/>
          <p:cNvSpPr>
            <a:spLocks noGrp="1"/>
          </p:cNvSpPr>
          <p:nvPr>
            <p:ph type="sldNum" sz="quarter" idx="12"/>
          </p:nvPr>
        </p:nvSpPr>
        <p:spPr/>
        <p:txBody>
          <a:bodyPr/>
          <a:lstStyle/>
          <a:p>
            <a:pPr>
              <a:defRPr/>
            </a:pPr>
            <a:fld id="{C4CCD9C9-A50B-4D77-9DB8-C6DFD67BFD9A}" type="slidenum">
              <a:rPr lang="fr-FR" smtClean="0"/>
              <a:pPr>
                <a:defRPr/>
              </a:pPr>
              <a:t>10</a:t>
            </a:fld>
            <a:endParaRPr lang="fr-FR" dirty="0"/>
          </a:p>
        </p:txBody>
      </p:sp>
      <p:sp>
        <p:nvSpPr>
          <p:cNvPr id="7" name="ZoneTexte 6"/>
          <p:cNvSpPr txBox="1"/>
          <p:nvPr/>
        </p:nvSpPr>
        <p:spPr>
          <a:xfrm>
            <a:off x="539750" y="836712"/>
            <a:ext cx="8064500" cy="646331"/>
          </a:xfrm>
          <a:prstGeom prst="rect">
            <a:avLst/>
          </a:prstGeom>
          <a:noFill/>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571500" indent="-571500" algn="ctr">
              <a:buBlip>
                <a:blip r:embed="rId2"/>
              </a:buBlip>
            </a:pPr>
            <a:r>
              <a:rPr lang="fr-FR" altLang="fr-FR" sz="3600" b="1" dirty="0">
                <a:solidFill>
                  <a:srgbClr val="00338D"/>
                </a:solidFill>
                <a:latin typeface="+mj-lt"/>
              </a:rPr>
              <a:t>Les Responsabilités du Trésorier</a:t>
            </a:r>
          </a:p>
        </p:txBody>
      </p:sp>
    </p:spTree>
    <p:extLst>
      <p:ext uri="{BB962C8B-B14F-4D97-AF65-F5344CB8AC3E}">
        <p14:creationId xmlns:p14="http://schemas.microsoft.com/office/powerpoint/2010/main" xmlns="" val="4309351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7" name="Rectangle 3"/>
          <p:cNvSpPr>
            <a:spLocks noChangeArrowheads="1"/>
          </p:cNvSpPr>
          <p:nvPr/>
        </p:nvSpPr>
        <p:spPr bwMode="auto">
          <a:xfrm>
            <a:off x="323528" y="1844824"/>
            <a:ext cx="8531547" cy="429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solidFill>
                  <a:srgbClr val="000000"/>
                </a:solidFill>
                <a:miter lim="800000"/>
                <a:headEnd type="none" w="sm" len="sm"/>
                <a:tailEnd type="none" w="sm" len="sm"/>
              </a14:hiddenLine>
            </a:ext>
          </a:extLst>
        </p:spPr>
        <p:txBody>
          <a:bodyPr/>
          <a:lstStyle>
            <a:lvl1pPr marL="342900" indent="-342900">
              <a:defRPr sz="2400">
                <a:solidFill>
                  <a:schemeClr val="tx1"/>
                </a:solidFill>
                <a:latin typeface="Times New Roman" pitchFamily="18" charset="0"/>
                <a:ea typeface="MS PGothic" pitchFamily="34" charset="-128"/>
              </a:defRPr>
            </a:lvl1pPr>
            <a:lvl2pPr marL="715963" indent="-258763">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lvl="1" eaLnBrk="1" hangingPunct="1"/>
            <a:endParaRPr lang="fr-FR" altLang="fr-FR" sz="800" b="1" dirty="0">
              <a:solidFill>
                <a:srgbClr val="3333CC"/>
              </a:solidFill>
            </a:endParaRPr>
          </a:p>
          <a:p>
            <a:pPr marL="914400" lvl="1" indent="-457200" eaLnBrk="1" hangingPunct="1">
              <a:buClr>
                <a:srgbClr val="00338D"/>
              </a:buClr>
              <a:buFont typeface="Wingdings 2" panose="05020102010507070707" pitchFamily="18" charset="2"/>
              <a:buChar char="A"/>
            </a:pPr>
            <a:r>
              <a:rPr lang="fr-FR" altLang="fr-FR" sz="3200" b="1" dirty="0" smtClean="0">
                <a:solidFill>
                  <a:srgbClr val="262673"/>
                </a:solidFill>
                <a:latin typeface="+mn-lt"/>
                <a:cs typeface="Arial" pitchFamily="34" charset="0"/>
              </a:rPr>
              <a:t>Aider</a:t>
            </a:r>
            <a:r>
              <a:rPr lang="fr-FR" altLang="fr-FR" sz="3200" dirty="0" smtClean="0">
                <a:solidFill>
                  <a:srgbClr val="262673"/>
                </a:solidFill>
                <a:latin typeface="+mn-lt"/>
                <a:cs typeface="Arial" pitchFamily="34" charset="0"/>
              </a:rPr>
              <a:t> le futur Président dans l’élaboration de son budget prévisionnel.</a:t>
            </a:r>
            <a:endParaRPr lang="fr-FR" altLang="fr-FR" sz="3200" dirty="0">
              <a:solidFill>
                <a:srgbClr val="262673"/>
              </a:solidFill>
              <a:latin typeface="+mn-lt"/>
              <a:cs typeface="Arial" pitchFamily="34" charset="0"/>
            </a:endParaRPr>
          </a:p>
          <a:p>
            <a:pPr marL="914400" lvl="1" indent="-457200" eaLnBrk="1" hangingPunct="1">
              <a:buClr>
                <a:srgbClr val="00338D"/>
              </a:buClr>
              <a:buFont typeface="Wingdings 2" panose="05020102010507070707" pitchFamily="18" charset="2"/>
              <a:buChar char="A"/>
            </a:pPr>
            <a:endParaRPr lang="fr-FR" altLang="fr-FR" sz="3200" b="1" dirty="0" smtClean="0">
              <a:solidFill>
                <a:srgbClr val="262673"/>
              </a:solidFill>
              <a:latin typeface="+mn-lt"/>
              <a:cs typeface="Arial" pitchFamily="34" charset="0"/>
            </a:endParaRPr>
          </a:p>
          <a:p>
            <a:pPr marL="914400" lvl="1" indent="-457200" eaLnBrk="1" hangingPunct="1">
              <a:buClr>
                <a:srgbClr val="00338D"/>
              </a:buClr>
              <a:buFont typeface="Wingdings 2" panose="05020102010507070707" pitchFamily="18" charset="2"/>
              <a:buChar char="A"/>
            </a:pPr>
            <a:r>
              <a:rPr lang="fr-FR" altLang="fr-FR" sz="3200" b="1" dirty="0" smtClean="0">
                <a:solidFill>
                  <a:srgbClr val="262673"/>
                </a:solidFill>
                <a:latin typeface="+mn-lt"/>
                <a:cs typeface="Arial" pitchFamily="34" charset="0"/>
              </a:rPr>
              <a:t>Alerter</a:t>
            </a:r>
            <a:r>
              <a:rPr lang="fr-FR" altLang="fr-FR" sz="3200" dirty="0" smtClean="0">
                <a:solidFill>
                  <a:srgbClr val="262673"/>
                </a:solidFill>
                <a:latin typeface="+mn-lt"/>
                <a:cs typeface="Arial" pitchFamily="34" charset="0"/>
              </a:rPr>
              <a:t> le Président en cas de problèmes financiers.</a:t>
            </a:r>
          </a:p>
          <a:p>
            <a:pPr marL="914400" lvl="1" indent="-457200" eaLnBrk="1" hangingPunct="1">
              <a:buClr>
                <a:srgbClr val="00338D"/>
              </a:buClr>
              <a:buFont typeface="Wingdings 2" panose="05020102010507070707" pitchFamily="18" charset="2"/>
              <a:buChar char="A"/>
            </a:pPr>
            <a:endParaRPr lang="fr-FR" altLang="fr-FR" sz="3200" dirty="0" smtClean="0">
              <a:solidFill>
                <a:srgbClr val="262673"/>
              </a:solidFill>
              <a:latin typeface="+mn-lt"/>
              <a:cs typeface="Arial" pitchFamily="34" charset="0"/>
            </a:endParaRPr>
          </a:p>
          <a:p>
            <a:pPr marL="914400" lvl="1" indent="-457200" eaLnBrk="1" hangingPunct="1">
              <a:buClr>
                <a:srgbClr val="00338D"/>
              </a:buClr>
              <a:buFont typeface="Wingdings 2" panose="05020102010507070707" pitchFamily="18" charset="2"/>
              <a:buChar char="A"/>
            </a:pPr>
            <a:r>
              <a:rPr lang="fr-FR" altLang="fr-FR" sz="3200" b="1" cap="all" dirty="0" smtClean="0">
                <a:solidFill>
                  <a:srgbClr val="262673"/>
                </a:solidFill>
                <a:latin typeface="+mn-lt"/>
                <a:cs typeface="Arial" pitchFamily="34" charset="0"/>
              </a:rPr>
              <a:t>é</a:t>
            </a:r>
            <a:r>
              <a:rPr lang="fr-FR" altLang="fr-FR" sz="3200" b="1" dirty="0" smtClean="0">
                <a:solidFill>
                  <a:srgbClr val="262673"/>
                </a:solidFill>
                <a:latin typeface="+mn-lt"/>
                <a:cs typeface="Arial" pitchFamily="34" charset="0"/>
              </a:rPr>
              <a:t>tablir</a:t>
            </a:r>
            <a:r>
              <a:rPr lang="fr-FR" altLang="fr-FR" sz="3200" dirty="0" smtClean="0">
                <a:solidFill>
                  <a:srgbClr val="262673"/>
                </a:solidFill>
                <a:latin typeface="+mn-lt"/>
                <a:cs typeface="Arial" pitchFamily="34" charset="0"/>
              </a:rPr>
              <a:t> en </a:t>
            </a:r>
            <a:r>
              <a:rPr lang="fr-FR" altLang="fr-FR" sz="3200" dirty="0">
                <a:solidFill>
                  <a:srgbClr val="262673"/>
                </a:solidFill>
                <a:latin typeface="+mn-lt"/>
                <a:cs typeface="Arial" pitchFamily="34" charset="0"/>
              </a:rPr>
              <a:t>fin d’année, le compte de résultat.</a:t>
            </a:r>
          </a:p>
          <a:p>
            <a:pPr marL="914400" lvl="1" indent="-457200" eaLnBrk="1" hangingPunct="1">
              <a:buClr>
                <a:srgbClr val="00338D"/>
              </a:buClr>
              <a:buFont typeface="Wingdings 2" panose="05020102010507070707" pitchFamily="18" charset="2"/>
              <a:buChar char="A"/>
            </a:pPr>
            <a:endParaRPr lang="fr-FR" altLang="fr-FR" sz="3200" dirty="0">
              <a:solidFill>
                <a:srgbClr val="262673"/>
              </a:solidFill>
              <a:latin typeface="+mn-lt"/>
              <a:cs typeface="Arial" pitchFamily="34" charset="0"/>
            </a:endParaRPr>
          </a:p>
          <a:p>
            <a:pPr lvl="1" eaLnBrk="1" hangingPunct="1"/>
            <a:r>
              <a:rPr lang="fr-FR" altLang="fr-FR" dirty="0" smtClean="0">
                <a:solidFill>
                  <a:srgbClr val="262673"/>
                </a:solidFill>
                <a:latin typeface="Arial" pitchFamily="34" charset="0"/>
                <a:cs typeface="Arial" pitchFamily="34" charset="0"/>
              </a:rPr>
              <a:t> </a:t>
            </a:r>
            <a:endParaRPr lang="fr-FR" altLang="fr-FR" dirty="0">
              <a:solidFill>
                <a:srgbClr val="262673"/>
              </a:solidFill>
              <a:latin typeface="Arial" pitchFamily="34" charset="0"/>
              <a:cs typeface="Arial" pitchFamily="34" charset="0"/>
            </a:endParaRPr>
          </a:p>
        </p:txBody>
      </p:sp>
      <p:sp>
        <p:nvSpPr>
          <p:cNvPr id="229380" name="Rectangle 4"/>
          <p:cNvSpPr>
            <a:spLocks noChangeArrowheads="1"/>
          </p:cNvSpPr>
          <p:nvPr/>
        </p:nvSpPr>
        <p:spPr bwMode="auto">
          <a:xfrm>
            <a:off x="684213" y="981075"/>
            <a:ext cx="7942262" cy="504825"/>
          </a:xfrm>
          <a:prstGeom prst="rect">
            <a:avLst/>
          </a:prstGeom>
          <a:noFill/>
          <a:ln w="9525">
            <a:noFill/>
            <a:miter lim="800000"/>
            <a:headEnd/>
            <a:tailEnd/>
          </a:ln>
          <a:effectLst/>
        </p:spPr>
        <p:txBody>
          <a:bodyPr lIns="0" tIns="0" rIns="0" bIns="0"/>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571500" indent="-571500" algn="ctr" eaLnBrk="1" hangingPunct="1">
              <a:buBlip>
                <a:blip r:embed="rId3"/>
              </a:buBlip>
            </a:pPr>
            <a:r>
              <a:rPr lang="fr-FR" altLang="fr-FR" sz="3600" b="1" dirty="0">
                <a:solidFill>
                  <a:srgbClr val="00338D"/>
                </a:solidFill>
                <a:latin typeface="+mj-lt"/>
              </a:rPr>
              <a:t>Les Responsabilités du Trésorier</a:t>
            </a:r>
          </a:p>
        </p:txBody>
      </p:sp>
      <p:sp>
        <p:nvSpPr>
          <p:cNvPr id="598019" name="Text Box 5"/>
          <p:cNvSpPr txBox="1">
            <a:spLocks noChangeArrowheads="1"/>
          </p:cNvSpPr>
          <p:nvPr/>
        </p:nvSpPr>
        <p:spPr bwMode="auto">
          <a:xfrm>
            <a:off x="571500" y="3571875"/>
            <a:ext cx="82835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spcBef>
                <a:spcPct val="50000"/>
              </a:spcBef>
            </a:pPr>
            <a:endParaRPr lang="fr-FR" altLang="fr-FR" dirty="0"/>
          </a:p>
        </p:txBody>
      </p:sp>
      <p:sp>
        <p:nvSpPr>
          <p:cNvPr id="2" name="Espace réservé de la date 1"/>
          <p:cNvSpPr>
            <a:spLocks noGrp="1"/>
          </p:cNvSpPr>
          <p:nvPr>
            <p:ph type="dt" sz="half" idx="10"/>
          </p:nvPr>
        </p:nvSpPr>
        <p:spPr/>
        <p:txBody>
          <a:bodyPr/>
          <a:lstStyle/>
          <a:p>
            <a:pPr>
              <a:defRPr/>
            </a:pPr>
            <a:fld id="{6680BDE1-38A8-4DE3-A10A-D93DC70E121F}" type="datetime1">
              <a:rPr lang="fr-FR" smtClean="0"/>
              <a:pPr>
                <a:defRPr/>
              </a:pPr>
              <a:t>04/05/2020</a:t>
            </a:fld>
            <a:endParaRPr lang="fr-FR" dirty="0"/>
          </a:p>
        </p:txBody>
      </p:sp>
      <p:sp>
        <p:nvSpPr>
          <p:cNvPr id="3" name="Espace réservé du numéro de diapositive 2"/>
          <p:cNvSpPr>
            <a:spLocks noGrp="1"/>
          </p:cNvSpPr>
          <p:nvPr>
            <p:ph type="sldNum" sz="quarter" idx="12"/>
          </p:nvPr>
        </p:nvSpPr>
        <p:spPr/>
        <p:txBody>
          <a:bodyPr/>
          <a:lstStyle/>
          <a:p>
            <a:pPr>
              <a:defRPr/>
            </a:pPr>
            <a:fld id="{C4CCD9C9-A50B-4D77-9DB8-C6DFD67BFD9A}" type="slidenum">
              <a:rPr lang="fr-FR" smtClean="0"/>
              <a:pPr>
                <a:defRPr/>
              </a:pPr>
              <a:t>11</a:t>
            </a:fld>
            <a:endParaRPr lang="fr-FR" dirty="0"/>
          </a:p>
        </p:txBody>
      </p:sp>
    </p:spTree>
    <p:extLst>
      <p:ext uri="{BB962C8B-B14F-4D97-AF65-F5344CB8AC3E}">
        <p14:creationId xmlns:p14="http://schemas.microsoft.com/office/powerpoint/2010/main" xmlns="" val="154432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98017">
                                            <p:txEl>
                                              <p:pRg st="1" end="1"/>
                                            </p:txEl>
                                          </p:spTgt>
                                        </p:tgtEl>
                                        <p:attrNameLst>
                                          <p:attrName>style.visibility</p:attrName>
                                        </p:attrNameLst>
                                      </p:cBhvr>
                                      <p:to>
                                        <p:strVal val="visible"/>
                                      </p:to>
                                    </p:set>
                                    <p:animEffect transition="in" filter="barn(inVertical)">
                                      <p:cBhvr>
                                        <p:cTn id="7" dur="500"/>
                                        <p:tgtEl>
                                          <p:spTgt spid="598017">
                                            <p:txEl>
                                              <p:pRg st="1" end="1"/>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98017">
                                            <p:txEl>
                                              <p:pRg st="3" end="3"/>
                                            </p:txEl>
                                          </p:spTgt>
                                        </p:tgtEl>
                                        <p:attrNameLst>
                                          <p:attrName>style.visibility</p:attrName>
                                        </p:attrNameLst>
                                      </p:cBhvr>
                                      <p:to>
                                        <p:strVal val="visible"/>
                                      </p:to>
                                    </p:set>
                                    <p:animEffect transition="in" filter="barn(inVertical)">
                                      <p:cBhvr>
                                        <p:cTn id="11" dur="500"/>
                                        <p:tgtEl>
                                          <p:spTgt spid="598017">
                                            <p:txEl>
                                              <p:pRg st="3" end="3"/>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598017">
                                            <p:txEl>
                                              <p:pRg st="5" end="5"/>
                                            </p:txEl>
                                          </p:spTgt>
                                        </p:tgtEl>
                                        <p:attrNameLst>
                                          <p:attrName>style.visibility</p:attrName>
                                        </p:attrNameLst>
                                      </p:cBhvr>
                                      <p:to>
                                        <p:strVal val="visible"/>
                                      </p:to>
                                    </p:set>
                                    <p:animEffect transition="in" filter="barn(inVertical)">
                                      <p:cBhvr>
                                        <p:cTn id="15" dur="500"/>
                                        <p:tgtEl>
                                          <p:spTgt spid="5980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ChangeArrowheads="1"/>
          </p:cNvSpPr>
          <p:nvPr/>
        </p:nvSpPr>
        <p:spPr bwMode="auto">
          <a:xfrm>
            <a:off x="685800" y="1066800"/>
            <a:ext cx="76962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solidFill>
                  <a:srgbClr val="000000"/>
                </a:solidFill>
                <a:miter lim="800000"/>
                <a:headEnd type="none" w="sm" len="sm"/>
                <a:tailEnd type="none" w="sm" len="sm"/>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fr-FR" altLang="fr-FR" dirty="0"/>
          </a:p>
        </p:txBody>
      </p:sp>
      <p:sp>
        <p:nvSpPr>
          <p:cNvPr id="49156" name="Rectangle 4"/>
          <p:cNvSpPr>
            <a:spLocks noChangeArrowheads="1"/>
          </p:cNvSpPr>
          <p:nvPr/>
        </p:nvSpPr>
        <p:spPr bwMode="auto">
          <a:xfrm>
            <a:off x="683568" y="1556792"/>
            <a:ext cx="7560320" cy="4596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solidFill>
                  <a:srgbClr val="000000"/>
                </a:solidFill>
                <a:miter lim="800000"/>
                <a:headEnd type="none" w="sm" len="sm"/>
                <a:tailEnd type="none" w="sm" len="sm"/>
              </a14:hiddenLine>
            </a:ext>
          </a:extLst>
        </p:spPr>
        <p:txBody>
          <a:bodyPr/>
          <a:lstStyle>
            <a:lvl1pPr>
              <a:defRPr sz="2400">
                <a:solidFill>
                  <a:schemeClr val="tx1"/>
                </a:solidFill>
                <a:latin typeface="Times New Roman" pitchFamily="18" charset="0"/>
                <a:ea typeface="MS PGothic" pitchFamily="34" charset="-128"/>
              </a:defRPr>
            </a:lvl1pPr>
            <a:lvl2pPr marL="630238" indent="-173038">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531813" lvl="1" indent="-457200" eaLnBrk="1" hangingPunct="1">
              <a:lnSpc>
                <a:spcPct val="150000"/>
              </a:lnSpc>
              <a:spcBef>
                <a:spcPts val="0"/>
              </a:spcBef>
              <a:buClr>
                <a:srgbClr val="00338D"/>
              </a:buClr>
              <a:buFont typeface="Wingdings 2" panose="05020102010507070707" pitchFamily="18" charset="2"/>
              <a:buChar char="A"/>
            </a:pPr>
            <a:r>
              <a:rPr lang="fr-FR" altLang="fr-FR" sz="3200" b="1" dirty="0" smtClean="0">
                <a:solidFill>
                  <a:srgbClr val="262673"/>
                </a:solidFill>
                <a:latin typeface="+mn-lt"/>
              </a:rPr>
              <a:t>Tient</a:t>
            </a:r>
            <a:r>
              <a:rPr lang="fr-FR" altLang="fr-FR" sz="3200" dirty="0" smtClean="0">
                <a:solidFill>
                  <a:srgbClr val="262673"/>
                </a:solidFill>
                <a:latin typeface="+mn-lt"/>
              </a:rPr>
              <a:t> </a:t>
            </a:r>
            <a:r>
              <a:rPr lang="fr-FR" altLang="fr-FR" sz="3200" dirty="0">
                <a:solidFill>
                  <a:srgbClr val="262673"/>
                </a:solidFill>
                <a:latin typeface="+mn-lt"/>
              </a:rPr>
              <a:t>la Comptabilité du Club</a:t>
            </a:r>
          </a:p>
          <a:p>
            <a:pPr marL="531813" lvl="1" indent="-457200" eaLnBrk="1" hangingPunct="1">
              <a:lnSpc>
                <a:spcPct val="150000"/>
              </a:lnSpc>
              <a:spcBef>
                <a:spcPts val="0"/>
              </a:spcBef>
              <a:buClr>
                <a:srgbClr val="00338D"/>
              </a:buClr>
              <a:buFont typeface="Wingdings 2" panose="05020102010507070707" pitchFamily="18" charset="2"/>
              <a:buChar char="A"/>
            </a:pPr>
            <a:r>
              <a:rPr lang="fr-FR" altLang="fr-FR" sz="3200" b="1" dirty="0" smtClean="0">
                <a:solidFill>
                  <a:srgbClr val="262673"/>
                </a:solidFill>
                <a:latin typeface="+mn-lt"/>
              </a:rPr>
              <a:t>Encaisse</a:t>
            </a:r>
            <a:r>
              <a:rPr lang="fr-FR" altLang="fr-FR" sz="3200" dirty="0" smtClean="0">
                <a:solidFill>
                  <a:srgbClr val="262673"/>
                </a:solidFill>
                <a:latin typeface="+mn-lt"/>
              </a:rPr>
              <a:t> </a:t>
            </a:r>
            <a:r>
              <a:rPr lang="fr-FR" altLang="fr-FR" sz="3200" dirty="0">
                <a:solidFill>
                  <a:srgbClr val="262673"/>
                </a:solidFill>
                <a:latin typeface="+mn-lt"/>
              </a:rPr>
              <a:t>les cotisations</a:t>
            </a:r>
          </a:p>
          <a:p>
            <a:pPr marL="531813" lvl="1" indent="-457200" eaLnBrk="1" hangingPunct="1">
              <a:lnSpc>
                <a:spcPct val="150000"/>
              </a:lnSpc>
              <a:spcBef>
                <a:spcPts val="0"/>
              </a:spcBef>
              <a:buClr>
                <a:srgbClr val="00338D"/>
              </a:buClr>
              <a:buFont typeface="Wingdings 2" panose="05020102010507070707" pitchFamily="18" charset="2"/>
              <a:buChar char="A"/>
            </a:pPr>
            <a:r>
              <a:rPr lang="fr-FR" altLang="fr-FR" sz="3200" b="1" dirty="0" smtClean="0">
                <a:solidFill>
                  <a:srgbClr val="262673"/>
                </a:solidFill>
                <a:latin typeface="+mn-lt"/>
              </a:rPr>
              <a:t>Règle</a:t>
            </a:r>
            <a:r>
              <a:rPr lang="fr-FR" altLang="fr-FR" sz="3200" dirty="0" smtClean="0">
                <a:solidFill>
                  <a:srgbClr val="262673"/>
                </a:solidFill>
                <a:latin typeface="+mn-lt"/>
              </a:rPr>
              <a:t> </a:t>
            </a:r>
            <a:r>
              <a:rPr lang="fr-FR" altLang="fr-FR" sz="3200" dirty="0">
                <a:solidFill>
                  <a:srgbClr val="262673"/>
                </a:solidFill>
                <a:latin typeface="+mn-lt"/>
              </a:rPr>
              <a:t>les dépenses</a:t>
            </a:r>
          </a:p>
          <a:p>
            <a:pPr marL="531813" lvl="1" indent="-457200" eaLnBrk="1" hangingPunct="1">
              <a:lnSpc>
                <a:spcPct val="150000"/>
              </a:lnSpc>
              <a:spcBef>
                <a:spcPts val="0"/>
              </a:spcBef>
              <a:buClr>
                <a:srgbClr val="00338D"/>
              </a:buClr>
              <a:buFont typeface="Wingdings 2" panose="05020102010507070707" pitchFamily="18" charset="2"/>
              <a:buChar char="A"/>
            </a:pPr>
            <a:r>
              <a:rPr lang="fr-FR" altLang="fr-FR" sz="3200" b="1" dirty="0" smtClean="0">
                <a:solidFill>
                  <a:srgbClr val="262673"/>
                </a:solidFill>
                <a:latin typeface="+mn-lt"/>
              </a:rPr>
              <a:t>Tient</a:t>
            </a:r>
            <a:r>
              <a:rPr lang="fr-FR" altLang="fr-FR" sz="3200" dirty="0" smtClean="0">
                <a:solidFill>
                  <a:srgbClr val="262673"/>
                </a:solidFill>
                <a:latin typeface="+mn-lt"/>
              </a:rPr>
              <a:t> </a:t>
            </a:r>
            <a:r>
              <a:rPr lang="fr-FR" altLang="fr-FR" sz="3200" dirty="0">
                <a:solidFill>
                  <a:srgbClr val="262673"/>
                </a:solidFill>
                <a:latin typeface="+mn-lt"/>
              </a:rPr>
              <a:t>les livres de comptes(2</a:t>
            </a:r>
            <a:r>
              <a:rPr lang="fr-FR" altLang="fr-FR" sz="3200" dirty="0" smtClean="0">
                <a:solidFill>
                  <a:srgbClr val="262673"/>
                </a:solidFill>
                <a:latin typeface="+mn-lt"/>
              </a:rPr>
              <a:t>)</a:t>
            </a:r>
            <a:endParaRPr lang="fr-FR" altLang="fr-FR" sz="3200" dirty="0">
              <a:solidFill>
                <a:srgbClr val="262673"/>
              </a:solidFill>
              <a:latin typeface="+mn-lt"/>
            </a:endParaRPr>
          </a:p>
          <a:p>
            <a:pPr marL="531813" lvl="1" indent="-457200" eaLnBrk="1" hangingPunct="1">
              <a:lnSpc>
                <a:spcPct val="150000"/>
              </a:lnSpc>
              <a:spcBef>
                <a:spcPts val="0"/>
              </a:spcBef>
              <a:buClr>
                <a:srgbClr val="00338D"/>
              </a:buClr>
              <a:buFont typeface="Wingdings 2" panose="05020102010507070707" pitchFamily="18" charset="2"/>
              <a:buChar char="A"/>
            </a:pPr>
            <a:r>
              <a:rPr lang="fr-FR" altLang="fr-FR" sz="3200" b="1" dirty="0" smtClean="0">
                <a:solidFill>
                  <a:srgbClr val="262673"/>
                </a:solidFill>
                <a:latin typeface="+mn-lt"/>
              </a:rPr>
              <a:t>Établit</a:t>
            </a:r>
            <a:r>
              <a:rPr lang="fr-FR" altLang="fr-FR" sz="3200" dirty="0" smtClean="0">
                <a:solidFill>
                  <a:srgbClr val="262673"/>
                </a:solidFill>
                <a:latin typeface="+mn-lt"/>
              </a:rPr>
              <a:t> </a:t>
            </a:r>
            <a:r>
              <a:rPr lang="fr-FR" altLang="fr-FR" sz="3200" dirty="0">
                <a:solidFill>
                  <a:srgbClr val="262673"/>
                </a:solidFill>
                <a:latin typeface="+mn-lt"/>
              </a:rPr>
              <a:t>les bilans et comptes de </a:t>
            </a:r>
            <a:r>
              <a:rPr lang="fr-FR" altLang="fr-FR" sz="3200" dirty="0" smtClean="0">
                <a:solidFill>
                  <a:srgbClr val="262673"/>
                </a:solidFill>
                <a:latin typeface="+mn-lt"/>
              </a:rPr>
              <a:t>résultat</a:t>
            </a:r>
          </a:p>
          <a:p>
            <a:pPr marL="531813" lvl="1" indent="-457200" eaLnBrk="1" hangingPunct="1">
              <a:lnSpc>
                <a:spcPct val="150000"/>
              </a:lnSpc>
              <a:spcBef>
                <a:spcPts val="0"/>
              </a:spcBef>
              <a:buClr>
                <a:srgbClr val="00338D"/>
              </a:buClr>
              <a:buFont typeface="Wingdings 2" panose="05020102010507070707" pitchFamily="18" charset="2"/>
              <a:buChar char="A"/>
            </a:pPr>
            <a:r>
              <a:rPr lang="fr-FR" altLang="fr-FR" sz="3200" b="1" smtClean="0">
                <a:solidFill>
                  <a:srgbClr val="262673"/>
                </a:solidFill>
                <a:latin typeface="+mn-lt"/>
              </a:rPr>
              <a:t>Présente</a:t>
            </a:r>
            <a:r>
              <a:rPr lang="fr-FR" altLang="fr-FR" sz="3200" smtClean="0">
                <a:solidFill>
                  <a:srgbClr val="262673"/>
                </a:solidFill>
                <a:latin typeface="+mn-lt"/>
              </a:rPr>
              <a:t> </a:t>
            </a:r>
            <a:r>
              <a:rPr lang="fr-FR" altLang="fr-FR" sz="3200" dirty="0" smtClean="0">
                <a:solidFill>
                  <a:srgbClr val="262673"/>
                </a:solidFill>
                <a:latin typeface="+mn-lt"/>
              </a:rPr>
              <a:t>les comptes (AG d’Automne)</a:t>
            </a:r>
            <a:endParaRPr lang="fr-FR" altLang="fr-FR" sz="3200" b="1" dirty="0" smtClean="0">
              <a:solidFill>
                <a:srgbClr val="262673"/>
              </a:solidFill>
              <a:latin typeface="+mn-lt"/>
            </a:endParaRPr>
          </a:p>
          <a:p>
            <a:pPr lvl="1" eaLnBrk="1" hangingPunct="1"/>
            <a:endParaRPr lang="fr-FR" altLang="fr-FR" sz="3200" dirty="0">
              <a:solidFill>
                <a:srgbClr val="262673"/>
              </a:solidFill>
              <a:latin typeface="+mn-lt"/>
            </a:endParaRPr>
          </a:p>
        </p:txBody>
      </p:sp>
      <p:sp>
        <p:nvSpPr>
          <p:cNvPr id="200709" name="Rectangle 5"/>
          <p:cNvSpPr>
            <a:spLocks noChangeArrowheads="1"/>
          </p:cNvSpPr>
          <p:nvPr/>
        </p:nvSpPr>
        <p:spPr bwMode="auto">
          <a:xfrm>
            <a:off x="446162" y="836712"/>
            <a:ext cx="7942262" cy="608012"/>
          </a:xfrm>
          <a:prstGeom prst="rect">
            <a:avLst/>
          </a:prstGeom>
          <a:noFill/>
          <a:ln w="9525">
            <a:noFill/>
            <a:miter lim="800000"/>
            <a:headEnd/>
            <a:tailEnd/>
          </a:ln>
          <a:effectLst/>
        </p:spPr>
        <p:txBody>
          <a:bodyPr lIns="0" tIns="0" rIns="0" bIns="0"/>
          <a:lstStyle/>
          <a:p>
            <a:pPr marL="571500" indent="-571500" algn="ctr" eaLnBrk="1" hangingPunct="1">
              <a:buBlip>
                <a:blip r:embed="rId3"/>
              </a:buBlip>
              <a:defRPr/>
            </a:pPr>
            <a:r>
              <a:rPr lang="fr-FR" sz="3600" b="1" dirty="0">
                <a:solidFill>
                  <a:srgbClr val="00338D"/>
                </a:solidFill>
                <a:latin typeface="+mj-lt"/>
                <a:ea typeface="+mn-ea"/>
              </a:rPr>
              <a:t>Les principales tâches </a:t>
            </a:r>
            <a:r>
              <a:rPr lang="fr-FR" sz="3600" b="1" dirty="0" smtClean="0">
                <a:solidFill>
                  <a:srgbClr val="00338D"/>
                </a:solidFill>
                <a:latin typeface="+mj-lt"/>
                <a:ea typeface="+mn-ea"/>
              </a:rPr>
              <a:t>du Trésorier </a:t>
            </a:r>
            <a:endParaRPr lang="fr-FR" sz="3600" b="1" dirty="0">
              <a:solidFill>
                <a:srgbClr val="00338D"/>
              </a:solidFill>
              <a:latin typeface="+mj-lt"/>
              <a:ea typeface="+mn-ea"/>
            </a:endParaRPr>
          </a:p>
        </p:txBody>
      </p:sp>
      <p:sp>
        <p:nvSpPr>
          <p:cNvPr id="2" name="Espace réservé de la date 1"/>
          <p:cNvSpPr>
            <a:spLocks noGrp="1"/>
          </p:cNvSpPr>
          <p:nvPr>
            <p:ph type="dt" sz="half" idx="10"/>
          </p:nvPr>
        </p:nvSpPr>
        <p:spPr/>
        <p:txBody>
          <a:bodyPr/>
          <a:lstStyle/>
          <a:p>
            <a:pPr>
              <a:defRPr/>
            </a:pPr>
            <a:fld id="{A21CA211-F666-4F2A-B59C-320C37DD0292}" type="datetime1">
              <a:rPr lang="fr-FR" smtClean="0"/>
              <a:pPr>
                <a:defRPr/>
              </a:pPr>
              <a:t>04/05/2020</a:t>
            </a:fld>
            <a:endParaRPr lang="fr-FR" dirty="0"/>
          </a:p>
        </p:txBody>
      </p:sp>
      <p:sp>
        <p:nvSpPr>
          <p:cNvPr id="3" name="Espace réservé du numéro de diapositive 2"/>
          <p:cNvSpPr>
            <a:spLocks noGrp="1"/>
          </p:cNvSpPr>
          <p:nvPr>
            <p:ph type="sldNum" sz="quarter" idx="12"/>
          </p:nvPr>
        </p:nvSpPr>
        <p:spPr/>
        <p:txBody>
          <a:bodyPr/>
          <a:lstStyle/>
          <a:p>
            <a:pPr>
              <a:defRPr/>
            </a:pPr>
            <a:fld id="{C4CCD9C9-A50B-4D77-9DB8-C6DFD67BFD9A}" type="slidenum">
              <a:rPr lang="fr-FR" smtClean="0"/>
              <a:pPr>
                <a:defRPr/>
              </a:pPr>
              <a:t>12</a:t>
            </a:fld>
            <a:endParaRPr lang="fr-FR" dirty="0"/>
          </a:p>
        </p:txBody>
      </p:sp>
      <p:pic>
        <p:nvPicPr>
          <p:cNvPr id="4" name="Imag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300192" y="2276872"/>
            <a:ext cx="2736304" cy="2016224"/>
          </a:xfrm>
          <a:prstGeom prst="rect">
            <a:avLst/>
          </a:prstGeom>
        </p:spPr>
      </p:pic>
    </p:spTree>
    <p:extLst>
      <p:ext uri="{BB962C8B-B14F-4D97-AF65-F5344CB8AC3E}">
        <p14:creationId xmlns:p14="http://schemas.microsoft.com/office/powerpoint/2010/main" xmlns="" val="17775057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49156">
                                            <p:txEl>
                                              <p:pRg st="0" end="0"/>
                                            </p:txEl>
                                          </p:spTgt>
                                        </p:tgtEl>
                                        <p:attrNameLst>
                                          <p:attrName>style.visibility</p:attrName>
                                        </p:attrNameLst>
                                      </p:cBhvr>
                                      <p:to>
                                        <p:strVal val="visible"/>
                                      </p:to>
                                    </p:set>
                                    <p:animEffect transition="in" filter="box(in)">
                                      <p:cBhvr>
                                        <p:cTn id="7" dur="500"/>
                                        <p:tgtEl>
                                          <p:spTgt spid="49156">
                                            <p:txEl>
                                              <p:pRg st="0" end="0"/>
                                            </p:txEl>
                                          </p:spTgt>
                                        </p:tgtEl>
                                      </p:cBhvr>
                                    </p:animEffect>
                                  </p:childTnLst>
                                </p:cTn>
                              </p:par>
                            </p:childTnLst>
                          </p:cTn>
                        </p:par>
                        <p:par>
                          <p:cTn id="8" fill="hold" nodeType="with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49156">
                                            <p:txEl>
                                              <p:pRg st="1" end="1"/>
                                            </p:txEl>
                                          </p:spTgt>
                                        </p:tgtEl>
                                        <p:attrNameLst>
                                          <p:attrName>style.visibility</p:attrName>
                                        </p:attrNameLst>
                                      </p:cBhvr>
                                      <p:to>
                                        <p:strVal val="visible"/>
                                      </p:to>
                                    </p:set>
                                    <p:animEffect transition="in" filter="box(in)">
                                      <p:cBhvr>
                                        <p:cTn id="11" dur="500"/>
                                        <p:tgtEl>
                                          <p:spTgt spid="49156">
                                            <p:txEl>
                                              <p:pRg st="1" end="1"/>
                                            </p:txEl>
                                          </p:spTgt>
                                        </p:tgtEl>
                                      </p:cBhvr>
                                    </p:animEffect>
                                  </p:childTnLst>
                                </p:cTn>
                              </p:par>
                            </p:childTnLst>
                          </p:cTn>
                        </p:par>
                        <p:par>
                          <p:cTn id="12" fill="hold" nodeType="withGroup">
                            <p:stCondLst>
                              <p:cond delay="1000"/>
                            </p:stCondLst>
                            <p:childTnLst>
                              <p:par>
                                <p:cTn id="13" presetID="1" presetClass="entr" presetSubtype="0" fill="hold" nodeType="afterEffect">
                                  <p:stCondLst>
                                    <p:cond delay="0"/>
                                  </p:stCondLst>
                                  <p:childTnLst>
                                    <p:set>
                                      <p:cBhvr>
                                        <p:cTn id="14" dur="1" fill="hold">
                                          <p:stCondLst>
                                            <p:cond delay="0"/>
                                          </p:stCondLst>
                                        </p:cTn>
                                        <p:tgtEl>
                                          <p:spTgt spid="49156">
                                            <p:txEl>
                                              <p:pRg st="2" end="2"/>
                                            </p:txEl>
                                          </p:spTgt>
                                        </p:tgtEl>
                                        <p:attrNameLst>
                                          <p:attrName>style.visibility</p:attrName>
                                        </p:attrNameLst>
                                      </p:cBhvr>
                                      <p:to>
                                        <p:strVal val="visible"/>
                                      </p:to>
                                    </p:set>
                                  </p:childTnLst>
                                </p:cTn>
                              </p:par>
                            </p:childTnLst>
                          </p:cTn>
                        </p:par>
                        <p:par>
                          <p:cTn id="15" fill="hold" nodeType="withGroup">
                            <p:stCondLst>
                              <p:cond delay="1000"/>
                            </p:stCondLst>
                            <p:childTnLst>
                              <p:par>
                                <p:cTn id="16" presetID="4" presetClass="entr" presetSubtype="16" fill="hold" nodeType="afterEffect">
                                  <p:stCondLst>
                                    <p:cond delay="0"/>
                                  </p:stCondLst>
                                  <p:childTnLst>
                                    <p:set>
                                      <p:cBhvr>
                                        <p:cTn id="17" dur="1" fill="hold">
                                          <p:stCondLst>
                                            <p:cond delay="0"/>
                                          </p:stCondLst>
                                        </p:cTn>
                                        <p:tgtEl>
                                          <p:spTgt spid="49156">
                                            <p:txEl>
                                              <p:pRg st="3" end="3"/>
                                            </p:txEl>
                                          </p:spTgt>
                                        </p:tgtEl>
                                        <p:attrNameLst>
                                          <p:attrName>style.visibility</p:attrName>
                                        </p:attrNameLst>
                                      </p:cBhvr>
                                      <p:to>
                                        <p:strVal val="visible"/>
                                      </p:to>
                                    </p:set>
                                    <p:animEffect transition="in" filter="box(in)">
                                      <p:cBhvr>
                                        <p:cTn id="18" dur="500"/>
                                        <p:tgtEl>
                                          <p:spTgt spid="49156">
                                            <p:txEl>
                                              <p:pRg st="3" end="3"/>
                                            </p:txEl>
                                          </p:spTgt>
                                        </p:tgtEl>
                                      </p:cBhvr>
                                    </p:animEffect>
                                  </p:childTnLst>
                                </p:cTn>
                              </p:par>
                            </p:childTnLst>
                          </p:cTn>
                        </p:par>
                        <p:par>
                          <p:cTn id="19" fill="hold" nodeType="withGroup">
                            <p:stCondLst>
                              <p:cond delay="1500"/>
                            </p:stCondLst>
                            <p:childTnLst>
                              <p:par>
                                <p:cTn id="20" presetID="4" presetClass="entr" presetSubtype="16" fill="hold" nodeType="afterEffect">
                                  <p:stCondLst>
                                    <p:cond delay="0"/>
                                  </p:stCondLst>
                                  <p:childTnLst>
                                    <p:set>
                                      <p:cBhvr>
                                        <p:cTn id="21" dur="1" fill="hold">
                                          <p:stCondLst>
                                            <p:cond delay="0"/>
                                          </p:stCondLst>
                                        </p:cTn>
                                        <p:tgtEl>
                                          <p:spTgt spid="49156">
                                            <p:txEl>
                                              <p:pRg st="4" end="4"/>
                                            </p:txEl>
                                          </p:spTgt>
                                        </p:tgtEl>
                                        <p:attrNameLst>
                                          <p:attrName>style.visibility</p:attrName>
                                        </p:attrNameLst>
                                      </p:cBhvr>
                                      <p:to>
                                        <p:strVal val="visible"/>
                                      </p:to>
                                    </p:set>
                                    <p:animEffect transition="in" filter="box(in)">
                                      <p:cBhvr>
                                        <p:cTn id="22" dur="500"/>
                                        <p:tgtEl>
                                          <p:spTgt spid="49156">
                                            <p:txEl>
                                              <p:pRg st="4" end="4"/>
                                            </p:txEl>
                                          </p:spTgt>
                                        </p:tgtEl>
                                      </p:cBhvr>
                                    </p:animEffect>
                                  </p:childTnLst>
                                </p:cTn>
                              </p:par>
                            </p:childTnLst>
                          </p:cTn>
                        </p:par>
                        <p:par>
                          <p:cTn id="23" fill="hold">
                            <p:stCondLst>
                              <p:cond delay="2000"/>
                            </p:stCondLst>
                            <p:childTnLst>
                              <p:par>
                                <p:cTn id="24" presetID="4" presetClass="entr" presetSubtype="16" fill="hold" nodeType="afterEffect">
                                  <p:stCondLst>
                                    <p:cond delay="0"/>
                                  </p:stCondLst>
                                  <p:childTnLst>
                                    <p:set>
                                      <p:cBhvr>
                                        <p:cTn id="25" dur="1" fill="hold">
                                          <p:stCondLst>
                                            <p:cond delay="0"/>
                                          </p:stCondLst>
                                        </p:cTn>
                                        <p:tgtEl>
                                          <p:spTgt spid="49156">
                                            <p:txEl>
                                              <p:pRg st="5" end="5"/>
                                            </p:txEl>
                                          </p:spTgt>
                                        </p:tgtEl>
                                        <p:attrNameLst>
                                          <p:attrName>style.visibility</p:attrName>
                                        </p:attrNameLst>
                                      </p:cBhvr>
                                      <p:to>
                                        <p:strVal val="visible"/>
                                      </p:to>
                                    </p:set>
                                    <p:animEffect transition="in" filter="box(in)">
                                      <p:cBhvr>
                                        <p:cTn id="26" dur="500"/>
                                        <p:tgtEl>
                                          <p:spTgt spid="4915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5" name="Rectangle 2"/>
          <p:cNvSpPr>
            <a:spLocks noChangeArrowheads="1"/>
          </p:cNvSpPr>
          <p:nvPr/>
        </p:nvSpPr>
        <p:spPr bwMode="auto">
          <a:xfrm>
            <a:off x="285750" y="1071563"/>
            <a:ext cx="7715250" cy="842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solidFill>
                  <a:srgbClr val="000000"/>
                </a:solidFill>
                <a:miter lim="800000"/>
                <a:headEnd type="none" w="sm" len="sm"/>
                <a:tailEnd type="none" w="sm" len="sm"/>
              </a14:hiddenLine>
            </a:ext>
          </a:extLst>
        </p:spPr>
        <p:txBody>
          <a:bodyPr wrap="none"/>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fr-FR" altLang="fr-FR" b="1">
              <a:solidFill>
                <a:srgbClr val="1805A3"/>
              </a:solidFill>
              <a:latin typeface="Arial" pitchFamily="34" charset="0"/>
            </a:endParaRPr>
          </a:p>
        </p:txBody>
      </p:sp>
      <p:sp>
        <p:nvSpPr>
          <p:cNvPr id="600066" name="Rectangle 3"/>
          <p:cNvSpPr>
            <a:spLocks noChangeArrowheads="1"/>
          </p:cNvSpPr>
          <p:nvPr/>
        </p:nvSpPr>
        <p:spPr bwMode="auto">
          <a:xfrm>
            <a:off x="1143000" y="1143000"/>
            <a:ext cx="76962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solidFill>
                  <a:srgbClr val="000000"/>
                </a:solidFill>
                <a:miter lim="800000"/>
                <a:headEnd type="none" w="sm" len="sm"/>
                <a:tailEnd type="none" w="sm" len="sm"/>
              </a14:hiddenLine>
            </a:ext>
          </a:extLst>
        </p:spPr>
        <p:txBody>
          <a:bodyPr wrap="none"/>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fr-FR" altLang="fr-FR" b="1">
              <a:solidFill>
                <a:srgbClr val="1805A3"/>
              </a:solidFill>
              <a:latin typeface="Arial" pitchFamily="34" charset="0"/>
            </a:endParaRPr>
          </a:p>
        </p:txBody>
      </p:sp>
      <p:sp>
        <p:nvSpPr>
          <p:cNvPr id="600067" name="Rectangle 4"/>
          <p:cNvSpPr>
            <a:spLocks noChangeArrowheads="1"/>
          </p:cNvSpPr>
          <p:nvPr/>
        </p:nvSpPr>
        <p:spPr bwMode="auto">
          <a:xfrm>
            <a:off x="107504" y="1700808"/>
            <a:ext cx="8856984" cy="4392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solidFill>
                  <a:srgbClr val="000000"/>
                </a:solidFill>
                <a:miter lim="800000"/>
                <a:headEnd type="none" w="sm" len="sm"/>
                <a:tailEnd type="none" w="sm" len="sm"/>
              </a14:hiddenLine>
            </a:ext>
          </a:extLst>
        </p:spPr>
        <p:txBody>
          <a:bodyPr/>
          <a:lstStyle>
            <a:lvl1pPr marL="185738" indent="-185738">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457200" indent="-457200" eaLnBrk="1" hangingPunct="1">
              <a:buClr>
                <a:srgbClr val="00338D"/>
              </a:buClr>
              <a:buFont typeface="Wingdings 2" panose="05020102010507070707" pitchFamily="18" charset="2"/>
              <a:buChar char="A"/>
            </a:pPr>
            <a:r>
              <a:rPr lang="fr-FR" altLang="fr-FR" sz="3200" b="1" dirty="0" smtClean="0">
                <a:solidFill>
                  <a:srgbClr val="00338D"/>
                </a:solidFill>
                <a:latin typeface="+mn-lt"/>
                <a:cs typeface="Arial" pitchFamily="34" charset="0"/>
              </a:rPr>
              <a:t>Avec le Président élu : </a:t>
            </a:r>
            <a:r>
              <a:rPr lang="fr-FR" altLang="fr-FR" sz="3200" dirty="0">
                <a:solidFill>
                  <a:srgbClr val="00338D"/>
                </a:solidFill>
                <a:latin typeface="+mn-lt"/>
                <a:cs typeface="Arial" pitchFamily="34" charset="0"/>
              </a:rPr>
              <a:t>Il </a:t>
            </a:r>
            <a:r>
              <a:rPr lang="fr-FR" altLang="fr-FR" sz="3200" dirty="0" smtClean="0">
                <a:solidFill>
                  <a:srgbClr val="00338D"/>
                </a:solidFill>
                <a:latin typeface="+mn-lt"/>
                <a:cs typeface="Arial" pitchFamily="34" charset="0"/>
              </a:rPr>
              <a:t>établir un</a:t>
            </a:r>
            <a:r>
              <a:rPr lang="fr-FR" altLang="fr-FR" sz="3200" b="1" dirty="0" smtClean="0">
                <a:solidFill>
                  <a:srgbClr val="00338D"/>
                </a:solidFill>
                <a:latin typeface="+mn-lt"/>
                <a:cs typeface="Arial" pitchFamily="34" charset="0"/>
              </a:rPr>
              <a:t> Projet de Budget </a:t>
            </a:r>
            <a:r>
              <a:rPr lang="fr-FR" altLang="fr-FR" sz="3200" dirty="0" smtClean="0">
                <a:solidFill>
                  <a:srgbClr val="00338D"/>
                </a:solidFill>
                <a:latin typeface="+mn-lt"/>
                <a:cs typeface="Arial" pitchFamily="34" charset="0"/>
              </a:rPr>
              <a:t>en vue de fixer le montant de la cotisation</a:t>
            </a:r>
          </a:p>
          <a:p>
            <a:pPr marL="0" indent="0" eaLnBrk="1" hangingPunct="1">
              <a:buClr>
                <a:srgbClr val="00338D"/>
              </a:buClr>
            </a:pPr>
            <a:endParaRPr lang="fr-FR" altLang="fr-FR" sz="1600" b="1" dirty="0" smtClean="0">
              <a:solidFill>
                <a:srgbClr val="00338D"/>
              </a:solidFill>
              <a:latin typeface="+mn-lt"/>
              <a:cs typeface="Arial" pitchFamily="34" charset="0"/>
            </a:endParaRPr>
          </a:p>
          <a:p>
            <a:pPr marL="457200" indent="-457200" eaLnBrk="1" hangingPunct="1">
              <a:buClr>
                <a:srgbClr val="00338D"/>
              </a:buClr>
              <a:buFont typeface="Wingdings 2" panose="05020102010507070707" pitchFamily="18" charset="2"/>
              <a:buChar char="A"/>
            </a:pPr>
            <a:r>
              <a:rPr lang="fr-FR" altLang="fr-FR" sz="3200" b="1" dirty="0" smtClean="0">
                <a:solidFill>
                  <a:srgbClr val="00338D"/>
                </a:solidFill>
                <a:latin typeface="+mn-lt"/>
                <a:cs typeface="Arial" pitchFamily="34" charset="0"/>
              </a:rPr>
              <a:t>Début juin : </a:t>
            </a:r>
          </a:p>
          <a:p>
            <a:pPr marL="906463" indent="-457200" eaLnBrk="1" hangingPunct="1">
              <a:buClr>
                <a:srgbClr val="00338D"/>
              </a:buClr>
              <a:buFont typeface="Wingdings" panose="05000000000000000000" pitchFamily="2" charset="2"/>
              <a:buChar char="Ø"/>
            </a:pPr>
            <a:r>
              <a:rPr lang="fr-FR" altLang="fr-FR" sz="3200" dirty="0" smtClean="0">
                <a:solidFill>
                  <a:srgbClr val="00338D"/>
                </a:solidFill>
                <a:latin typeface="+mn-lt"/>
                <a:cs typeface="Arial" pitchFamily="34" charset="0"/>
              </a:rPr>
              <a:t>Il se met </a:t>
            </a:r>
            <a:r>
              <a:rPr lang="fr-FR" altLang="fr-FR" sz="3200" dirty="0">
                <a:solidFill>
                  <a:srgbClr val="00338D"/>
                </a:solidFill>
                <a:latin typeface="+mn-lt"/>
                <a:cs typeface="Arial" pitchFamily="34" charset="0"/>
              </a:rPr>
              <a:t>en rapport avec le Trésorier sortant pour</a:t>
            </a:r>
            <a:r>
              <a:rPr lang="fr-FR" altLang="fr-FR" sz="3200" b="1" dirty="0">
                <a:solidFill>
                  <a:srgbClr val="00338D"/>
                </a:solidFill>
                <a:latin typeface="+mn-lt"/>
                <a:cs typeface="Arial" pitchFamily="34" charset="0"/>
              </a:rPr>
              <a:t> prendre la suite à compter du 1er juillet</a:t>
            </a:r>
            <a:r>
              <a:rPr lang="fr-FR" altLang="fr-FR" sz="3200" b="1" dirty="0" smtClean="0">
                <a:solidFill>
                  <a:srgbClr val="00338D"/>
                </a:solidFill>
                <a:latin typeface="+mn-lt"/>
                <a:cs typeface="Arial" pitchFamily="34" charset="0"/>
              </a:rPr>
              <a:t>.</a:t>
            </a:r>
          </a:p>
          <a:p>
            <a:pPr marL="449263" indent="0" eaLnBrk="1" hangingPunct="1">
              <a:buClr>
                <a:srgbClr val="00338D"/>
              </a:buClr>
            </a:pPr>
            <a:endParaRPr lang="fr-FR" altLang="fr-FR" sz="1400" b="1" dirty="0">
              <a:solidFill>
                <a:srgbClr val="00338D"/>
              </a:solidFill>
              <a:latin typeface="+mn-lt"/>
              <a:cs typeface="Arial" pitchFamily="34" charset="0"/>
            </a:endParaRPr>
          </a:p>
          <a:p>
            <a:pPr marL="906463" indent="-457200" eaLnBrk="1" hangingPunct="1">
              <a:buClr>
                <a:srgbClr val="00338D"/>
              </a:buClr>
              <a:buFont typeface="Wingdings" panose="05000000000000000000" pitchFamily="2" charset="2"/>
              <a:buChar char="Ø"/>
            </a:pPr>
            <a:r>
              <a:rPr lang="fr-FR" altLang="fr-FR" sz="3200" dirty="0" smtClean="0">
                <a:solidFill>
                  <a:srgbClr val="00338D"/>
                </a:solidFill>
                <a:latin typeface="+mn-lt"/>
                <a:cs typeface="Arial" pitchFamily="34" charset="0"/>
              </a:rPr>
              <a:t>Il prend </a:t>
            </a:r>
            <a:r>
              <a:rPr lang="fr-FR" altLang="fr-FR" sz="3200" dirty="0">
                <a:solidFill>
                  <a:srgbClr val="00338D"/>
                </a:solidFill>
                <a:latin typeface="+mn-lt"/>
                <a:cs typeface="Arial" pitchFamily="34" charset="0"/>
              </a:rPr>
              <a:t>contact av</a:t>
            </a:r>
            <a:r>
              <a:rPr lang="fr-FR" altLang="fr-FR" sz="3200" b="1" dirty="0">
                <a:solidFill>
                  <a:srgbClr val="00338D"/>
                </a:solidFill>
                <a:latin typeface="+mn-lt"/>
                <a:cs typeface="Arial" pitchFamily="34" charset="0"/>
              </a:rPr>
              <a:t>ec la Banque </a:t>
            </a:r>
            <a:r>
              <a:rPr lang="fr-FR" altLang="fr-FR" sz="3200" dirty="0">
                <a:solidFill>
                  <a:srgbClr val="00338D"/>
                </a:solidFill>
                <a:latin typeface="+mn-lt"/>
                <a:cs typeface="Arial" pitchFamily="34" charset="0"/>
              </a:rPr>
              <a:t>pour faire enregistrer son pouvoir ainsi que celui du Président entrant.</a:t>
            </a:r>
          </a:p>
        </p:txBody>
      </p:sp>
      <p:sp>
        <p:nvSpPr>
          <p:cNvPr id="600068" name="Rectangle 6"/>
          <p:cNvSpPr>
            <a:spLocks noChangeArrowheads="1"/>
          </p:cNvSpPr>
          <p:nvPr/>
        </p:nvSpPr>
        <p:spPr bwMode="auto">
          <a:xfrm>
            <a:off x="1447800" y="3124200"/>
            <a:ext cx="7239000"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solidFill>
                  <a:srgbClr val="000000"/>
                </a:solidFill>
                <a:miter lim="800000"/>
                <a:headEnd type="none" w="sm" len="sm"/>
                <a:tailEnd type="none" w="sm" len="sm"/>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fr-FR" altLang="fr-FR"/>
          </a:p>
        </p:txBody>
      </p:sp>
      <p:sp>
        <p:nvSpPr>
          <p:cNvPr id="2" name="Espace réservé de la date 1"/>
          <p:cNvSpPr>
            <a:spLocks noGrp="1"/>
          </p:cNvSpPr>
          <p:nvPr>
            <p:ph type="dt" sz="half" idx="10"/>
          </p:nvPr>
        </p:nvSpPr>
        <p:spPr/>
        <p:txBody>
          <a:bodyPr/>
          <a:lstStyle/>
          <a:p>
            <a:pPr>
              <a:defRPr/>
            </a:pPr>
            <a:fld id="{8CA2D31A-E15A-4DAE-9884-ECC14142E385}" type="datetime1">
              <a:rPr lang="fr-FR" smtClean="0"/>
              <a:pPr>
                <a:defRPr/>
              </a:pPr>
              <a:t>04/05/2020</a:t>
            </a:fld>
            <a:endParaRPr lang="fr-FR"/>
          </a:p>
        </p:txBody>
      </p:sp>
      <p:sp>
        <p:nvSpPr>
          <p:cNvPr id="3" name="Espace réservé du numéro de diapositive 2"/>
          <p:cNvSpPr>
            <a:spLocks noGrp="1"/>
          </p:cNvSpPr>
          <p:nvPr>
            <p:ph type="sldNum" sz="quarter" idx="12"/>
          </p:nvPr>
        </p:nvSpPr>
        <p:spPr/>
        <p:txBody>
          <a:bodyPr/>
          <a:lstStyle/>
          <a:p>
            <a:pPr>
              <a:defRPr/>
            </a:pPr>
            <a:fld id="{C4CCD9C9-A50B-4D77-9DB8-C6DFD67BFD9A}" type="slidenum">
              <a:rPr lang="fr-FR" smtClean="0"/>
              <a:pPr>
                <a:defRPr/>
              </a:pPr>
              <a:t>13</a:t>
            </a:fld>
            <a:endParaRPr lang="fr-FR"/>
          </a:p>
        </p:txBody>
      </p:sp>
      <p:sp>
        <p:nvSpPr>
          <p:cNvPr id="9" name="Rectangle 5"/>
          <p:cNvSpPr>
            <a:spLocks noChangeArrowheads="1"/>
          </p:cNvSpPr>
          <p:nvPr/>
        </p:nvSpPr>
        <p:spPr bwMode="auto">
          <a:xfrm>
            <a:off x="446162" y="836712"/>
            <a:ext cx="7942262" cy="608012"/>
          </a:xfrm>
          <a:prstGeom prst="rect">
            <a:avLst/>
          </a:prstGeom>
          <a:noFill/>
          <a:ln w="9525">
            <a:noFill/>
            <a:miter lim="800000"/>
            <a:headEnd/>
            <a:tailEnd/>
          </a:ln>
          <a:effectLst/>
        </p:spPr>
        <p:txBody>
          <a:bodyPr lIns="0" tIns="0" rIns="0" bIns="0"/>
          <a:lstStyle/>
          <a:p>
            <a:pPr marL="571500" indent="-571500" algn="ctr" eaLnBrk="1" hangingPunct="1">
              <a:buBlip>
                <a:blip r:embed="rId3"/>
              </a:buBlip>
              <a:defRPr/>
            </a:pPr>
            <a:r>
              <a:rPr lang="fr-FR" sz="3600" b="1" dirty="0">
                <a:solidFill>
                  <a:srgbClr val="00338D"/>
                </a:solidFill>
                <a:latin typeface="+mj-lt"/>
                <a:ea typeface="+mn-ea"/>
              </a:rPr>
              <a:t>Les principales tâches </a:t>
            </a:r>
            <a:r>
              <a:rPr lang="fr-FR" sz="3600" b="1" dirty="0" smtClean="0">
                <a:solidFill>
                  <a:srgbClr val="00338D"/>
                </a:solidFill>
                <a:latin typeface="+mj-lt"/>
                <a:ea typeface="+mn-ea"/>
              </a:rPr>
              <a:t>du Trésorier </a:t>
            </a:r>
            <a:endParaRPr lang="fr-FR" sz="3600" b="1" dirty="0">
              <a:solidFill>
                <a:srgbClr val="00338D"/>
              </a:solidFill>
              <a:latin typeface="+mj-lt"/>
              <a:ea typeface="+mn-ea"/>
            </a:endParaRPr>
          </a:p>
        </p:txBody>
      </p:sp>
      <p:sp>
        <p:nvSpPr>
          <p:cNvPr id="10" name="AutoShape 4">
            <a:hlinkClick r:id="rId4" action="ppaction://hlinksldjump" highlightClick="1"/>
          </p:cNvPr>
          <p:cNvSpPr>
            <a:spLocks noChangeArrowheads="1"/>
          </p:cNvSpPr>
          <p:nvPr/>
        </p:nvSpPr>
        <p:spPr bwMode="auto">
          <a:xfrm>
            <a:off x="8388424" y="6453336"/>
            <a:ext cx="533400" cy="304800"/>
          </a:xfrm>
          <a:prstGeom prst="actionButtonBackPrevious">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endParaRPr lang="fr-FR" altLang="fr-FR"/>
          </a:p>
        </p:txBody>
      </p:sp>
    </p:spTree>
    <p:extLst>
      <p:ext uri="{BB962C8B-B14F-4D97-AF65-F5344CB8AC3E}">
        <p14:creationId xmlns:p14="http://schemas.microsoft.com/office/powerpoint/2010/main" xmlns="" val="18826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00067">
                                            <p:txEl>
                                              <p:pRg st="0" end="0"/>
                                            </p:txEl>
                                          </p:spTgt>
                                        </p:tgtEl>
                                        <p:attrNameLst>
                                          <p:attrName>style.visibility</p:attrName>
                                        </p:attrNameLst>
                                      </p:cBhvr>
                                      <p:to>
                                        <p:strVal val="visible"/>
                                      </p:to>
                                    </p:set>
                                    <p:animEffect transition="in" filter="fade">
                                      <p:cBhvr>
                                        <p:cTn id="7" dur="1000"/>
                                        <p:tgtEl>
                                          <p:spTgt spid="600067">
                                            <p:txEl>
                                              <p:pRg st="0" end="0"/>
                                            </p:txEl>
                                          </p:spTgt>
                                        </p:tgtEl>
                                      </p:cBhvr>
                                    </p:animEffect>
                                    <p:anim calcmode="lin" valueType="num">
                                      <p:cBhvr>
                                        <p:cTn id="8" dur="1000" fill="hold"/>
                                        <p:tgtEl>
                                          <p:spTgt spid="6000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0006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00067">
                                            <p:txEl>
                                              <p:pRg st="2" end="2"/>
                                            </p:txEl>
                                          </p:spTgt>
                                        </p:tgtEl>
                                        <p:attrNameLst>
                                          <p:attrName>style.visibility</p:attrName>
                                        </p:attrNameLst>
                                      </p:cBhvr>
                                      <p:to>
                                        <p:strVal val="visible"/>
                                      </p:to>
                                    </p:set>
                                    <p:animEffect transition="in" filter="fade">
                                      <p:cBhvr>
                                        <p:cTn id="13" dur="1000"/>
                                        <p:tgtEl>
                                          <p:spTgt spid="600067">
                                            <p:txEl>
                                              <p:pRg st="2" end="2"/>
                                            </p:txEl>
                                          </p:spTgt>
                                        </p:tgtEl>
                                      </p:cBhvr>
                                    </p:animEffect>
                                    <p:anim calcmode="lin" valueType="num">
                                      <p:cBhvr>
                                        <p:cTn id="14" dur="1000" fill="hold"/>
                                        <p:tgtEl>
                                          <p:spTgt spid="600067">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600067">
                                            <p:txEl>
                                              <p:pRg st="2" end="2"/>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600067">
                                            <p:txEl>
                                              <p:pRg st="3" end="3"/>
                                            </p:txEl>
                                          </p:spTgt>
                                        </p:tgtEl>
                                        <p:attrNameLst>
                                          <p:attrName>style.visibility</p:attrName>
                                        </p:attrNameLst>
                                      </p:cBhvr>
                                      <p:to>
                                        <p:strVal val="visible"/>
                                      </p:to>
                                    </p:set>
                                    <p:animEffect transition="in" filter="fade">
                                      <p:cBhvr>
                                        <p:cTn id="18" dur="1000"/>
                                        <p:tgtEl>
                                          <p:spTgt spid="600067">
                                            <p:txEl>
                                              <p:pRg st="3" end="3"/>
                                            </p:txEl>
                                          </p:spTgt>
                                        </p:tgtEl>
                                      </p:cBhvr>
                                    </p:animEffect>
                                    <p:anim calcmode="lin" valueType="num">
                                      <p:cBhvr>
                                        <p:cTn id="19" dur="1000" fill="hold"/>
                                        <p:tgtEl>
                                          <p:spTgt spid="600067">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600067">
                                            <p:txEl>
                                              <p:pRg st="3" end="3"/>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600067">
                                            <p:txEl>
                                              <p:pRg st="5" end="5"/>
                                            </p:txEl>
                                          </p:spTgt>
                                        </p:tgtEl>
                                        <p:attrNameLst>
                                          <p:attrName>style.visibility</p:attrName>
                                        </p:attrNameLst>
                                      </p:cBhvr>
                                      <p:to>
                                        <p:strVal val="visible"/>
                                      </p:to>
                                    </p:set>
                                    <p:animEffect transition="in" filter="fade">
                                      <p:cBhvr>
                                        <p:cTn id="24" dur="500"/>
                                        <p:tgtEl>
                                          <p:spTgt spid="600067">
                                            <p:txEl>
                                              <p:pRg st="5" end="5"/>
                                            </p:txEl>
                                          </p:spTgt>
                                        </p:tgtEl>
                                      </p:cBhvr>
                                    </p:animEffect>
                                    <p:anim calcmode="lin" valueType="num">
                                      <p:cBhvr>
                                        <p:cTn id="25" dur="500" fill="hold"/>
                                        <p:tgtEl>
                                          <p:spTgt spid="600067">
                                            <p:txEl>
                                              <p:pRg st="5" end="5"/>
                                            </p:txEl>
                                          </p:spTgt>
                                        </p:tgtEl>
                                        <p:attrNameLst>
                                          <p:attrName>ppt_x</p:attrName>
                                        </p:attrNameLst>
                                      </p:cBhvr>
                                      <p:tavLst>
                                        <p:tav tm="0">
                                          <p:val>
                                            <p:strVal val="#ppt_x"/>
                                          </p:val>
                                        </p:tav>
                                        <p:tav tm="100000">
                                          <p:val>
                                            <p:strVal val="#ppt_x"/>
                                          </p:val>
                                        </p:tav>
                                      </p:tavLst>
                                    </p:anim>
                                    <p:anim calcmode="lin" valueType="num">
                                      <p:cBhvr>
                                        <p:cTn id="26" dur="500" fill="hold"/>
                                        <p:tgtEl>
                                          <p:spTgt spid="60006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fld id="{08557F6D-1101-4A0C-8A78-1F2659A509DE}" type="datetime1">
              <a:rPr lang="fr-FR" smtClean="0"/>
              <a:pPr>
                <a:defRPr/>
              </a:pPr>
              <a:t>04/05/2020</a:t>
            </a:fld>
            <a:endParaRPr lang="fr-FR"/>
          </a:p>
        </p:txBody>
      </p:sp>
      <p:sp>
        <p:nvSpPr>
          <p:cNvPr id="3" name="Espace réservé du numéro de diapositive 2"/>
          <p:cNvSpPr>
            <a:spLocks noGrp="1"/>
          </p:cNvSpPr>
          <p:nvPr>
            <p:ph type="sldNum" sz="quarter" idx="12"/>
          </p:nvPr>
        </p:nvSpPr>
        <p:spPr/>
        <p:txBody>
          <a:bodyPr/>
          <a:lstStyle/>
          <a:p>
            <a:pPr>
              <a:defRPr/>
            </a:pPr>
            <a:fld id="{C4CCD9C9-A50B-4D77-9DB8-C6DFD67BFD9A}" type="slidenum">
              <a:rPr lang="fr-FR" smtClean="0"/>
              <a:pPr>
                <a:defRPr/>
              </a:pPr>
              <a:t>14</a:t>
            </a:fld>
            <a:endParaRPr lang="fr-FR"/>
          </a:p>
        </p:txBody>
      </p:sp>
      <p:sp>
        <p:nvSpPr>
          <p:cNvPr id="5" name="Parchemin horizontal 4"/>
          <p:cNvSpPr/>
          <p:nvPr/>
        </p:nvSpPr>
        <p:spPr>
          <a:xfrm>
            <a:off x="1547664" y="3789040"/>
            <a:ext cx="6248079" cy="1728192"/>
          </a:xfrm>
          <a:prstGeom prst="horizont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fr-FR" sz="3200" b="1" dirty="0" smtClean="0">
                <a:solidFill>
                  <a:srgbClr val="00338D"/>
                </a:solidFill>
              </a:rPr>
              <a:t>Le guide de la Fonction du Trésorier</a:t>
            </a:r>
            <a:endParaRPr lang="fr-FR" dirty="0"/>
          </a:p>
        </p:txBody>
      </p:sp>
      <p:sp>
        <p:nvSpPr>
          <p:cNvPr id="4" name="AutoShape 6" descr="Résultat de recherche d'images pour &quot;role du trésorier&quot;"/>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8" descr="Résultat de recherche d'images pour &quot;role du trésorier&quot;"/>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75856" y="980728"/>
            <a:ext cx="2880320" cy="27363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2745427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571500" indent="-571500">
              <a:buBlip>
                <a:blip r:embed="rId3"/>
              </a:buBlip>
            </a:pPr>
            <a:r>
              <a:rPr lang="fr-FR" dirty="0" smtClean="0">
                <a:effectLst/>
              </a:rPr>
              <a:t>Le guide de la fonction</a:t>
            </a:r>
            <a:endParaRPr lang="fr-FR" dirty="0">
              <a:effectLst/>
            </a:endParaRPr>
          </a:p>
        </p:txBody>
      </p:sp>
      <p:sp>
        <p:nvSpPr>
          <p:cNvPr id="3" name="Espace réservé du contenu 2"/>
          <p:cNvSpPr>
            <a:spLocks noGrp="1"/>
          </p:cNvSpPr>
          <p:nvPr>
            <p:ph idx="1"/>
          </p:nvPr>
        </p:nvSpPr>
        <p:spPr/>
        <p:txBody>
          <a:bodyPr>
            <a:normAutofit lnSpcReduction="10000"/>
          </a:bodyPr>
          <a:lstStyle/>
          <a:p>
            <a:pPr marL="0" indent="0" algn="ctr">
              <a:buNone/>
            </a:pPr>
            <a:r>
              <a:rPr lang="fr-FR" b="1" dirty="0">
                <a:latin typeface="+mj-lt"/>
                <a:ea typeface="+mj-ea"/>
                <a:cs typeface="+mj-cs"/>
              </a:rPr>
              <a:t>La tenue des </a:t>
            </a:r>
            <a:r>
              <a:rPr lang="fr-FR" b="1" dirty="0" smtClean="0">
                <a:latin typeface="+mj-lt"/>
                <a:ea typeface="+mj-ea"/>
                <a:cs typeface="+mj-cs"/>
              </a:rPr>
              <a:t>comptes</a:t>
            </a:r>
            <a:endParaRPr lang="fr-FR" b="1" dirty="0">
              <a:latin typeface="+mj-lt"/>
              <a:ea typeface="+mj-ea"/>
              <a:cs typeface="+mj-cs"/>
            </a:endParaRPr>
          </a:p>
          <a:p>
            <a:pPr>
              <a:buFont typeface="Wingdings 2" panose="05020102010507070707" pitchFamily="18" charset="2"/>
              <a:buChar char="A"/>
            </a:pPr>
            <a:r>
              <a:rPr lang="fr-FR" dirty="0"/>
              <a:t>La tenue de la comptabilité obéit à deux obligations : </a:t>
            </a:r>
          </a:p>
          <a:p>
            <a:pPr lvl="1">
              <a:buFont typeface="Wingdings" panose="05000000000000000000" pitchFamily="2" charset="2"/>
              <a:buChar char="Ø"/>
            </a:pPr>
            <a:r>
              <a:rPr lang="fr-FR" dirty="0" smtClean="0"/>
              <a:t>Elle </a:t>
            </a:r>
            <a:r>
              <a:rPr lang="fr-FR" dirty="0"/>
              <a:t>doit être tenue en « partie double » afin de permettre toutes les vérifications.</a:t>
            </a:r>
          </a:p>
          <a:p>
            <a:pPr lvl="1">
              <a:buFont typeface="Wingdings" panose="05000000000000000000" pitchFamily="2" charset="2"/>
              <a:buChar char="Ø"/>
            </a:pPr>
            <a:r>
              <a:rPr lang="fr-FR" dirty="0" smtClean="0"/>
              <a:t>Il </a:t>
            </a:r>
            <a:r>
              <a:rPr lang="fr-FR" dirty="0"/>
              <a:t>faut impérativement séparer le compte  </a:t>
            </a:r>
            <a:r>
              <a:rPr lang="fr-FR" b="1" dirty="0"/>
              <a:t>« </a:t>
            </a:r>
            <a:r>
              <a:rPr lang="fr-FR" sz="3200" b="1" dirty="0" smtClean="0"/>
              <a:t>Fonctionnement</a:t>
            </a:r>
            <a:r>
              <a:rPr lang="fr-FR" b="1" dirty="0" smtClean="0"/>
              <a:t> » </a:t>
            </a:r>
            <a:r>
              <a:rPr lang="fr-FR" dirty="0"/>
              <a:t>et le compte </a:t>
            </a:r>
            <a:r>
              <a:rPr lang="fr-FR" b="1" dirty="0"/>
              <a:t>« </a:t>
            </a:r>
            <a:r>
              <a:rPr lang="fr-FR" sz="3200" b="1" dirty="0" smtClean="0"/>
              <a:t>Œuvres</a:t>
            </a:r>
            <a:r>
              <a:rPr lang="fr-FR" b="1" dirty="0"/>
              <a:t> » </a:t>
            </a:r>
          </a:p>
          <a:p>
            <a:pPr>
              <a:buFont typeface="Wingdings 2" panose="05020102010507070707" pitchFamily="18" charset="2"/>
              <a:buChar char="A"/>
            </a:pPr>
            <a:r>
              <a:rPr lang="fr-FR" dirty="0" smtClean="0"/>
              <a:t>Pour </a:t>
            </a:r>
            <a:r>
              <a:rPr lang="fr-FR" dirty="0"/>
              <a:t>ce faire, l’ouverture de </a:t>
            </a:r>
            <a:r>
              <a:rPr lang="fr-FR" b="1" dirty="0"/>
              <a:t>deux</a:t>
            </a:r>
            <a:r>
              <a:rPr lang="fr-FR" dirty="0"/>
              <a:t> comptes  bancaires est </a:t>
            </a:r>
            <a:r>
              <a:rPr lang="fr-FR" b="1" dirty="0">
                <a:solidFill>
                  <a:srgbClr val="C00000"/>
                </a:solidFill>
              </a:rPr>
              <a:t>OBLIGATOIRE</a:t>
            </a:r>
          </a:p>
          <a:p>
            <a:endParaRPr lang="fr-FR" dirty="0"/>
          </a:p>
        </p:txBody>
      </p:sp>
      <p:sp>
        <p:nvSpPr>
          <p:cNvPr id="4" name="Espace réservé de la date 3"/>
          <p:cNvSpPr>
            <a:spLocks noGrp="1"/>
          </p:cNvSpPr>
          <p:nvPr>
            <p:ph type="dt" sz="half" idx="10"/>
          </p:nvPr>
        </p:nvSpPr>
        <p:spPr/>
        <p:txBody>
          <a:bodyPr/>
          <a:lstStyle/>
          <a:p>
            <a:pPr>
              <a:defRPr/>
            </a:pPr>
            <a:fld id="{59E4CD71-DD98-443F-9BA6-0246B61327F1}" type="datetime1">
              <a:rPr lang="fr-FR" smtClean="0"/>
              <a:pPr>
                <a:defRPr/>
              </a:pPr>
              <a:t>04/05/2020</a:t>
            </a:fld>
            <a:endParaRPr lang="fr-FR"/>
          </a:p>
        </p:txBody>
      </p:sp>
      <p:sp>
        <p:nvSpPr>
          <p:cNvPr id="6" name="Espace réservé du numéro de diapositive 5"/>
          <p:cNvSpPr>
            <a:spLocks noGrp="1"/>
          </p:cNvSpPr>
          <p:nvPr>
            <p:ph type="sldNum" sz="quarter" idx="12"/>
          </p:nvPr>
        </p:nvSpPr>
        <p:spPr/>
        <p:txBody>
          <a:bodyPr/>
          <a:lstStyle/>
          <a:p>
            <a:pPr>
              <a:defRPr/>
            </a:pPr>
            <a:fld id="{C4CCD9C9-A50B-4D77-9DB8-C6DFD67BFD9A}" type="slidenum">
              <a:rPr lang="fr-FR" smtClean="0"/>
              <a:pPr>
                <a:defRPr/>
              </a:pPr>
              <a:t>15</a:t>
            </a:fld>
            <a:endParaRPr lang="fr-FR"/>
          </a:p>
        </p:txBody>
      </p:sp>
      <p:pic>
        <p:nvPicPr>
          <p:cNvPr id="7" name="Picture 6" descr="C:\Documents and Settings\jcella\Application Data\Microsoft\Media Catalog\Downloaded Clips\cl24\j0090332.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70787" y="5157192"/>
            <a:ext cx="1573213" cy="1414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195556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1000"/>
                                        <p:tgtEl>
                                          <p:spTgt spid="3">
                                            <p:txEl>
                                              <p:pRg st="3" end="3"/>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93685" y="4283406"/>
            <a:ext cx="1846175" cy="2372262"/>
          </a:xfrm>
          <a:prstGeom prst="rect">
            <a:avLst/>
          </a:prstGeom>
        </p:spPr>
      </p:pic>
      <p:sp>
        <p:nvSpPr>
          <p:cNvPr id="643073" name="Rectangle 3"/>
          <p:cNvSpPr>
            <a:spLocks noChangeArrowheads="1"/>
          </p:cNvSpPr>
          <p:nvPr/>
        </p:nvSpPr>
        <p:spPr bwMode="auto">
          <a:xfrm>
            <a:off x="323528" y="1340768"/>
            <a:ext cx="8064896" cy="3240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solidFill>
                  <a:srgbClr val="000000"/>
                </a:solidFill>
                <a:miter lim="800000"/>
                <a:headEnd type="none" w="sm" len="sm"/>
                <a:tailEnd type="none" w="sm" len="sm"/>
              </a14:hiddenLine>
            </a:ext>
          </a:extLst>
        </p:spPr>
        <p:txBody>
          <a:bodyPr/>
          <a:lstStyle>
            <a:lvl1pPr>
              <a:tabLst>
                <a:tab pos="185738" algn="l"/>
              </a:tabLst>
              <a:defRPr sz="2400">
                <a:solidFill>
                  <a:schemeClr val="tx1"/>
                </a:solidFill>
                <a:latin typeface="Times New Roman" pitchFamily="18" charset="0"/>
                <a:ea typeface="MS PGothic" pitchFamily="34" charset="-128"/>
              </a:defRPr>
            </a:lvl1pPr>
            <a:lvl2pPr>
              <a:tabLst>
                <a:tab pos="185738" algn="l"/>
              </a:tabLst>
              <a:defRPr sz="2400">
                <a:solidFill>
                  <a:schemeClr val="tx1"/>
                </a:solidFill>
                <a:latin typeface="Times New Roman" pitchFamily="18" charset="0"/>
                <a:ea typeface="MS PGothic" pitchFamily="34" charset="-128"/>
              </a:defRPr>
            </a:lvl2pPr>
            <a:lvl3pPr marL="1143000" indent="-228600">
              <a:tabLst>
                <a:tab pos="185738" algn="l"/>
              </a:tabLst>
              <a:defRPr sz="2400">
                <a:solidFill>
                  <a:schemeClr val="tx1"/>
                </a:solidFill>
                <a:latin typeface="Times New Roman" pitchFamily="18" charset="0"/>
                <a:ea typeface="MS PGothic" pitchFamily="34" charset="-128"/>
              </a:defRPr>
            </a:lvl3pPr>
            <a:lvl4pPr marL="1600200" indent="-228600">
              <a:tabLst>
                <a:tab pos="185738" algn="l"/>
              </a:tabLst>
              <a:defRPr sz="2400">
                <a:solidFill>
                  <a:schemeClr val="tx1"/>
                </a:solidFill>
                <a:latin typeface="Times New Roman" pitchFamily="18" charset="0"/>
                <a:ea typeface="MS PGothic" pitchFamily="34" charset="-128"/>
              </a:defRPr>
            </a:lvl4pPr>
            <a:lvl5pPr marL="2057400" indent="-228600">
              <a:tabLst>
                <a:tab pos="185738" algn="l"/>
              </a:tabLst>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tabLst>
                <a:tab pos="185738" algn="l"/>
              </a:tabLs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tabLst>
                <a:tab pos="185738" algn="l"/>
              </a:tabLs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tabLst>
                <a:tab pos="185738" algn="l"/>
              </a:tabLs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tabLst>
                <a:tab pos="185738" algn="l"/>
              </a:tabLst>
              <a:defRPr sz="2400">
                <a:solidFill>
                  <a:schemeClr val="tx1"/>
                </a:solidFill>
                <a:latin typeface="Times New Roman" pitchFamily="18" charset="0"/>
                <a:ea typeface="MS PGothic" pitchFamily="34" charset="-128"/>
              </a:defRPr>
            </a:lvl9pPr>
          </a:lstStyle>
          <a:p>
            <a:pPr marL="457200" indent="-457200" algn="just" eaLnBrk="1" hangingPunct="1">
              <a:buClr>
                <a:srgbClr val="00338D"/>
              </a:buClr>
              <a:buFont typeface="Wingdings 2" panose="05020102010507070707" pitchFamily="18" charset="2"/>
              <a:buChar char="A"/>
            </a:pPr>
            <a:r>
              <a:rPr lang="fr-FR" altLang="fr-FR" sz="3200" b="1" dirty="0">
                <a:solidFill>
                  <a:srgbClr val="00338D"/>
                </a:solidFill>
                <a:latin typeface="Tw Cen MT" panose="020B0602020104020603" pitchFamily="34" charset="0"/>
              </a:rPr>
              <a:t>La tenue des </a:t>
            </a:r>
            <a:r>
              <a:rPr lang="fr-FR" altLang="fr-FR" sz="3200" b="1" dirty="0" smtClean="0">
                <a:solidFill>
                  <a:srgbClr val="00338D"/>
                </a:solidFill>
                <a:latin typeface="Tw Cen MT" panose="020B0602020104020603" pitchFamily="34" charset="0"/>
              </a:rPr>
              <a:t>Comptes : </a:t>
            </a:r>
          </a:p>
          <a:p>
            <a:pPr marL="457200" indent="-457200" algn="just" eaLnBrk="1" hangingPunct="1">
              <a:buClr>
                <a:srgbClr val="00338D"/>
              </a:buClr>
              <a:buFont typeface="Wingdings 2" panose="05020102010507070707" pitchFamily="18" charset="2"/>
              <a:buChar char="A"/>
            </a:pPr>
            <a:endParaRPr lang="fr-FR" altLang="fr-FR" sz="1600" b="1" dirty="0">
              <a:solidFill>
                <a:srgbClr val="00338D"/>
              </a:solidFill>
              <a:latin typeface="Tw Cen MT" panose="020B0602020104020603" pitchFamily="34" charset="0"/>
            </a:endParaRPr>
          </a:p>
          <a:p>
            <a:pPr marL="457200" indent="-457200" algn="just" eaLnBrk="1" hangingPunct="1">
              <a:buFont typeface="Wingdings" panose="05000000000000000000" pitchFamily="2" charset="2"/>
              <a:buChar char="Ø"/>
            </a:pPr>
            <a:r>
              <a:rPr lang="fr-FR" altLang="fr-FR" sz="2600" b="1" dirty="0" smtClean="0">
                <a:solidFill>
                  <a:srgbClr val="00338D"/>
                </a:solidFill>
                <a:latin typeface="+mn-lt"/>
                <a:cs typeface="Arial" pitchFamily="34" charset="0"/>
              </a:rPr>
              <a:t>Le </a:t>
            </a:r>
            <a:r>
              <a:rPr lang="fr-FR" altLang="fr-FR" sz="2600" b="1" dirty="0">
                <a:solidFill>
                  <a:srgbClr val="00338D"/>
                </a:solidFill>
                <a:latin typeface="+mn-lt"/>
                <a:cs typeface="Arial" pitchFamily="34" charset="0"/>
              </a:rPr>
              <a:t>trésorier tient un registre comptable sur lequel sont inscrits tous les mouvements de fonds.</a:t>
            </a:r>
          </a:p>
          <a:p>
            <a:pPr eaLnBrk="1" hangingPunct="1"/>
            <a:r>
              <a:rPr lang="fr-FR" altLang="fr-FR" sz="2600" dirty="0">
                <a:solidFill>
                  <a:srgbClr val="00338D"/>
                </a:solidFill>
                <a:latin typeface="+mn-lt"/>
                <a:cs typeface="Arial" pitchFamily="34" charset="0"/>
              </a:rPr>
              <a:t>	</a:t>
            </a:r>
          </a:p>
          <a:p>
            <a:pPr lvl="1" indent="-457200" eaLnBrk="1" hangingPunct="1">
              <a:buFont typeface="Wingdings" panose="05000000000000000000" pitchFamily="2" charset="2"/>
              <a:buChar char="Ø"/>
            </a:pPr>
            <a:r>
              <a:rPr lang="fr-FR" altLang="fr-FR" sz="2600" b="1" dirty="0" smtClean="0">
                <a:solidFill>
                  <a:srgbClr val="00338D"/>
                </a:solidFill>
                <a:latin typeface="+mn-lt"/>
                <a:cs typeface="Arial" pitchFamily="34" charset="0"/>
              </a:rPr>
              <a:t>Il </a:t>
            </a:r>
            <a:r>
              <a:rPr lang="fr-FR" altLang="fr-FR" sz="2600" b="1" dirty="0">
                <a:solidFill>
                  <a:srgbClr val="00338D"/>
                </a:solidFill>
                <a:latin typeface="+mn-lt"/>
                <a:cs typeface="Arial" pitchFamily="34" charset="0"/>
              </a:rPr>
              <a:t>est préconisé que tous les encaissements et règlements soient effectués par </a:t>
            </a:r>
            <a:r>
              <a:rPr lang="fr-FR" altLang="fr-FR" sz="2600" b="1" dirty="0" smtClean="0">
                <a:solidFill>
                  <a:srgbClr val="00338D"/>
                </a:solidFill>
                <a:latin typeface="+mn-lt"/>
                <a:cs typeface="Arial" pitchFamily="34" charset="0"/>
              </a:rPr>
              <a:t>chèque ou virement.</a:t>
            </a:r>
            <a:endParaRPr lang="fr-FR" altLang="fr-FR" sz="2600" b="1" dirty="0">
              <a:solidFill>
                <a:srgbClr val="00338D"/>
              </a:solidFill>
              <a:latin typeface="+mn-lt"/>
              <a:cs typeface="Arial" pitchFamily="34" charset="0"/>
            </a:endParaRPr>
          </a:p>
        </p:txBody>
      </p:sp>
      <p:sp>
        <p:nvSpPr>
          <p:cNvPr id="6" name="Rectangle 5"/>
          <p:cNvSpPr>
            <a:spLocks noChangeArrowheads="1"/>
          </p:cNvSpPr>
          <p:nvPr/>
        </p:nvSpPr>
        <p:spPr bwMode="auto">
          <a:xfrm>
            <a:off x="1877913" y="836712"/>
            <a:ext cx="5286375" cy="576064"/>
          </a:xfrm>
          <a:prstGeom prst="rect">
            <a:avLst/>
          </a:prstGeom>
          <a:noFill/>
          <a:ln w="9525">
            <a:noFill/>
            <a:miter lim="800000"/>
            <a:headEnd/>
            <a:tailEnd/>
          </a:ln>
          <a:effectLst/>
        </p:spPr>
        <p:txBody>
          <a:bodyPr lIns="0" tIns="0" rIns="0" bIns="0"/>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571500" indent="-571500" algn="ctr" eaLnBrk="1" hangingPunct="1">
              <a:buBlip>
                <a:blip r:embed="rId4"/>
              </a:buBlip>
            </a:pPr>
            <a:r>
              <a:rPr lang="fr-FR" altLang="fr-FR" sz="3600" b="1" dirty="0">
                <a:solidFill>
                  <a:srgbClr val="00338D"/>
                </a:solidFill>
                <a:latin typeface="+mj-lt"/>
              </a:rPr>
              <a:t>Le guide de la fonction</a:t>
            </a:r>
          </a:p>
        </p:txBody>
      </p:sp>
      <p:sp>
        <p:nvSpPr>
          <p:cNvPr id="2" name="Espace réservé de la date 1"/>
          <p:cNvSpPr>
            <a:spLocks noGrp="1"/>
          </p:cNvSpPr>
          <p:nvPr>
            <p:ph type="dt" sz="half" idx="10"/>
          </p:nvPr>
        </p:nvSpPr>
        <p:spPr/>
        <p:txBody>
          <a:bodyPr/>
          <a:lstStyle/>
          <a:p>
            <a:pPr>
              <a:defRPr/>
            </a:pPr>
            <a:fld id="{55965BB9-60AE-4C87-8217-03355AC60A6D}" type="datetime1">
              <a:rPr lang="fr-FR" smtClean="0"/>
              <a:pPr>
                <a:defRPr/>
              </a:pPr>
              <a:t>04/05/2020</a:t>
            </a:fld>
            <a:endParaRPr lang="fr-FR"/>
          </a:p>
        </p:txBody>
      </p:sp>
      <p:sp>
        <p:nvSpPr>
          <p:cNvPr id="3" name="Espace réservé du numéro de diapositive 2"/>
          <p:cNvSpPr>
            <a:spLocks noGrp="1"/>
          </p:cNvSpPr>
          <p:nvPr>
            <p:ph type="sldNum" sz="quarter" idx="12"/>
          </p:nvPr>
        </p:nvSpPr>
        <p:spPr/>
        <p:txBody>
          <a:bodyPr/>
          <a:lstStyle/>
          <a:p>
            <a:pPr>
              <a:defRPr/>
            </a:pPr>
            <a:fld id="{C4CCD9C9-A50B-4D77-9DB8-C6DFD67BFD9A}" type="slidenum">
              <a:rPr lang="fr-FR" smtClean="0"/>
              <a:pPr>
                <a:defRPr/>
              </a:pPr>
              <a:t>16</a:t>
            </a:fld>
            <a:endParaRPr lang="fr-FR"/>
          </a:p>
        </p:txBody>
      </p:sp>
      <p:sp>
        <p:nvSpPr>
          <p:cNvPr id="8" name="Rectangle 7"/>
          <p:cNvSpPr/>
          <p:nvPr/>
        </p:nvSpPr>
        <p:spPr>
          <a:xfrm>
            <a:off x="7215917" y="4817820"/>
            <a:ext cx="1350723" cy="646331"/>
          </a:xfrm>
          <a:prstGeom prst="rect">
            <a:avLst/>
          </a:prstGeom>
        </p:spPr>
        <p:txBody>
          <a:bodyPr wrap="square">
            <a:spAutoFit/>
          </a:bodyPr>
          <a:lstStyle/>
          <a:p>
            <a:pPr algn="ctr"/>
            <a:r>
              <a:rPr lang="fr-FR" altLang="fr-FR" b="1" i="1" dirty="0" smtClean="0">
                <a:solidFill>
                  <a:srgbClr val="00338D"/>
                </a:solidFill>
                <a:cs typeface="Arial" pitchFamily="34" charset="0"/>
              </a:rPr>
              <a:t>Registre</a:t>
            </a:r>
          </a:p>
          <a:p>
            <a:pPr algn="ctr"/>
            <a:r>
              <a:rPr lang="fr-FR" altLang="fr-FR" b="1" i="1" dirty="0" smtClean="0">
                <a:solidFill>
                  <a:srgbClr val="00338D"/>
                </a:solidFill>
                <a:cs typeface="Arial" pitchFamily="34" charset="0"/>
              </a:rPr>
              <a:t>Comptable</a:t>
            </a:r>
            <a:endParaRPr lang="fr-FR" i="1" dirty="0">
              <a:solidFill>
                <a:srgbClr val="00338D"/>
              </a:solidFill>
            </a:endParaRPr>
          </a:p>
        </p:txBody>
      </p:sp>
    </p:spTree>
    <p:extLst>
      <p:ext uri="{BB962C8B-B14F-4D97-AF65-F5344CB8AC3E}">
        <p14:creationId xmlns:p14="http://schemas.microsoft.com/office/powerpoint/2010/main" xmlns="" val="147980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43073">
                                            <p:txEl>
                                              <p:pRg st="0" end="0"/>
                                            </p:txEl>
                                          </p:spTgt>
                                        </p:tgtEl>
                                        <p:attrNameLst>
                                          <p:attrName>style.visibility</p:attrName>
                                        </p:attrNameLst>
                                      </p:cBhvr>
                                      <p:to>
                                        <p:strVal val="visible"/>
                                      </p:to>
                                    </p:set>
                                    <p:animEffect transition="in" filter="barn(inVertical)">
                                      <p:cBhvr>
                                        <p:cTn id="7" dur="500"/>
                                        <p:tgtEl>
                                          <p:spTgt spid="643073">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643073">
                                            <p:txEl>
                                              <p:pRg st="2" end="2"/>
                                            </p:txEl>
                                          </p:spTgt>
                                        </p:tgtEl>
                                        <p:attrNameLst>
                                          <p:attrName>style.visibility</p:attrName>
                                        </p:attrNameLst>
                                      </p:cBhvr>
                                      <p:to>
                                        <p:strVal val="visible"/>
                                      </p:to>
                                    </p:set>
                                    <p:animEffect transition="in" filter="barn(inVertical)">
                                      <p:cBhvr>
                                        <p:cTn id="11" dur="500"/>
                                        <p:tgtEl>
                                          <p:spTgt spid="643073">
                                            <p:txEl>
                                              <p:pRg st="2" end="2"/>
                                            </p:txEl>
                                          </p:spTgt>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643073">
                                            <p:txEl>
                                              <p:pRg st="4" end="4"/>
                                            </p:txEl>
                                          </p:spTgt>
                                        </p:tgtEl>
                                        <p:attrNameLst>
                                          <p:attrName>style.visibility</p:attrName>
                                        </p:attrNameLst>
                                      </p:cBhvr>
                                      <p:to>
                                        <p:strVal val="visible"/>
                                      </p:to>
                                    </p:set>
                                    <p:animEffect transition="in" filter="fade">
                                      <p:cBhvr>
                                        <p:cTn id="15" dur="750"/>
                                        <p:tgtEl>
                                          <p:spTgt spid="643073">
                                            <p:txEl>
                                              <p:pRg st="4" end="4"/>
                                            </p:txEl>
                                          </p:spTgt>
                                        </p:tgtEl>
                                      </p:cBhvr>
                                    </p:animEffect>
                                    <p:anim calcmode="lin" valueType="num">
                                      <p:cBhvr>
                                        <p:cTn id="16" dur="750" fill="hold"/>
                                        <p:tgtEl>
                                          <p:spTgt spid="643073">
                                            <p:txEl>
                                              <p:pRg st="4" end="4"/>
                                            </p:txEl>
                                          </p:spTgt>
                                        </p:tgtEl>
                                        <p:attrNameLst>
                                          <p:attrName>ppt_x</p:attrName>
                                        </p:attrNameLst>
                                      </p:cBhvr>
                                      <p:tavLst>
                                        <p:tav tm="0">
                                          <p:val>
                                            <p:strVal val="#ppt_x"/>
                                          </p:val>
                                        </p:tav>
                                        <p:tav tm="100000">
                                          <p:val>
                                            <p:strVal val="#ppt_x"/>
                                          </p:val>
                                        </p:tav>
                                      </p:tavLst>
                                    </p:anim>
                                    <p:anim calcmode="lin" valueType="num">
                                      <p:cBhvr>
                                        <p:cTn id="17" dur="750" fill="hold"/>
                                        <p:tgtEl>
                                          <p:spTgt spid="64307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685800"/>
            <a:ext cx="6768752" cy="685800"/>
          </a:xfrm>
        </p:spPr>
        <p:txBody>
          <a:bodyPr/>
          <a:lstStyle/>
          <a:p>
            <a:pPr marL="571500" indent="-571500">
              <a:buBlip>
                <a:blip r:embed="rId2"/>
              </a:buBlip>
            </a:pPr>
            <a:r>
              <a:rPr lang="fr-FR" sz="4000" dirty="0" smtClean="0">
                <a:effectLst/>
              </a:rPr>
              <a:t>Le guide de la fonction</a:t>
            </a:r>
            <a:endParaRPr lang="fr-FR" sz="4000" dirty="0">
              <a:effectLst/>
            </a:endParaRPr>
          </a:p>
        </p:txBody>
      </p:sp>
      <p:sp>
        <p:nvSpPr>
          <p:cNvPr id="3" name="Espace réservé du contenu 2"/>
          <p:cNvSpPr>
            <a:spLocks noGrp="1"/>
          </p:cNvSpPr>
          <p:nvPr>
            <p:ph idx="1"/>
          </p:nvPr>
        </p:nvSpPr>
        <p:spPr>
          <a:xfrm>
            <a:off x="179512" y="1340768"/>
            <a:ext cx="8856984" cy="4464496"/>
          </a:xfrm>
        </p:spPr>
        <p:txBody>
          <a:bodyPr>
            <a:normAutofit fontScale="92500"/>
          </a:bodyPr>
          <a:lstStyle/>
          <a:p>
            <a:pPr algn="just" fontAlgn="base">
              <a:spcBef>
                <a:spcPct val="0"/>
              </a:spcBef>
              <a:spcAft>
                <a:spcPct val="0"/>
              </a:spcAft>
              <a:buFont typeface="Wingdings 2" panose="05020102010507070707" pitchFamily="18" charset="2"/>
              <a:buChar char="A"/>
              <a:tabLst>
                <a:tab pos="185738" algn="l"/>
              </a:tabLst>
            </a:pPr>
            <a:r>
              <a:rPr lang="fr-FR" b="1" dirty="0">
                <a:ea typeface="MS PGothic" pitchFamily="34" charset="-128"/>
              </a:rPr>
              <a:t>La tenue des </a:t>
            </a:r>
            <a:r>
              <a:rPr lang="fr-FR" b="1" dirty="0" smtClean="0">
                <a:ea typeface="MS PGothic" pitchFamily="34" charset="-128"/>
              </a:rPr>
              <a:t>comptes :</a:t>
            </a:r>
            <a:endParaRPr lang="fr-FR" b="1" dirty="0">
              <a:ea typeface="MS PGothic" pitchFamily="34" charset="-128"/>
            </a:endParaRPr>
          </a:p>
          <a:p>
            <a:pPr marL="812800" indent="-449263">
              <a:buFont typeface="Wingdings" panose="05000000000000000000" pitchFamily="2" charset="2"/>
              <a:buChar char="Ø"/>
            </a:pPr>
            <a:r>
              <a:rPr lang="fr-FR" dirty="0" smtClean="0"/>
              <a:t>Le compte </a:t>
            </a:r>
            <a:r>
              <a:rPr lang="fr-FR" b="1" dirty="0" smtClean="0"/>
              <a:t>« Fonctionnement » </a:t>
            </a:r>
            <a:r>
              <a:rPr lang="fr-FR" dirty="0" smtClean="0"/>
              <a:t>couvre </a:t>
            </a:r>
            <a:r>
              <a:rPr lang="fr-FR" dirty="0"/>
              <a:t>toutes les recettes et tous les frais de fonctionnement du Club</a:t>
            </a:r>
          </a:p>
          <a:p>
            <a:pPr lvl="1" indent="-379413">
              <a:buFont typeface="Wingdings" panose="05000000000000000000" pitchFamily="2" charset="2"/>
              <a:buChar char="v"/>
            </a:pPr>
            <a:r>
              <a:rPr lang="fr-FR" dirty="0" smtClean="0"/>
              <a:t>En </a:t>
            </a:r>
            <a:r>
              <a:rPr lang="fr-FR" b="1" dirty="0" smtClean="0"/>
              <a:t>« </a:t>
            </a:r>
            <a:r>
              <a:rPr lang="fr-FR" b="1" dirty="0" smtClean="0">
                <a:solidFill>
                  <a:srgbClr val="008000"/>
                </a:solidFill>
              </a:rPr>
              <a:t>R</a:t>
            </a:r>
            <a:r>
              <a:rPr lang="fr-FR" sz="3200" b="1" dirty="0" smtClean="0">
                <a:solidFill>
                  <a:srgbClr val="008000"/>
                </a:solidFill>
              </a:rPr>
              <a:t>ecettes</a:t>
            </a:r>
            <a:r>
              <a:rPr lang="fr-FR" sz="3200" b="1" dirty="0" smtClean="0"/>
              <a:t> »</a:t>
            </a:r>
            <a:r>
              <a:rPr lang="fr-FR" sz="3200" dirty="0" smtClean="0"/>
              <a:t>,</a:t>
            </a:r>
            <a:r>
              <a:rPr lang="fr-FR" b="1" dirty="0" smtClean="0"/>
              <a:t> </a:t>
            </a:r>
            <a:r>
              <a:rPr lang="fr-FR" dirty="0"/>
              <a:t>les cotisations des membres.</a:t>
            </a:r>
          </a:p>
          <a:p>
            <a:pPr lvl="1" indent="-379413">
              <a:buFont typeface="Wingdings" panose="05000000000000000000" pitchFamily="2" charset="2"/>
              <a:buChar char="v"/>
            </a:pPr>
            <a:r>
              <a:rPr lang="fr-FR" dirty="0" smtClean="0"/>
              <a:t>En </a:t>
            </a:r>
            <a:r>
              <a:rPr lang="fr-FR" b="1" dirty="0" smtClean="0"/>
              <a:t>« </a:t>
            </a:r>
            <a:r>
              <a:rPr lang="fr-FR" b="1" dirty="0" smtClean="0">
                <a:solidFill>
                  <a:srgbClr val="C00000"/>
                </a:solidFill>
              </a:rPr>
              <a:t>D</a:t>
            </a:r>
            <a:r>
              <a:rPr lang="fr-FR" sz="3200" b="1" dirty="0" smtClean="0">
                <a:solidFill>
                  <a:srgbClr val="C00000"/>
                </a:solidFill>
              </a:rPr>
              <a:t>épenses</a:t>
            </a:r>
            <a:r>
              <a:rPr lang="fr-FR" sz="3200" b="1" dirty="0" smtClean="0"/>
              <a:t> »</a:t>
            </a:r>
            <a:r>
              <a:rPr lang="fr-FR" sz="3200" dirty="0" smtClean="0"/>
              <a:t>,</a:t>
            </a:r>
            <a:r>
              <a:rPr lang="fr-FR" b="1" dirty="0" smtClean="0"/>
              <a:t> </a:t>
            </a:r>
            <a:r>
              <a:rPr lang="fr-FR" dirty="0"/>
              <a:t>le paiement des cotisations aux différents niveaux des structures de l’Association, le paiement des repas et des frais d’Administration (secrétariat, papeterie …), invitations </a:t>
            </a:r>
            <a:r>
              <a:rPr lang="fr-FR" dirty="0" smtClean="0"/>
              <a:t>...</a:t>
            </a:r>
            <a:endParaRPr lang="fr-FR" dirty="0"/>
          </a:p>
        </p:txBody>
      </p:sp>
      <p:sp>
        <p:nvSpPr>
          <p:cNvPr id="4" name="Espace réservé de la date 3"/>
          <p:cNvSpPr>
            <a:spLocks noGrp="1"/>
          </p:cNvSpPr>
          <p:nvPr>
            <p:ph type="dt" sz="half" idx="10"/>
          </p:nvPr>
        </p:nvSpPr>
        <p:spPr/>
        <p:txBody>
          <a:bodyPr/>
          <a:lstStyle/>
          <a:p>
            <a:pPr>
              <a:defRPr/>
            </a:pPr>
            <a:fld id="{173BDECD-1731-4D34-B98E-F958FE131593}" type="datetime1">
              <a:rPr lang="fr-FR" smtClean="0"/>
              <a:pPr>
                <a:defRPr/>
              </a:pPr>
              <a:t>04/05/2020</a:t>
            </a:fld>
            <a:endParaRPr lang="fr-FR"/>
          </a:p>
        </p:txBody>
      </p:sp>
      <p:sp>
        <p:nvSpPr>
          <p:cNvPr id="6" name="Espace réservé du numéro de diapositive 5"/>
          <p:cNvSpPr>
            <a:spLocks noGrp="1"/>
          </p:cNvSpPr>
          <p:nvPr>
            <p:ph type="sldNum" sz="quarter" idx="12"/>
          </p:nvPr>
        </p:nvSpPr>
        <p:spPr/>
        <p:txBody>
          <a:bodyPr/>
          <a:lstStyle/>
          <a:p>
            <a:pPr>
              <a:defRPr/>
            </a:pPr>
            <a:fld id="{C4CCD9C9-A50B-4D77-9DB8-C6DFD67BFD9A}" type="slidenum">
              <a:rPr lang="fr-FR" smtClean="0"/>
              <a:pPr>
                <a:defRPr/>
              </a:pPr>
              <a:t>17</a:t>
            </a:fld>
            <a:endParaRPr lang="fr-FR"/>
          </a:p>
        </p:txBody>
      </p:sp>
      <p:sp>
        <p:nvSpPr>
          <p:cNvPr id="7" name="AutoShape 2" descr="Résultat de recherche d'images pour &quot;les comptes&quot;"/>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9218" name="Picture 2" descr="C:\Users\Hédi DARDOUR\Desktop\comptabilite-entrepris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44361" y="5229200"/>
            <a:ext cx="1818064" cy="12336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777554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2500"/>
                            </p:stCondLst>
                            <p:childTnLst>
                              <p:par>
                                <p:cTn id="13" presetID="16" presetClass="entr" presetSubtype="2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par>
                          <p:cTn id="16" fill="hold">
                            <p:stCondLst>
                              <p:cond delay="3000"/>
                            </p:stCondLst>
                            <p:childTnLst>
                              <p:par>
                                <p:cTn id="17" presetID="6" presetClass="entr" presetSubtype="16"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ircle(in)">
                                      <p:cBhvr>
                                        <p:cTn id="1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6" name="Rectangle 4"/>
          <p:cNvSpPr>
            <a:spLocks noChangeArrowheads="1"/>
          </p:cNvSpPr>
          <p:nvPr/>
        </p:nvSpPr>
        <p:spPr bwMode="auto">
          <a:xfrm>
            <a:off x="1500188" y="1643063"/>
            <a:ext cx="7942262" cy="785812"/>
          </a:xfrm>
          <a:prstGeom prst="rect">
            <a:avLst/>
          </a:prstGeom>
          <a:noFill/>
          <a:ln w="9525">
            <a:noFill/>
            <a:miter lim="800000"/>
            <a:headEnd/>
            <a:tailEnd/>
          </a:ln>
          <a:effectLst/>
        </p:spPr>
        <p:txBody>
          <a:bodyPr lIns="0" tIns="0" rIns="0" bIns="0"/>
          <a:lstStyle/>
          <a:p>
            <a:pPr algn="r" eaLnBrk="1" hangingPunct="1">
              <a:defRPr/>
            </a:pPr>
            <a:endParaRPr lang="fr-FR" sz="3200" b="1" i="1" dirty="0">
              <a:solidFill>
                <a:srgbClr val="FFCC00"/>
              </a:solidFill>
              <a:effectLst>
                <a:outerShdw blurRad="38100" dist="38100" dir="2700000" algn="tl">
                  <a:srgbClr val="000000"/>
                </a:outerShdw>
              </a:effectLst>
              <a:ea typeface="+mn-ea"/>
            </a:endParaRPr>
          </a:p>
        </p:txBody>
      </p:sp>
      <p:sp>
        <p:nvSpPr>
          <p:cNvPr id="2" name="Espace réservé de la date 1"/>
          <p:cNvSpPr>
            <a:spLocks noGrp="1"/>
          </p:cNvSpPr>
          <p:nvPr>
            <p:ph type="dt" sz="half" idx="10"/>
          </p:nvPr>
        </p:nvSpPr>
        <p:spPr/>
        <p:txBody>
          <a:bodyPr/>
          <a:lstStyle/>
          <a:p>
            <a:pPr>
              <a:defRPr/>
            </a:pPr>
            <a:fld id="{ACBBEEFC-1F72-4F85-9855-FB44F9CCF7C8}" type="datetime1">
              <a:rPr lang="fr-FR" smtClean="0"/>
              <a:pPr>
                <a:defRPr/>
              </a:pPr>
              <a:t>04/05/2020</a:t>
            </a:fld>
            <a:endParaRPr lang="fr-FR" dirty="0"/>
          </a:p>
        </p:txBody>
      </p:sp>
      <p:sp>
        <p:nvSpPr>
          <p:cNvPr id="3" name="Espace réservé du numéro de diapositive 2"/>
          <p:cNvSpPr>
            <a:spLocks noGrp="1"/>
          </p:cNvSpPr>
          <p:nvPr>
            <p:ph type="sldNum" sz="quarter" idx="12"/>
          </p:nvPr>
        </p:nvSpPr>
        <p:spPr/>
        <p:txBody>
          <a:bodyPr/>
          <a:lstStyle/>
          <a:p>
            <a:pPr>
              <a:defRPr/>
            </a:pPr>
            <a:fld id="{C4CCD9C9-A50B-4D77-9DB8-C6DFD67BFD9A}" type="slidenum">
              <a:rPr lang="fr-FR" smtClean="0"/>
              <a:pPr>
                <a:defRPr/>
              </a:pPr>
              <a:t>18</a:t>
            </a:fld>
            <a:endParaRPr lang="fr-FR"/>
          </a:p>
        </p:txBody>
      </p:sp>
      <p:sp>
        <p:nvSpPr>
          <p:cNvPr id="9" name="Titre 1"/>
          <p:cNvSpPr txBox="1">
            <a:spLocks/>
          </p:cNvSpPr>
          <p:nvPr/>
        </p:nvSpPr>
        <p:spPr>
          <a:xfrm>
            <a:off x="1043608" y="685800"/>
            <a:ext cx="6768752" cy="685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fontAlgn="auto">
              <a:spcAft>
                <a:spcPts val="0"/>
              </a:spcAft>
              <a:buBlip>
                <a:blip r:embed="rId3"/>
              </a:buBlip>
            </a:pPr>
            <a:r>
              <a:rPr lang="fr-FR" sz="4000" b="1" dirty="0">
                <a:solidFill>
                  <a:srgbClr val="00338D"/>
                </a:solidFill>
              </a:rPr>
              <a:t>Le guide de la fonction</a:t>
            </a:r>
          </a:p>
        </p:txBody>
      </p:sp>
      <p:sp>
        <p:nvSpPr>
          <p:cNvPr id="10" name="Espace réservé du contenu 2"/>
          <p:cNvSpPr txBox="1">
            <a:spLocks/>
          </p:cNvSpPr>
          <p:nvPr/>
        </p:nvSpPr>
        <p:spPr>
          <a:xfrm>
            <a:off x="228600" y="1667701"/>
            <a:ext cx="8686800" cy="4289648"/>
          </a:xfrm>
          <a:prstGeom prst="rect">
            <a:avLst/>
          </a:prstGeom>
        </p:spPr>
        <p:txBody>
          <a:bodyPr>
            <a:normAutofit/>
          </a:bodyPr>
          <a:lstStyle>
            <a:lvl1pPr marL="342900" indent="-342900" algn="l" defTabSz="914400" rtl="0" eaLnBrk="1" latinLnBrk="0" hangingPunct="1">
              <a:spcBef>
                <a:spcPct val="20000"/>
              </a:spcBef>
              <a:buFontTx/>
              <a:buBlip>
                <a:blip r:embed="rId4"/>
              </a:buBlip>
              <a:defRPr sz="3200" kern="1200">
                <a:solidFill>
                  <a:srgbClr val="00338D"/>
                </a:solidFill>
                <a:latin typeface="Tw Cen MT" panose="020B0602020104020603" pitchFamily="34" charset="0"/>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rgbClr val="00338D"/>
                </a:solidFill>
                <a:latin typeface="Tw Cen MT" panose="020B0602020104020603" pitchFamily="34" charset="0"/>
                <a:ea typeface="+mn-ea"/>
                <a:cs typeface="+mn-cs"/>
              </a:defRPr>
            </a:lvl2pPr>
            <a:lvl3pPr marL="1143000" indent="-228600" algn="l" defTabSz="914400" rtl="0" eaLnBrk="1" latinLnBrk="0" hangingPunct="1">
              <a:spcBef>
                <a:spcPct val="20000"/>
              </a:spcBef>
              <a:buFont typeface="Wingdings" panose="05000000000000000000" pitchFamily="2" charset="2"/>
              <a:buChar char="Ø"/>
              <a:defRPr sz="2400" kern="1200">
                <a:solidFill>
                  <a:srgbClr val="00338D"/>
                </a:solidFill>
                <a:latin typeface="Tw Cen MT" panose="020B0602020104020603" pitchFamily="34" charset="0"/>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rgbClr val="00338D"/>
                </a:solidFill>
                <a:latin typeface="Tw Cen MT" panose="020B0602020104020603" pitchFamily="34" charset="0"/>
                <a:ea typeface="+mn-ea"/>
                <a:cs typeface="+mn-cs"/>
              </a:defRPr>
            </a:lvl4pPr>
            <a:lvl5pPr marL="2057400" indent="-228600" algn="l" defTabSz="914400" rtl="0" eaLnBrk="1" latinLnBrk="0" hangingPunct="1">
              <a:spcBef>
                <a:spcPct val="20000"/>
              </a:spcBef>
              <a:buFont typeface="Wingdings" panose="05000000000000000000" pitchFamily="2" charset="2"/>
              <a:buChar char="v"/>
              <a:defRPr sz="2000" kern="1200">
                <a:solidFill>
                  <a:srgbClr val="00338D"/>
                </a:solidFill>
                <a:latin typeface="Tw Cen MT" panose="020B06020201040206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fontAlgn="base">
              <a:spcBef>
                <a:spcPct val="0"/>
              </a:spcBef>
              <a:spcAft>
                <a:spcPct val="0"/>
              </a:spcAft>
              <a:buFont typeface="Wingdings 2" panose="05020102010507070707" pitchFamily="18" charset="2"/>
              <a:buChar char="A"/>
              <a:tabLst>
                <a:tab pos="185738" algn="l"/>
              </a:tabLst>
            </a:pPr>
            <a:r>
              <a:rPr lang="fr-FR" sz="2800" b="1" dirty="0" smtClean="0">
                <a:ea typeface="MS PGothic" pitchFamily="34" charset="-128"/>
              </a:rPr>
              <a:t>La tenue des comptes :</a:t>
            </a:r>
          </a:p>
          <a:p>
            <a:pPr algn="just" fontAlgn="base">
              <a:spcBef>
                <a:spcPct val="0"/>
              </a:spcBef>
              <a:spcAft>
                <a:spcPct val="0"/>
              </a:spcAft>
              <a:buFont typeface="Wingdings 2" panose="05020102010507070707" pitchFamily="18" charset="2"/>
              <a:buChar char="A"/>
              <a:tabLst>
                <a:tab pos="185738" algn="l"/>
              </a:tabLst>
            </a:pPr>
            <a:endParaRPr lang="fr-FR" sz="1100" b="1" dirty="0" smtClean="0">
              <a:ea typeface="MS PGothic" pitchFamily="34" charset="-128"/>
            </a:endParaRPr>
          </a:p>
          <a:p>
            <a:pPr marL="706438" fontAlgn="auto">
              <a:spcAft>
                <a:spcPts val="0"/>
              </a:spcAft>
              <a:buFont typeface="Wingdings" panose="05000000000000000000" pitchFamily="2" charset="2"/>
              <a:buChar char="Ø"/>
            </a:pPr>
            <a:r>
              <a:rPr lang="fr-FR" sz="2600" dirty="0" smtClean="0"/>
              <a:t>Le compte </a:t>
            </a:r>
            <a:r>
              <a:rPr lang="fr-FR" sz="2600" b="1" dirty="0" smtClean="0"/>
              <a:t>«</a:t>
            </a:r>
            <a:r>
              <a:rPr lang="fr-FR" sz="2600" b="1" dirty="0"/>
              <a:t> </a:t>
            </a:r>
            <a:r>
              <a:rPr lang="fr-FR" sz="2600" b="1" dirty="0" smtClean="0"/>
              <a:t>Œuvres » </a:t>
            </a:r>
            <a:r>
              <a:rPr lang="fr-FR" sz="2600" b="1" dirty="0" smtClean="0">
                <a:latin typeface="+mj-lt"/>
              </a:rPr>
              <a:t>(</a:t>
            </a:r>
            <a:r>
              <a:rPr lang="fr-FR" altLang="fr-FR" sz="2600" i="1" dirty="0" smtClean="0">
                <a:latin typeface="+mj-lt"/>
              </a:rPr>
              <a:t>Actions et Œuvres sociales). </a:t>
            </a:r>
            <a:r>
              <a:rPr lang="fr-FR" sz="2600" dirty="0" smtClean="0"/>
              <a:t>Il </a:t>
            </a:r>
            <a:r>
              <a:rPr lang="fr-FR" sz="2600" dirty="0"/>
              <a:t>reflète </a:t>
            </a:r>
            <a:r>
              <a:rPr lang="fr-FR" sz="2600" b="1" dirty="0"/>
              <a:t>le </a:t>
            </a:r>
            <a:r>
              <a:rPr lang="fr-FR" sz="2600" b="1" dirty="0" smtClean="0"/>
              <a:t>bilan (résultat) </a:t>
            </a:r>
            <a:r>
              <a:rPr lang="fr-FR" sz="2600" dirty="0" smtClean="0"/>
              <a:t>:</a:t>
            </a:r>
          </a:p>
          <a:p>
            <a:pPr marL="706438" fontAlgn="auto">
              <a:spcAft>
                <a:spcPts val="0"/>
              </a:spcAft>
              <a:buFont typeface="Wingdings" panose="05000000000000000000" pitchFamily="2" charset="2"/>
              <a:buChar char="Ø"/>
            </a:pPr>
            <a:endParaRPr lang="fr-FR" sz="1800" dirty="0" smtClean="0"/>
          </a:p>
          <a:p>
            <a:pPr marL="787400" lvl="1" indent="-457200">
              <a:buFont typeface="Wingdings" panose="05000000000000000000" pitchFamily="2" charset="2"/>
              <a:buChar char="v"/>
            </a:pPr>
            <a:r>
              <a:rPr lang="fr-FR" altLang="fr-FR" sz="2600" b="1" dirty="0" smtClean="0"/>
              <a:t>Des </a:t>
            </a:r>
            <a:r>
              <a:rPr lang="fr-FR" altLang="fr-FR" sz="2600" b="1" dirty="0"/>
              <a:t>actions </a:t>
            </a:r>
            <a:r>
              <a:rPr lang="fr-FR" altLang="fr-FR" sz="2600" dirty="0"/>
              <a:t>à caractère Social, Culturel et </a:t>
            </a:r>
            <a:r>
              <a:rPr lang="fr-FR" altLang="fr-FR" sz="2600" dirty="0" smtClean="0"/>
              <a:t>Humanitaire </a:t>
            </a:r>
            <a:r>
              <a:rPr lang="fr-FR" altLang="fr-FR" sz="2600" dirty="0"/>
              <a:t>développées par le Club</a:t>
            </a:r>
            <a:r>
              <a:rPr lang="fr-FR" altLang="fr-FR" sz="2600" dirty="0" smtClean="0"/>
              <a:t>,</a:t>
            </a:r>
          </a:p>
          <a:p>
            <a:pPr marL="787400" lvl="1" indent="-457200">
              <a:buFont typeface="Wingdings" panose="05000000000000000000" pitchFamily="2" charset="2"/>
              <a:buChar char="v"/>
            </a:pPr>
            <a:endParaRPr lang="fr-FR" altLang="fr-FR" sz="1600" dirty="0"/>
          </a:p>
          <a:p>
            <a:pPr marL="787400" lvl="1" indent="-457200">
              <a:buFont typeface="Wingdings" panose="05000000000000000000" pitchFamily="2" charset="2"/>
              <a:buChar char="v"/>
            </a:pPr>
            <a:r>
              <a:rPr lang="fr-FR" altLang="fr-FR" sz="2600" b="1" dirty="0" smtClean="0"/>
              <a:t>Au </a:t>
            </a:r>
            <a:r>
              <a:rPr lang="fr-FR" altLang="fr-FR" sz="2600" b="1" dirty="0"/>
              <a:t>bénéfice</a:t>
            </a:r>
            <a:r>
              <a:rPr lang="fr-FR" altLang="fr-FR" sz="2600" dirty="0"/>
              <a:t> exclusif des personnes ou organismes choisis et répondant aux Objectifs de l’Association. </a:t>
            </a:r>
          </a:p>
          <a:p>
            <a:pPr>
              <a:lnSpc>
                <a:spcPct val="110000"/>
              </a:lnSpc>
            </a:pPr>
            <a:endParaRPr lang="fr-FR" altLang="fr-FR" dirty="0">
              <a:solidFill>
                <a:srgbClr val="1928B5"/>
              </a:solidFill>
            </a:endParaRPr>
          </a:p>
          <a:p>
            <a:pPr fontAlgn="auto">
              <a:spcAft>
                <a:spcPts val="0"/>
              </a:spcAft>
              <a:buBlip>
                <a:blip r:embed="rId3"/>
              </a:buBlip>
            </a:pPr>
            <a:endParaRPr lang="fr-FR" dirty="0"/>
          </a:p>
        </p:txBody>
      </p:sp>
    </p:spTree>
    <p:extLst>
      <p:ext uri="{BB962C8B-B14F-4D97-AF65-F5344CB8AC3E}">
        <p14:creationId xmlns:p14="http://schemas.microsoft.com/office/powerpoint/2010/main" xmlns="" val="1822540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barn(inVertical)">
                                      <p:cBhvr>
                                        <p:cTn id="11" dur="500"/>
                                        <p:tgtEl>
                                          <p:spTgt spid="10">
                                            <p:txEl>
                                              <p:pRg st="2" end="2"/>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animEffect transition="in" filter="barn(inVertical)">
                                      <p:cBhvr>
                                        <p:cTn id="15" dur="500"/>
                                        <p:tgtEl>
                                          <p:spTgt spid="10">
                                            <p:txEl>
                                              <p:pRg st="4" end="4"/>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animEffect transition="in" filter="barn(inVertical)">
                                      <p:cBhvr>
                                        <p:cTn id="19"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685800"/>
            <a:ext cx="6624736" cy="685800"/>
          </a:xfrm>
        </p:spPr>
        <p:txBody>
          <a:bodyPr/>
          <a:lstStyle/>
          <a:p>
            <a:pPr marL="571500" indent="-571500">
              <a:buBlip>
                <a:blip r:embed="rId2"/>
              </a:buBlip>
            </a:pPr>
            <a:r>
              <a:rPr lang="fr-FR" sz="3600" dirty="0" smtClean="0">
                <a:effectLst/>
              </a:rPr>
              <a:t>Le guide de la fonction</a:t>
            </a:r>
            <a:endParaRPr lang="fr-FR" sz="3600" dirty="0">
              <a:effectLst/>
            </a:endParaRPr>
          </a:p>
        </p:txBody>
      </p:sp>
      <p:sp>
        <p:nvSpPr>
          <p:cNvPr id="3" name="Espace réservé du contenu 2"/>
          <p:cNvSpPr>
            <a:spLocks noGrp="1"/>
          </p:cNvSpPr>
          <p:nvPr>
            <p:ph idx="1"/>
          </p:nvPr>
        </p:nvSpPr>
        <p:spPr>
          <a:xfrm>
            <a:off x="228600" y="1371600"/>
            <a:ext cx="8686800" cy="3209528"/>
          </a:xfrm>
        </p:spPr>
        <p:txBody>
          <a:bodyPr>
            <a:normAutofit fontScale="92500"/>
          </a:bodyPr>
          <a:lstStyle/>
          <a:p>
            <a:pPr lvl="0" algn="just" eaLnBrk="0" fontAlgn="base" hangingPunct="0">
              <a:spcBef>
                <a:spcPct val="0"/>
              </a:spcBef>
              <a:spcAft>
                <a:spcPct val="0"/>
              </a:spcAft>
              <a:buFont typeface="Wingdings 2" panose="05020102010507070707" pitchFamily="18" charset="2"/>
              <a:buChar char="A"/>
            </a:pPr>
            <a:r>
              <a:rPr lang="fr-FR" b="1" dirty="0"/>
              <a:t>La</a:t>
            </a:r>
            <a:r>
              <a:rPr lang="fr-FR" b="1" dirty="0">
                <a:ea typeface="MS PGothic" pitchFamily="34" charset="-128"/>
              </a:rPr>
              <a:t> tenue des comptes :</a:t>
            </a:r>
          </a:p>
          <a:p>
            <a:pPr>
              <a:buFont typeface="Wingdings 2" panose="05020102010507070707" pitchFamily="18" charset="2"/>
              <a:buChar char="A"/>
            </a:pPr>
            <a:r>
              <a:rPr lang="fr-FR" dirty="0" smtClean="0"/>
              <a:t>Le compte </a:t>
            </a:r>
            <a:r>
              <a:rPr lang="fr-FR" b="1" dirty="0" smtClean="0"/>
              <a:t>« Fonctionnement » : </a:t>
            </a:r>
            <a:r>
              <a:rPr lang="fr-FR" b="1" dirty="0" smtClean="0">
                <a:solidFill>
                  <a:srgbClr val="008000"/>
                </a:solidFill>
              </a:rPr>
              <a:t>les Recettes </a:t>
            </a:r>
            <a:endParaRPr lang="fr-FR" b="1" dirty="0">
              <a:solidFill>
                <a:srgbClr val="008000"/>
              </a:solidFill>
            </a:endParaRPr>
          </a:p>
          <a:p>
            <a:pPr lvl="1" indent="-379413">
              <a:buFont typeface="Wingdings" panose="05000000000000000000" pitchFamily="2" charset="2"/>
              <a:buChar char="Ø"/>
            </a:pPr>
            <a:r>
              <a:rPr lang="fr-FR" dirty="0"/>
              <a:t>Pour chaque manifestation, tenir une comptabilité particulière sur le compte </a:t>
            </a:r>
            <a:r>
              <a:rPr lang="fr-FR" dirty="0" smtClean="0"/>
              <a:t>fonctionnement.</a:t>
            </a:r>
            <a:endParaRPr lang="fr-FR" dirty="0"/>
          </a:p>
          <a:p>
            <a:pPr lvl="1" indent="-379413">
              <a:buFont typeface="Wingdings" panose="05000000000000000000" pitchFamily="2" charset="2"/>
              <a:buChar char="Ø"/>
            </a:pPr>
            <a:r>
              <a:rPr lang="fr-FR" dirty="0"/>
              <a:t>Seuls les </a:t>
            </a:r>
            <a:r>
              <a:rPr lang="fr-FR" u="sng" dirty="0"/>
              <a:t>soldes positifs</a:t>
            </a:r>
            <a:r>
              <a:rPr lang="fr-FR" dirty="0"/>
              <a:t> </a:t>
            </a:r>
            <a:r>
              <a:rPr lang="fr-FR" dirty="0" smtClean="0"/>
              <a:t>des manifestations sont </a:t>
            </a:r>
            <a:r>
              <a:rPr lang="fr-FR" dirty="0"/>
              <a:t>imputés au compte </a:t>
            </a:r>
            <a:r>
              <a:rPr lang="fr-FR" dirty="0" smtClean="0"/>
              <a:t> Œuvres.</a:t>
            </a:r>
          </a:p>
          <a:p>
            <a:pPr marL="0" indent="0">
              <a:buNone/>
            </a:pPr>
            <a:endParaRPr lang="fr-FR" dirty="0"/>
          </a:p>
        </p:txBody>
      </p:sp>
      <p:sp>
        <p:nvSpPr>
          <p:cNvPr id="4" name="Espace réservé de la date 3"/>
          <p:cNvSpPr>
            <a:spLocks noGrp="1"/>
          </p:cNvSpPr>
          <p:nvPr>
            <p:ph type="dt" sz="half" idx="10"/>
          </p:nvPr>
        </p:nvSpPr>
        <p:spPr/>
        <p:txBody>
          <a:bodyPr/>
          <a:lstStyle/>
          <a:p>
            <a:pPr>
              <a:defRPr/>
            </a:pPr>
            <a:fld id="{86EAB61A-1B07-4CC9-9FEE-BD48AAF86D0B}" type="datetime1">
              <a:rPr lang="fr-FR" smtClean="0"/>
              <a:pPr>
                <a:defRPr/>
              </a:pPr>
              <a:t>04/05/2020</a:t>
            </a:fld>
            <a:endParaRPr lang="fr-FR"/>
          </a:p>
        </p:txBody>
      </p:sp>
      <p:sp>
        <p:nvSpPr>
          <p:cNvPr id="6" name="Espace réservé du numéro de diapositive 5"/>
          <p:cNvSpPr>
            <a:spLocks noGrp="1"/>
          </p:cNvSpPr>
          <p:nvPr>
            <p:ph type="sldNum" sz="quarter" idx="12"/>
          </p:nvPr>
        </p:nvSpPr>
        <p:spPr/>
        <p:txBody>
          <a:bodyPr/>
          <a:lstStyle/>
          <a:p>
            <a:pPr>
              <a:defRPr/>
            </a:pPr>
            <a:fld id="{C4CCD9C9-A50B-4D77-9DB8-C6DFD67BFD9A}" type="slidenum">
              <a:rPr lang="fr-FR" smtClean="0"/>
              <a:pPr>
                <a:defRPr/>
              </a:pPr>
              <a:t>19</a:t>
            </a:fld>
            <a:endParaRPr lang="fr-FR"/>
          </a:p>
        </p:txBody>
      </p:sp>
      <p:sp>
        <p:nvSpPr>
          <p:cNvPr id="5" name="Rectangle à coins arrondis 4"/>
          <p:cNvSpPr/>
          <p:nvPr/>
        </p:nvSpPr>
        <p:spPr>
          <a:xfrm>
            <a:off x="683568" y="4653136"/>
            <a:ext cx="7920880" cy="144016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fr-FR" sz="2800" b="1" dirty="0">
                <a:solidFill>
                  <a:srgbClr val="00338D"/>
                </a:solidFill>
              </a:rPr>
              <a:t>Les soldes négatifs seront couverts par tout moyen approprié du Club (sauf par le compte </a:t>
            </a:r>
            <a:r>
              <a:rPr lang="fr-FR" sz="2800" b="1" dirty="0" smtClean="0">
                <a:solidFill>
                  <a:srgbClr val="00338D"/>
                </a:solidFill>
              </a:rPr>
              <a:t>œuvres)</a:t>
            </a:r>
            <a:endParaRPr lang="fr-FR" dirty="0"/>
          </a:p>
        </p:txBody>
      </p:sp>
    </p:spTree>
    <p:extLst>
      <p:ext uri="{BB962C8B-B14F-4D97-AF65-F5344CB8AC3E}">
        <p14:creationId xmlns:p14="http://schemas.microsoft.com/office/powerpoint/2010/main" xmlns="" val="16767513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6" presetClass="entr" presetSubtype="16"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par>
                          <p:cTn id="20" fill="hold">
                            <p:stCondLst>
                              <p:cond delay="4000"/>
                            </p:stCondLst>
                            <p:childTnLst>
                              <p:par>
                                <p:cTn id="21" presetID="6" presetClass="entr" presetSubtype="16"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childTnLst>
                          </p:cTn>
                        </p:par>
                        <p:par>
                          <p:cTn id="24" fill="hold">
                            <p:stCondLst>
                              <p:cond delay="6000"/>
                            </p:stCondLst>
                            <p:childTnLst>
                              <p:par>
                                <p:cTn id="25" presetID="31"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fltVal val="0"/>
                                          </p:val>
                                        </p:tav>
                                        <p:tav tm="100000">
                                          <p:val>
                                            <p:strVal val="#ppt_w"/>
                                          </p:val>
                                        </p:tav>
                                      </p:tavLst>
                                    </p:anim>
                                    <p:anim calcmode="lin" valueType="num">
                                      <p:cBhvr>
                                        <p:cTn id="28" dur="1000" fill="hold"/>
                                        <p:tgtEl>
                                          <p:spTgt spid="5"/>
                                        </p:tgtEl>
                                        <p:attrNameLst>
                                          <p:attrName>ppt_h</p:attrName>
                                        </p:attrNameLst>
                                      </p:cBhvr>
                                      <p:tavLst>
                                        <p:tav tm="0">
                                          <p:val>
                                            <p:fltVal val="0"/>
                                          </p:val>
                                        </p:tav>
                                        <p:tav tm="100000">
                                          <p:val>
                                            <p:strVal val="#ppt_h"/>
                                          </p:val>
                                        </p:tav>
                                      </p:tavLst>
                                    </p:anim>
                                    <p:anim calcmode="lin" valueType="num">
                                      <p:cBhvr>
                                        <p:cTn id="29" dur="1000" fill="hold"/>
                                        <p:tgtEl>
                                          <p:spTgt spid="5"/>
                                        </p:tgtEl>
                                        <p:attrNameLst>
                                          <p:attrName>style.rotation</p:attrName>
                                        </p:attrNameLst>
                                      </p:cBhvr>
                                      <p:tavLst>
                                        <p:tav tm="0">
                                          <p:val>
                                            <p:fltVal val="90"/>
                                          </p:val>
                                        </p:tav>
                                        <p:tav tm="100000">
                                          <p:val>
                                            <p:fltVal val="0"/>
                                          </p:val>
                                        </p:tav>
                                      </p:tavLst>
                                    </p:anim>
                                    <p:animEffect transition="in" filter="fade">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600" y="870992"/>
            <a:ext cx="8686800" cy="685800"/>
          </a:xfrm>
        </p:spPr>
        <p:txBody>
          <a:bodyPr/>
          <a:lstStyle/>
          <a:p>
            <a:pPr marL="571500" indent="-571500">
              <a:buBlip>
                <a:blip r:embed="rId2"/>
              </a:buBlip>
            </a:pPr>
            <a:r>
              <a:rPr lang="fr-FR" sz="3600" b="1" dirty="0" smtClean="0">
                <a:effectLst/>
              </a:rPr>
              <a:t>Thèmes traités</a:t>
            </a:r>
            <a:endParaRPr lang="fr-FR" sz="3600" b="1" dirty="0">
              <a:effectLst/>
            </a:endParaRPr>
          </a:p>
        </p:txBody>
      </p:sp>
      <p:sp>
        <p:nvSpPr>
          <p:cNvPr id="3" name="Espace réservé du contenu 2"/>
          <p:cNvSpPr>
            <a:spLocks noGrp="1"/>
          </p:cNvSpPr>
          <p:nvPr>
            <p:ph idx="1"/>
          </p:nvPr>
        </p:nvSpPr>
        <p:spPr>
          <a:xfrm>
            <a:off x="228600" y="1628800"/>
            <a:ext cx="8686800" cy="4551784"/>
          </a:xfrm>
        </p:spPr>
        <p:txBody>
          <a:bodyPr>
            <a:normAutofit fontScale="92500" lnSpcReduction="20000"/>
          </a:bodyPr>
          <a:lstStyle/>
          <a:p>
            <a:pPr>
              <a:buClr>
                <a:srgbClr val="00338D"/>
              </a:buClr>
              <a:buFont typeface="Wingdings 2" panose="05020102010507070707" pitchFamily="18" charset="2"/>
              <a:buChar char="A"/>
            </a:pPr>
            <a:r>
              <a:rPr lang="fr-FR" sz="3000" b="1" dirty="0" smtClean="0">
                <a:hlinkClick r:id="rId3" action="ppaction://hlinksldjump"/>
              </a:rPr>
              <a:t>Organisation </a:t>
            </a:r>
            <a:r>
              <a:rPr lang="fr-FR" sz="3000" b="1" dirty="0">
                <a:hlinkClick r:id="rId3" action="ppaction://hlinksldjump"/>
              </a:rPr>
              <a:t>du LCI (Impact de la </a:t>
            </a:r>
            <a:r>
              <a:rPr lang="fr-FR" sz="3000" b="1" dirty="0" smtClean="0">
                <a:hlinkClick r:id="rId3" action="ppaction://hlinksldjump"/>
              </a:rPr>
              <a:t>SMA)</a:t>
            </a:r>
            <a:endParaRPr lang="fr-FR" sz="3000" b="1" dirty="0"/>
          </a:p>
          <a:p>
            <a:pPr>
              <a:buClr>
                <a:srgbClr val="00338D"/>
              </a:buClr>
              <a:buFont typeface="Wingdings 2" panose="05020102010507070707" pitchFamily="18" charset="2"/>
              <a:buChar char="A"/>
            </a:pPr>
            <a:r>
              <a:rPr lang="fr-FR" sz="3000" b="1" dirty="0">
                <a:hlinkClick r:id="rId4" action="ppaction://hlinksldjump"/>
              </a:rPr>
              <a:t>Responsabilités et Principales Tâches du </a:t>
            </a:r>
            <a:r>
              <a:rPr lang="fr-FR" sz="3000" b="1" dirty="0" smtClean="0">
                <a:hlinkClick r:id="rId4" action="ppaction://hlinksldjump"/>
              </a:rPr>
              <a:t>Trésorier</a:t>
            </a:r>
            <a:endParaRPr lang="fr-FR" sz="3000" b="1" dirty="0" smtClean="0"/>
          </a:p>
          <a:p>
            <a:pPr>
              <a:buClr>
                <a:srgbClr val="00338D"/>
              </a:buClr>
              <a:buFont typeface="Wingdings 2" panose="05020102010507070707" pitchFamily="18" charset="2"/>
              <a:buChar char="A"/>
            </a:pPr>
            <a:r>
              <a:rPr lang="fr-FR" sz="3000" b="1" dirty="0">
                <a:hlinkClick r:id="rId5" action="ppaction://hlinksldjump"/>
              </a:rPr>
              <a:t>Le guide de la fonction </a:t>
            </a:r>
            <a:endParaRPr lang="fr-FR" sz="3000" b="1" dirty="0"/>
          </a:p>
          <a:p>
            <a:pPr>
              <a:buClr>
                <a:srgbClr val="00338D"/>
              </a:buClr>
              <a:buFont typeface="Wingdings 2" panose="05020102010507070707" pitchFamily="18" charset="2"/>
              <a:buChar char="A"/>
            </a:pPr>
            <a:r>
              <a:rPr lang="fr-FR" sz="3000" b="1" dirty="0" smtClean="0">
                <a:hlinkClick r:id="rId6" action="ppaction://hlinksldjump"/>
              </a:rPr>
              <a:t>Les Cotisations</a:t>
            </a:r>
            <a:endParaRPr lang="fr-FR" sz="3000" b="1" dirty="0" smtClean="0"/>
          </a:p>
          <a:p>
            <a:pPr>
              <a:buClr>
                <a:srgbClr val="00338D"/>
              </a:buClr>
              <a:buFont typeface="Wingdings 2" panose="05020102010507070707" pitchFamily="18" charset="2"/>
              <a:buChar char="A"/>
            </a:pPr>
            <a:r>
              <a:rPr lang="fr-FR" sz="3000" b="1" dirty="0" smtClean="0">
                <a:hlinkClick r:id="rId7" action="ppaction://hlinksldjump"/>
              </a:rPr>
              <a:t>Le budget prévisionnel</a:t>
            </a:r>
            <a:endParaRPr lang="fr-FR" sz="3000" b="1" dirty="0" smtClean="0"/>
          </a:p>
          <a:p>
            <a:pPr>
              <a:buClr>
                <a:srgbClr val="00338D"/>
              </a:buClr>
              <a:buFont typeface="Wingdings 2" panose="05020102010507070707" pitchFamily="18" charset="2"/>
              <a:buChar char="A"/>
            </a:pPr>
            <a:r>
              <a:rPr lang="fr-FR" sz="3000" b="1" dirty="0" smtClean="0">
                <a:hlinkClick r:id="rId8" action="ppaction://hlinksldjump"/>
              </a:rPr>
              <a:t>Conditions de délivrance d’un reçu fiscal </a:t>
            </a:r>
            <a:endParaRPr lang="fr-FR" sz="3000" b="1" dirty="0" smtClean="0"/>
          </a:p>
          <a:p>
            <a:pPr>
              <a:buClr>
                <a:srgbClr val="00338D"/>
              </a:buClr>
              <a:buFont typeface="Wingdings 2" panose="05020102010507070707" pitchFamily="18" charset="2"/>
              <a:buChar char="A"/>
            </a:pPr>
            <a:r>
              <a:rPr lang="fr-FR" sz="3000" b="1" dirty="0" smtClean="0">
                <a:hlinkClick r:id="rId9" action="ppaction://hlinksldjump"/>
              </a:rPr>
              <a:t>Accès à </a:t>
            </a:r>
            <a:r>
              <a:rPr lang="fr-FR" sz="3000" b="1" dirty="0" err="1" smtClean="0">
                <a:hlinkClick r:id="rId9" action="ppaction://hlinksldjump"/>
              </a:rPr>
              <a:t>MyLion</a:t>
            </a:r>
            <a:r>
              <a:rPr lang="fr-FR" sz="3000" b="1" dirty="0" smtClean="0">
                <a:hlinkClick r:id="rId9" action="ppaction://hlinksldjump"/>
              </a:rPr>
              <a:t>         </a:t>
            </a:r>
            <a:r>
              <a:rPr lang="fr-FR" sz="3000" b="1" dirty="0" err="1" smtClean="0">
                <a:hlinkClick r:id="rId9" action="ppaction://hlinksldjump"/>
              </a:rPr>
              <a:t>MyLci</a:t>
            </a:r>
            <a:endParaRPr lang="fr-FR" sz="3000" b="1" dirty="0" smtClean="0"/>
          </a:p>
          <a:p>
            <a:pPr>
              <a:buClr>
                <a:srgbClr val="00338D"/>
              </a:buClr>
              <a:buFont typeface="Wingdings 2" panose="05020102010507070707" pitchFamily="18" charset="2"/>
              <a:buChar char="A"/>
            </a:pPr>
            <a:r>
              <a:rPr lang="fr-FR" b="1" dirty="0">
                <a:hlinkClick r:id="rId10" action="ppaction://hlinksldjump"/>
              </a:rPr>
              <a:t>Ressources en ligne</a:t>
            </a:r>
            <a:endParaRPr lang="fr-FR" b="1" dirty="0"/>
          </a:p>
          <a:p>
            <a:pPr>
              <a:buClr>
                <a:srgbClr val="00338D"/>
              </a:buClr>
              <a:buFont typeface="Wingdings 2" panose="05020102010507070707" pitchFamily="18" charset="2"/>
              <a:buChar char="A"/>
            </a:pPr>
            <a:r>
              <a:rPr lang="fr-FR" sz="3000" b="1" dirty="0" smtClean="0"/>
              <a:t>Questions/Réponses </a:t>
            </a:r>
            <a:endParaRPr lang="fr-FR" sz="3000" b="1" dirty="0"/>
          </a:p>
        </p:txBody>
      </p:sp>
      <p:sp>
        <p:nvSpPr>
          <p:cNvPr id="4" name="Espace réservé de la date 3"/>
          <p:cNvSpPr>
            <a:spLocks noGrp="1"/>
          </p:cNvSpPr>
          <p:nvPr>
            <p:ph type="dt" sz="half" idx="10"/>
          </p:nvPr>
        </p:nvSpPr>
        <p:spPr/>
        <p:txBody>
          <a:bodyPr/>
          <a:lstStyle/>
          <a:p>
            <a:fld id="{1CC91521-E963-4C9E-90CF-CE7FA75B60DB}" type="datetime1">
              <a:rPr lang="fr-FR" smtClean="0"/>
              <a:pPr/>
              <a:t>04/05/2020</a:t>
            </a:fld>
            <a:endParaRPr lang="fr-FR" dirty="0"/>
          </a:p>
        </p:txBody>
      </p:sp>
      <p:sp>
        <p:nvSpPr>
          <p:cNvPr id="6" name="Espace réservé du numéro de diapositive 5"/>
          <p:cNvSpPr>
            <a:spLocks noGrp="1"/>
          </p:cNvSpPr>
          <p:nvPr>
            <p:ph type="sldNum" sz="quarter" idx="12"/>
          </p:nvPr>
        </p:nvSpPr>
        <p:spPr/>
        <p:txBody>
          <a:bodyPr/>
          <a:lstStyle/>
          <a:p>
            <a:fld id="{74E2F7BF-BCBC-4BAB-99EE-C4EFACBC9625}" type="slidenum">
              <a:rPr lang="fr-FR" smtClean="0"/>
              <a:pPr/>
              <a:t>2</a:t>
            </a:fld>
            <a:endParaRPr lang="fr-FR" dirty="0"/>
          </a:p>
        </p:txBody>
      </p:sp>
      <p:pic>
        <p:nvPicPr>
          <p:cNvPr id="2052" name="Picture 4"/>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7308304" y="4450995"/>
            <a:ext cx="1584176" cy="16303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Flèche droite 4"/>
          <p:cNvSpPr/>
          <p:nvPr/>
        </p:nvSpPr>
        <p:spPr>
          <a:xfrm>
            <a:off x="3131840" y="4581128"/>
            <a:ext cx="5760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19332106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750"/>
                                        <p:tgtEl>
                                          <p:spTgt spid="3">
                                            <p:txEl>
                                              <p:pRg st="1" end="1"/>
                                            </p:txEl>
                                          </p:spTgt>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50"/>
                                        <p:tgtEl>
                                          <p:spTgt spid="3">
                                            <p:txEl>
                                              <p:pRg st="2" end="2"/>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750"/>
                                        <p:tgtEl>
                                          <p:spTgt spid="3">
                                            <p:txEl>
                                              <p:pRg st="3" end="3"/>
                                            </p:txEl>
                                          </p:spTgt>
                                        </p:tgtEl>
                                      </p:cBhvr>
                                    </p:animEffect>
                                  </p:childTnLst>
                                </p:cTn>
                              </p:par>
                            </p:childTnLst>
                          </p:cTn>
                        </p:par>
                        <p:par>
                          <p:cTn id="20" fill="hold">
                            <p:stCondLst>
                              <p:cond delay="275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750"/>
                                        <p:tgtEl>
                                          <p:spTgt spid="3">
                                            <p:txEl>
                                              <p:pRg st="4" end="4"/>
                                            </p:txEl>
                                          </p:spTgt>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par>
                          <p:cTn id="28" fill="hold">
                            <p:stCondLst>
                              <p:cond delay="55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2000"/>
                                        <p:tgtEl>
                                          <p:spTgt spid="3">
                                            <p:txEl>
                                              <p:pRg st="6" end="6"/>
                                            </p:txEl>
                                          </p:spTgt>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par>
                          <p:cTn id="37" fill="hold">
                            <p:stCondLst>
                              <p:cond delay="7500"/>
                            </p:stCondLst>
                            <p:childTnLst>
                              <p:par>
                                <p:cTn id="38" presetID="10" presetClass="entr" presetSubtype="0" fill="hold"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2000"/>
                                        <p:tgtEl>
                                          <p:spTgt spid="3">
                                            <p:txEl>
                                              <p:pRg st="7" end="7"/>
                                            </p:txEl>
                                          </p:spTgt>
                                        </p:tgtEl>
                                      </p:cBhvr>
                                    </p:animEffect>
                                  </p:childTnLst>
                                </p:cTn>
                              </p:par>
                            </p:childTnLst>
                          </p:cTn>
                        </p:par>
                        <p:par>
                          <p:cTn id="41" fill="hold">
                            <p:stCondLst>
                              <p:cond delay="9500"/>
                            </p:stCondLst>
                            <p:childTnLst>
                              <p:par>
                                <p:cTn id="42" presetID="10" presetClass="entr" presetSubtype="0" fill="hold"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685800"/>
            <a:ext cx="6624736" cy="685800"/>
          </a:xfrm>
        </p:spPr>
        <p:txBody>
          <a:bodyPr/>
          <a:lstStyle/>
          <a:p>
            <a:pPr marL="571500" indent="-571500">
              <a:buBlip>
                <a:blip r:embed="rId2"/>
              </a:buBlip>
            </a:pPr>
            <a:r>
              <a:rPr lang="fr-FR" sz="3600" dirty="0" smtClean="0">
                <a:effectLst/>
              </a:rPr>
              <a:t>Le guide de la fonction</a:t>
            </a:r>
            <a:endParaRPr lang="fr-FR" sz="3600" dirty="0">
              <a:effectLst/>
            </a:endParaRPr>
          </a:p>
        </p:txBody>
      </p:sp>
      <p:sp>
        <p:nvSpPr>
          <p:cNvPr id="3" name="Espace réservé du contenu 2"/>
          <p:cNvSpPr>
            <a:spLocks noGrp="1"/>
          </p:cNvSpPr>
          <p:nvPr>
            <p:ph idx="1"/>
          </p:nvPr>
        </p:nvSpPr>
        <p:spPr>
          <a:xfrm>
            <a:off x="228600" y="1371600"/>
            <a:ext cx="8686800" cy="3209528"/>
          </a:xfrm>
        </p:spPr>
        <p:txBody>
          <a:bodyPr>
            <a:normAutofit lnSpcReduction="10000"/>
          </a:bodyPr>
          <a:lstStyle/>
          <a:p>
            <a:pPr lvl="0" algn="just" eaLnBrk="0" fontAlgn="base" hangingPunct="0">
              <a:spcBef>
                <a:spcPct val="0"/>
              </a:spcBef>
              <a:spcAft>
                <a:spcPct val="0"/>
              </a:spcAft>
              <a:buFont typeface="Wingdings 2" panose="05020102010507070707" pitchFamily="18" charset="2"/>
              <a:buChar char="A"/>
            </a:pPr>
            <a:r>
              <a:rPr lang="fr-FR" b="1" dirty="0"/>
              <a:t>La</a:t>
            </a:r>
            <a:r>
              <a:rPr lang="fr-FR" b="1" dirty="0">
                <a:ea typeface="MS PGothic" pitchFamily="34" charset="-128"/>
              </a:rPr>
              <a:t> tenue des comptes :</a:t>
            </a:r>
          </a:p>
          <a:p>
            <a:pPr>
              <a:buFont typeface="Wingdings 2" panose="05020102010507070707" pitchFamily="18" charset="2"/>
              <a:buChar char="A"/>
            </a:pPr>
            <a:r>
              <a:rPr lang="fr-FR" dirty="0" smtClean="0"/>
              <a:t>Le compte </a:t>
            </a:r>
            <a:r>
              <a:rPr lang="fr-FR" b="1" dirty="0" smtClean="0"/>
              <a:t>« Fonctionnement » : </a:t>
            </a:r>
            <a:r>
              <a:rPr lang="fr-FR" b="1" dirty="0" smtClean="0">
                <a:solidFill>
                  <a:srgbClr val="C00000"/>
                </a:solidFill>
              </a:rPr>
              <a:t>les dépenses </a:t>
            </a:r>
            <a:endParaRPr lang="fr-FR" b="1" dirty="0">
              <a:solidFill>
                <a:srgbClr val="C00000"/>
              </a:solidFill>
            </a:endParaRPr>
          </a:p>
          <a:p>
            <a:pPr lvl="1" indent="-379413">
              <a:buFont typeface="Wingdings" panose="05000000000000000000" pitchFamily="2" charset="2"/>
              <a:buChar char="Ø"/>
            </a:pPr>
            <a:r>
              <a:rPr lang="fr-FR" b="1" dirty="0"/>
              <a:t>Financement</a:t>
            </a:r>
            <a:r>
              <a:rPr lang="fr-FR" dirty="0"/>
              <a:t> des actions menées par le Club dans le cadre de </a:t>
            </a:r>
            <a:r>
              <a:rPr lang="fr-FR" dirty="0" smtClean="0"/>
              <a:t>ses </a:t>
            </a:r>
            <a:r>
              <a:rPr lang="fr-FR" dirty="0"/>
              <a:t>œuvres sociales ou celui des œuvres LIONS (District, Nationale, internationale)</a:t>
            </a:r>
          </a:p>
          <a:p>
            <a:pPr marL="0" indent="0">
              <a:buNone/>
            </a:pPr>
            <a:endParaRPr lang="fr-FR" dirty="0"/>
          </a:p>
        </p:txBody>
      </p:sp>
      <p:sp>
        <p:nvSpPr>
          <p:cNvPr id="4" name="Espace réservé de la date 3"/>
          <p:cNvSpPr>
            <a:spLocks noGrp="1"/>
          </p:cNvSpPr>
          <p:nvPr>
            <p:ph type="dt" sz="half" idx="10"/>
          </p:nvPr>
        </p:nvSpPr>
        <p:spPr/>
        <p:txBody>
          <a:bodyPr/>
          <a:lstStyle/>
          <a:p>
            <a:pPr>
              <a:defRPr/>
            </a:pPr>
            <a:fld id="{86EAB61A-1B07-4CC9-9FEE-BD48AAF86D0B}" type="datetime1">
              <a:rPr lang="fr-FR" smtClean="0"/>
              <a:pPr>
                <a:defRPr/>
              </a:pPr>
              <a:t>04/05/2020</a:t>
            </a:fld>
            <a:endParaRPr lang="fr-FR"/>
          </a:p>
        </p:txBody>
      </p:sp>
      <p:sp>
        <p:nvSpPr>
          <p:cNvPr id="6" name="Espace réservé du numéro de diapositive 5"/>
          <p:cNvSpPr>
            <a:spLocks noGrp="1"/>
          </p:cNvSpPr>
          <p:nvPr>
            <p:ph type="sldNum" sz="quarter" idx="12"/>
          </p:nvPr>
        </p:nvSpPr>
        <p:spPr/>
        <p:txBody>
          <a:bodyPr/>
          <a:lstStyle/>
          <a:p>
            <a:pPr>
              <a:defRPr/>
            </a:pPr>
            <a:fld id="{C4CCD9C9-A50B-4D77-9DB8-C6DFD67BFD9A}" type="slidenum">
              <a:rPr lang="fr-FR" smtClean="0"/>
              <a:pPr>
                <a:defRPr/>
              </a:pPr>
              <a:t>20</a:t>
            </a:fld>
            <a:endParaRPr lang="fr-FR"/>
          </a:p>
        </p:txBody>
      </p:sp>
      <p:sp>
        <p:nvSpPr>
          <p:cNvPr id="5" name="Rectangle à coins arrondis 4"/>
          <p:cNvSpPr/>
          <p:nvPr/>
        </p:nvSpPr>
        <p:spPr>
          <a:xfrm>
            <a:off x="1115616" y="4797152"/>
            <a:ext cx="7056784" cy="129614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00338D"/>
                </a:solidFill>
              </a:rPr>
              <a:t>En aucun cas, les sommes disponibles au compte </a:t>
            </a:r>
            <a:r>
              <a:rPr lang="fr-FR" sz="2800" b="1" dirty="0" smtClean="0">
                <a:solidFill>
                  <a:srgbClr val="00338D"/>
                </a:solidFill>
              </a:rPr>
              <a:t>« Œuvres »  </a:t>
            </a:r>
            <a:r>
              <a:rPr lang="fr-FR" sz="2800" b="1" dirty="0">
                <a:solidFill>
                  <a:srgbClr val="00338D"/>
                </a:solidFill>
              </a:rPr>
              <a:t>ne pourront être utilisées pour un autre but.</a:t>
            </a:r>
          </a:p>
        </p:txBody>
      </p:sp>
    </p:spTree>
    <p:extLst>
      <p:ext uri="{BB962C8B-B14F-4D97-AF65-F5344CB8AC3E}">
        <p14:creationId xmlns:p14="http://schemas.microsoft.com/office/powerpoint/2010/main" xmlns="" val="23338839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6" presetClass="entr" presetSubtype="16"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par>
                          <p:cTn id="20" fill="hold">
                            <p:stCondLst>
                              <p:cond delay="4000"/>
                            </p:stCondLst>
                            <p:childTnLst>
                              <p:par>
                                <p:cTn id="21" presetID="31"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3"/>
          <p:cNvSpPr txBox="1">
            <a:spLocks noChangeArrowheads="1"/>
          </p:cNvSpPr>
          <p:nvPr/>
        </p:nvSpPr>
        <p:spPr bwMode="auto">
          <a:xfrm>
            <a:off x="251520" y="2060848"/>
            <a:ext cx="8424935" cy="3554819"/>
          </a:xfrm>
          <a:prstGeom prst="rect">
            <a:avLst/>
          </a:prstGeom>
          <a:noFill/>
          <a:ln w="50800">
            <a:noFill/>
            <a:miter lim="800000"/>
            <a:headEnd type="none" w="sm" len="sm"/>
            <a:tailEnd type="none" w="sm" len="sm"/>
          </a:ln>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457200" indent="-457200" eaLnBrk="1" hangingPunct="1">
              <a:spcBef>
                <a:spcPct val="50000"/>
              </a:spcBef>
              <a:buFont typeface="Wingdings 2" panose="05020102010507070707" pitchFamily="18" charset="2"/>
              <a:buChar char="A"/>
            </a:pPr>
            <a:r>
              <a:rPr lang="fr-FR" altLang="fr-FR" sz="3200" b="1" dirty="0">
                <a:solidFill>
                  <a:srgbClr val="00338D"/>
                </a:solidFill>
                <a:latin typeface="Tw Cen MT" panose="020B0602020104020603" pitchFamily="34" charset="0"/>
              </a:rPr>
              <a:t>Le financement des œuvres </a:t>
            </a:r>
            <a:r>
              <a:rPr lang="fr-FR" altLang="fr-FR" sz="3200" b="1" dirty="0" smtClean="0">
                <a:solidFill>
                  <a:srgbClr val="00338D"/>
                </a:solidFill>
                <a:latin typeface="Tw Cen MT" panose="020B0602020104020603" pitchFamily="34" charset="0"/>
              </a:rPr>
              <a:t>LIONS</a:t>
            </a:r>
          </a:p>
          <a:p>
            <a:pPr eaLnBrk="1" hangingPunct="1">
              <a:spcBef>
                <a:spcPct val="50000"/>
              </a:spcBef>
            </a:pPr>
            <a:endParaRPr lang="fr-FR" altLang="fr-FR" sz="1600" b="1" dirty="0">
              <a:solidFill>
                <a:srgbClr val="00338D"/>
              </a:solidFill>
              <a:latin typeface="Tw Cen MT" panose="020B0602020104020603" pitchFamily="34" charset="0"/>
            </a:endParaRPr>
          </a:p>
          <a:p>
            <a:pPr marL="342900" indent="-342900" eaLnBrk="1" hangingPunct="1">
              <a:spcBef>
                <a:spcPct val="50000"/>
              </a:spcBef>
              <a:buFont typeface="Wingdings" panose="05000000000000000000" pitchFamily="2" charset="2"/>
              <a:buChar char="Ø"/>
            </a:pPr>
            <a:r>
              <a:rPr lang="fr-FR" altLang="fr-FR" dirty="0" smtClean="0">
                <a:solidFill>
                  <a:srgbClr val="262673"/>
                </a:solidFill>
                <a:latin typeface="+mn-lt"/>
              </a:rPr>
              <a:t>Lorsque </a:t>
            </a:r>
            <a:r>
              <a:rPr lang="fr-FR" altLang="fr-FR" dirty="0">
                <a:solidFill>
                  <a:srgbClr val="262673"/>
                </a:solidFill>
                <a:latin typeface="+mn-lt"/>
              </a:rPr>
              <a:t>le Club participe aux </a:t>
            </a:r>
            <a:r>
              <a:rPr lang="fr-FR" altLang="fr-FR" dirty="0" smtClean="0">
                <a:solidFill>
                  <a:srgbClr val="262673"/>
                </a:solidFill>
                <a:latin typeface="+mn-lt"/>
              </a:rPr>
              <a:t>œuvres : </a:t>
            </a:r>
            <a:r>
              <a:rPr lang="fr-FR" altLang="fr-FR" b="1" dirty="0" smtClean="0">
                <a:solidFill>
                  <a:srgbClr val="262673"/>
                </a:solidFill>
                <a:latin typeface="+mn-lt"/>
              </a:rPr>
              <a:t>De District, Nationales ou Internationales :</a:t>
            </a:r>
          </a:p>
          <a:p>
            <a:pPr eaLnBrk="1" hangingPunct="1">
              <a:spcBef>
                <a:spcPct val="50000"/>
              </a:spcBef>
            </a:pPr>
            <a:endParaRPr lang="fr-FR" altLang="fr-FR" sz="1400" dirty="0" smtClean="0">
              <a:solidFill>
                <a:srgbClr val="262673"/>
              </a:solidFill>
              <a:latin typeface="+mn-lt"/>
            </a:endParaRPr>
          </a:p>
          <a:p>
            <a:pPr marL="1085850" lvl="1" indent="-342900" eaLnBrk="1" hangingPunct="1">
              <a:spcBef>
                <a:spcPct val="50000"/>
              </a:spcBef>
              <a:buFont typeface="Wingdings" panose="05000000000000000000" pitchFamily="2" charset="2"/>
              <a:buChar char="Ø"/>
            </a:pPr>
            <a:r>
              <a:rPr lang="fr-FR" altLang="fr-FR" b="1" dirty="0">
                <a:solidFill>
                  <a:srgbClr val="262673"/>
                </a:solidFill>
                <a:latin typeface="+mn-lt"/>
              </a:rPr>
              <a:t>Les versements </a:t>
            </a:r>
            <a:r>
              <a:rPr lang="fr-FR" altLang="fr-FR" dirty="0">
                <a:solidFill>
                  <a:srgbClr val="262673"/>
                </a:solidFill>
                <a:latin typeface="+mn-lt"/>
              </a:rPr>
              <a:t>doivent </a:t>
            </a:r>
            <a:r>
              <a:rPr lang="fr-FR" altLang="fr-FR" dirty="0" smtClean="0">
                <a:solidFill>
                  <a:srgbClr val="262673"/>
                </a:solidFill>
                <a:latin typeface="+mn-lt"/>
              </a:rPr>
              <a:t>être </a:t>
            </a:r>
            <a:r>
              <a:rPr lang="fr-FR" altLang="fr-FR" dirty="0">
                <a:solidFill>
                  <a:srgbClr val="262673"/>
                </a:solidFill>
                <a:latin typeface="+mn-lt"/>
              </a:rPr>
              <a:t>effectués par chèque à l’ordre du </a:t>
            </a:r>
            <a:r>
              <a:rPr lang="fr-FR" altLang="fr-FR" b="1" dirty="0" smtClean="0">
                <a:solidFill>
                  <a:srgbClr val="262673"/>
                </a:solidFill>
                <a:latin typeface="+mn-lt"/>
              </a:rPr>
              <a:t>Lions Club District xxx </a:t>
            </a:r>
            <a:r>
              <a:rPr lang="fr-FR" altLang="fr-FR" dirty="0" smtClean="0">
                <a:solidFill>
                  <a:srgbClr val="262673"/>
                </a:solidFill>
                <a:latin typeface="+mn-lt"/>
              </a:rPr>
              <a:t>et </a:t>
            </a:r>
            <a:r>
              <a:rPr lang="fr-FR" altLang="fr-FR" dirty="0">
                <a:solidFill>
                  <a:srgbClr val="262673"/>
                </a:solidFill>
                <a:latin typeface="+mn-lt"/>
              </a:rPr>
              <a:t>adressés directement au </a:t>
            </a:r>
            <a:r>
              <a:rPr lang="fr-FR" altLang="fr-FR" sz="2800" b="1" dirty="0">
                <a:solidFill>
                  <a:srgbClr val="262673"/>
                </a:solidFill>
                <a:latin typeface="+mn-lt"/>
              </a:rPr>
              <a:t>Trésorier du </a:t>
            </a:r>
            <a:r>
              <a:rPr lang="fr-FR" altLang="fr-FR" sz="2800" b="1" dirty="0" smtClean="0">
                <a:solidFill>
                  <a:srgbClr val="262673"/>
                </a:solidFill>
                <a:latin typeface="+mn-lt"/>
              </a:rPr>
              <a:t>District</a:t>
            </a:r>
            <a:r>
              <a:rPr lang="fr-FR" altLang="fr-FR" dirty="0" smtClean="0">
                <a:solidFill>
                  <a:srgbClr val="262673"/>
                </a:solidFill>
                <a:latin typeface="+mn-lt"/>
              </a:rPr>
              <a:t>, sauf indications contraires.</a:t>
            </a:r>
            <a:endParaRPr lang="fr-FR" altLang="fr-FR" dirty="0">
              <a:solidFill>
                <a:srgbClr val="262673"/>
              </a:solidFill>
              <a:latin typeface="+mn-lt"/>
            </a:endParaRPr>
          </a:p>
        </p:txBody>
      </p:sp>
      <p:sp>
        <p:nvSpPr>
          <p:cNvPr id="6" name="Rectangle 5"/>
          <p:cNvSpPr/>
          <p:nvPr/>
        </p:nvSpPr>
        <p:spPr>
          <a:xfrm>
            <a:off x="1691680" y="764704"/>
            <a:ext cx="5613400" cy="646331"/>
          </a:xfrm>
          <a:prstGeom prst="rect">
            <a:avLst/>
          </a:prstGeom>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571500" indent="-571500" algn="ctr">
              <a:buBlip>
                <a:blip r:embed="rId3"/>
              </a:buBlip>
            </a:pPr>
            <a:r>
              <a:rPr lang="fr-FR" altLang="fr-FR" sz="3600" b="1" dirty="0">
                <a:solidFill>
                  <a:srgbClr val="00338D"/>
                </a:solidFill>
                <a:latin typeface="+mj-lt"/>
              </a:rPr>
              <a:t>Le guide de la fonction</a:t>
            </a:r>
          </a:p>
        </p:txBody>
      </p:sp>
      <p:sp>
        <p:nvSpPr>
          <p:cNvPr id="2" name="Espace réservé de la date 1"/>
          <p:cNvSpPr>
            <a:spLocks noGrp="1"/>
          </p:cNvSpPr>
          <p:nvPr>
            <p:ph type="dt" sz="half" idx="10"/>
          </p:nvPr>
        </p:nvSpPr>
        <p:spPr/>
        <p:txBody>
          <a:bodyPr/>
          <a:lstStyle/>
          <a:p>
            <a:pPr>
              <a:defRPr/>
            </a:pPr>
            <a:fld id="{B5DC91EE-1B59-44F8-841A-FFD4D2827209}" type="datetime1">
              <a:rPr lang="fr-FR" smtClean="0"/>
              <a:pPr>
                <a:defRPr/>
              </a:pPr>
              <a:t>04/05/2020</a:t>
            </a:fld>
            <a:endParaRPr lang="fr-FR"/>
          </a:p>
        </p:txBody>
      </p:sp>
      <p:sp>
        <p:nvSpPr>
          <p:cNvPr id="3" name="Espace réservé du numéro de diapositive 2"/>
          <p:cNvSpPr>
            <a:spLocks noGrp="1"/>
          </p:cNvSpPr>
          <p:nvPr>
            <p:ph type="sldNum" sz="quarter" idx="12"/>
          </p:nvPr>
        </p:nvSpPr>
        <p:spPr/>
        <p:txBody>
          <a:bodyPr/>
          <a:lstStyle/>
          <a:p>
            <a:pPr>
              <a:defRPr/>
            </a:pPr>
            <a:fld id="{C4CCD9C9-A50B-4D77-9DB8-C6DFD67BFD9A}" type="slidenum">
              <a:rPr lang="fr-FR" smtClean="0"/>
              <a:pPr>
                <a:defRPr/>
              </a:pPr>
              <a:t>21</a:t>
            </a:fld>
            <a:endParaRPr lang="fr-FR"/>
          </a:p>
        </p:txBody>
      </p:sp>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28184" y="5229201"/>
            <a:ext cx="2448271" cy="16561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5363"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193468" y="1472591"/>
            <a:ext cx="1482987" cy="15997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376633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barn(inVertical)">
                                      <p:cBhvr>
                                        <p:cTn id="7" dur="500"/>
                                        <p:tgtEl>
                                          <p:spTgt spid="21507">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animEffect transition="in" filter="barn(inVertical)">
                                      <p:cBhvr>
                                        <p:cTn id="11" dur="500"/>
                                        <p:tgtEl>
                                          <p:spTgt spid="21507">
                                            <p:txEl>
                                              <p:pRg st="2" end="2"/>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1507">
                                            <p:txEl>
                                              <p:pRg st="4" end="4"/>
                                            </p:txEl>
                                          </p:spTgt>
                                        </p:tgtEl>
                                        <p:attrNameLst>
                                          <p:attrName>style.visibility</p:attrName>
                                        </p:attrNameLst>
                                      </p:cBhvr>
                                      <p:to>
                                        <p:strVal val="visible"/>
                                      </p:to>
                                    </p:set>
                                    <p:animEffect transition="in" filter="barn(inVertical)">
                                      <p:cBhvr>
                                        <p:cTn id="15" dur="500"/>
                                        <p:tgtEl>
                                          <p:spTgt spid="21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3"/>
          <p:cNvSpPr txBox="1">
            <a:spLocks noChangeArrowheads="1"/>
          </p:cNvSpPr>
          <p:nvPr/>
        </p:nvSpPr>
        <p:spPr bwMode="auto">
          <a:xfrm>
            <a:off x="467544" y="1772816"/>
            <a:ext cx="7920328" cy="3747180"/>
          </a:xfrm>
          <a:prstGeom prst="rect">
            <a:avLst/>
          </a:prstGeom>
          <a:noFill/>
          <a:ln w="50800">
            <a:noFill/>
            <a:miter lim="800000"/>
            <a:headEnd type="none" w="sm" len="sm"/>
            <a:tailEnd type="none" w="sm" len="sm"/>
          </a:ln>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457200" indent="-457200" eaLnBrk="1" hangingPunct="1">
              <a:spcBef>
                <a:spcPct val="50000"/>
              </a:spcBef>
              <a:buFont typeface="Wingdings 2" panose="05020102010507070707" pitchFamily="18" charset="2"/>
              <a:buChar char="A"/>
            </a:pPr>
            <a:r>
              <a:rPr lang="fr-FR" altLang="fr-FR" sz="3200" b="1" dirty="0" smtClean="0">
                <a:solidFill>
                  <a:srgbClr val="00338D"/>
                </a:solidFill>
                <a:latin typeface="Tw Cen MT" panose="020B0602020104020603" pitchFamily="34" charset="0"/>
              </a:rPr>
              <a:t>La fiscalité des Clubs:</a:t>
            </a:r>
          </a:p>
          <a:p>
            <a:pPr eaLnBrk="1" hangingPunct="1">
              <a:spcBef>
                <a:spcPct val="50000"/>
              </a:spcBef>
            </a:pPr>
            <a:endParaRPr lang="fr-FR" altLang="fr-FR" sz="100" b="1" dirty="0">
              <a:solidFill>
                <a:srgbClr val="00338D"/>
              </a:solidFill>
              <a:latin typeface="Tw Cen MT" panose="020B0602020104020603" pitchFamily="34" charset="0"/>
            </a:endParaRPr>
          </a:p>
          <a:p>
            <a:pPr marL="342900" indent="-342900" eaLnBrk="1" hangingPunct="1">
              <a:spcBef>
                <a:spcPct val="50000"/>
              </a:spcBef>
              <a:buFont typeface="Wingdings" panose="05000000000000000000" pitchFamily="2" charset="2"/>
              <a:buChar char="Ø"/>
            </a:pPr>
            <a:r>
              <a:rPr lang="fr-FR" altLang="fr-FR" dirty="0">
                <a:solidFill>
                  <a:srgbClr val="262673"/>
                </a:solidFill>
                <a:latin typeface="+mn-lt"/>
              </a:rPr>
              <a:t>Les Clubs peuvent être soumis aux impôts </a:t>
            </a:r>
            <a:r>
              <a:rPr lang="fr-FR" altLang="fr-FR" dirty="0" smtClean="0">
                <a:solidFill>
                  <a:srgbClr val="262673"/>
                </a:solidFill>
                <a:latin typeface="+mn-lt"/>
              </a:rPr>
              <a:t>commerciaux</a:t>
            </a:r>
            <a:endParaRPr lang="fr-FR" altLang="fr-FR" b="1" dirty="0" smtClean="0">
              <a:solidFill>
                <a:srgbClr val="262673"/>
              </a:solidFill>
              <a:latin typeface="+mn-lt"/>
            </a:endParaRPr>
          </a:p>
          <a:p>
            <a:pPr marL="342900" indent="-342900" eaLnBrk="1" hangingPunct="1">
              <a:spcBef>
                <a:spcPct val="50000"/>
              </a:spcBef>
              <a:buFont typeface="Wingdings" panose="05000000000000000000" pitchFamily="2" charset="2"/>
              <a:buChar char="Ø"/>
            </a:pPr>
            <a:r>
              <a:rPr lang="fr-FR" altLang="fr-FR" dirty="0" smtClean="0">
                <a:solidFill>
                  <a:srgbClr val="262673"/>
                </a:solidFill>
                <a:latin typeface="+mn-lt"/>
              </a:rPr>
              <a:t>Règles </a:t>
            </a:r>
            <a:r>
              <a:rPr lang="fr-FR" altLang="fr-FR" dirty="0">
                <a:solidFill>
                  <a:srgbClr val="262673"/>
                </a:solidFill>
                <a:latin typeface="+mn-lt"/>
              </a:rPr>
              <a:t>admises par l’administration fiscale pour être exonéré des impôts commerciaux </a:t>
            </a:r>
            <a:endParaRPr lang="fr-FR" altLang="fr-FR" dirty="0" smtClean="0">
              <a:solidFill>
                <a:srgbClr val="262673"/>
              </a:solidFill>
              <a:latin typeface="+mn-lt"/>
            </a:endParaRPr>
          </a:p>
          <a:p>
            <a:pPr marL="992188" indent="-342900" eaLnBrk="1" hangingPunct="1">
              <a:spcBef>
                <a:spcPct val="50000"/>
              </a:spcBef>
              <a:buBlip>
                <a:blip r:embed="rId3"/>
              </a:buBlip>
            </a:pPr>
            <a:r>
              <a:rPr lang="fr-FR" altLang="fr-FR" b="1" dirty="0" smtClean="0">
                <a:solidFill>
                  <a:srgbClr val="262673"/>
                </a:solidFill>
                <a:latin typeface="+mn-lt"/>
              </a:rPr>
              <a:t>6</a:t>
            </a:r>
            <a:r>
              <a:rPr lang="fr-FR" altLang="fr-FR" dirty="0" smtClean="0">
                <a:solidFill>
                  <a:srgbClr val="262673"/>
                </a:solidFill>
                <a:latin typeface="+mn-lt"/>
              </a:rPr>
              <a:t> </a:t>
            </a:r>
            <a:r>
              <a:rPr lang="fr-FR" altLang="fr-FR" dirty="0">
                <a:solidFill>
                  <a:srgbClr val="262673"/>
                </a:solidFill>
                <a:latin typeface="+mn-lt"/>
              </a:rPr>
              <a:t>manifestations de bienfaisance au maximum par an</a:t>
            </a:r>
          </a:p>
          <a:p>
            <a:pPr marL="992188" indent="-342900">
              <a:spcBef>
                <a:spcPct val="50000"/>
              </a:spcBef>
              <a:buBlip>
                <a:blip r:embed="rId3"/>
              </a:buBlip>
            </a:pPr>
            <a:r>
              <a:rPr lang="fr-FR" altLang="fr-FR" b="1" dirty="0" smtClean="0">
                <a:solidFill>
                  <a:srgbClr val="262673"/>
                </a:solidFill>
                <a:latin typeface="+mn-lt"/>
              </a:rPr>
              <a:t>63 059 </a:t>
            </a:r>
            <a:r>
              <a:rPr lang="fr-FR" altLang="fr-FR" b="1" dirty="0">
                <a:solidFill>
                  <a:srgbClr val="262673"/>
                </a:solidFill>
                <a:latin typeface="+mn-lt"/>
              </a:rPr>
              <a:t>€ </a:t>
            </a:r>
            <a:r>
              <a:rPr lang="fr-FR" altLang="fr-FR" sz="2000" b="1" dirty="0">
                <a:solidFill>
                  <a:srgbClr val="262673"/>
                </a:solidFill>
                <a:latin typeface="+mn-lt"/>
              </a:rPr>
              <a:t>maximum de recettes commerciales en </a:t>
            </a:r>
            <a:r>
              <a:rPr lang="fr-FR" altLang="fr-FR" sz="2000" b="1" dirty="0" smtClean="0">
                <a:solidFill>
                  <a:srgbClr val="262673"/>
                </a:solidFill>
                <a:latin typeface="+mn-lt"/>
              </a:rPr>
              <a:t>2019</a:t>
            </a:r>
            <a:endParaRPr lang="fr-FR" altLang="fr-FR" sz="2000" b="1" dirty="0">
              <a:solidFill>
                <a:srgbClr val="262673"/>
              </a:solidFill>
              <a:latin typeface="+mn-lt"/>
            </a:endParaRPr>
          </a:p>
          <a:p>
            <a:pPr marL="992188" indent="-342900" eaLnBrk="1" hangingPunct="1">
              <a:spcBef>
                <a:spcPct val="50000"/>
              </a:spcBef>
              <a:buBlip>
                <a:blip r:embed="rId3"/>
              </a:buBlip>
            </a:pPr>
            <a:r>
              <a:rPr lang="fr-FR" altLang="fr-FR" dirty="0" smtClean="0">
                <a:solidFill>
                  <a:srgbClr val="262673"/>
                </a:solidFill>
                <a:latin typeface="+mn-lt"/>
              </a:rPr>
              <a:t>Ne pas avoir d’activité concurrentielle</a:t>
            </a:r>
            <a:endParaRPr lang="fr-FR" altLang="fr-FR" dirty="0">
              <a:solidFill>
                <a:srgbClr val="262673"/>
              </a:solidFill>
              <a:latin typeface="+mn-lt"/>
            </a:endParaRPr>
          </a:p>
        </p:txBody>
      </p:sp>
      <p:sp>
        <p:nvSpPr>
          <p:cNvPr id="6" name="Rectangle 5"/>
          <p:cNvSpPr/>
          <p:nvPr/>
        </p:nvSpPr>
        <p:spPr>
          <a:xfrm>
            <a:off x="1691680" y="764704"/>
            <a:ext cx="5613400" cy="646331"/>
          </a:xfrm>
          <a:prstGeom prst="rect">
            <a:avLst/>
          </a:prstGeom>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571500" indent="-571500" algn="ctr">
              <a:buBlip>
                <a:blip r:embed="rId4"/>
              </a:buBlip>
            </a:pPr>
            <a:r>
              <a:rPr lang="fr-FR" altLang="fr-FR" sz="3600" b="1" dirty="0">
                <a:solidFill>
                  <a:srgbClr val="00338D"/>
                </a:solidFill>
                <a:latin typeface="+mj-lt"/>
              </a:rPr>
              <a:t>Le guide de la fonction</a:t>
            </a:r>
          </a:p>
        </p:txBody>
      </p:sp>
      <p:sp>
        <p:nvSpPr>
          <p:cNvPr id="2" name="Espace réservé de la date 1"/>
          <p:cNvSpPr>
            <a:spLocks noGrp="1"/>
          </p:cNvSpPr>
          <p:nvPr>
            <p:ph type="dt" sz="half" idx="10"/>
          </p:nvPr>
        </p:nvSpPr>
        <p:spPr/>
        <p:txBody>
          <a:bodyPr/>
          <a:lstStyle/>
          <a:p>
            <a:pPr>
              <a:defRPr/>
            </a:pPr>
            <a:fld id="{B5DC91EE-1B59-44F8-841A-FFD4D2827209}" type="datetime1">
              <a:rPr lang="fr-FR" smtClean="0"/>
              <a:pPr>
                <a:defRPr/>
              </a:pPr>
              <a:t>04/05/2020</a:t>
            </a:fld>
            <a:endParaRPr lang="fr-FR"/>
          </a:p>
        </p:txBody>
      </p:sp>
      <p:sp>
        <p:nvSpPr>
          <p:cNvPr id="3" name="Espace réservé du numéro de diapositive 2"/>
          <p:cNvSpPr>
            <a:spLocks noGrp="1"/>
          </p:cNvSpPr>
          <p:nvPr>
            <p:ph type="sldNum" sz="quarter" idx="12"/>
          </p:nvPr>
        </p:nvSpPr>
        <p:spPr/>
        <p:txBody>
          <a:bodyPr/>
          <a:lstStyle/>
          <a:p>
            <a:pPr>
              <a:defRPr/>
            </a:pPr>
            <a:fld id="{C4CCD9C9-A50B-4D77-9DB8-C6DFD67BFD9A}" type="slidenum">
              <a:rPr lang="fr-FR" smtClean="0"/>
              <a:pPr>
                <a:defRPr/>
              </a:pPr>
              <a:t>22</a:t>
            </a:fld>
            <a:endParaRPr lang="fr-FR"/>
          </a:p>
        </p:txBody>
      </p:sp>
      <p:sp>
        <p:nvSpPr>
          <p:cNvPr id="4" name="Flèche courbée vers la droite 3"/>
          <p:cNvSpPr/>
          <p:nvPr/>
        </p:nvSpPr>
        <p:spPr>
          <a:xfrm>
            <a:off x="2123728" y="5707955"/>
            <a:ext cx="936104" cy="93610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Organigramme : Terminateur 4"/>
          <p:cNvSpPr/>
          <p:nvPr/>
        </p:nvSpPr>
        <p:spPr>
          <a:xfrm>
            <a:off x="3339426" y="5769260"/>
            <a:ext cx="5040560" cy="684076"/>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p>
          <a:p>
            <a:pPr algn="ctr"/>
            <a:r>
              <a:rPr lang="fr-FR" b="1" dirty="0" smtClean="0"/>
              <a:t>Pas </a:t>
            </a:r>
            <a:r>
              <a:rPr lang="fr-FR" b="1" dirty="0"/>
              <a:t>de déclaration </a:t>
            </a:r>
            <a:r>
              <a:rPr lang="fr-FR" b="1" dirty="0" smtClean="0"/>
              <a:t>fiscale à </a:t>
            </a:r>
            <a:r>
              <a:rPr lang="fr-FR" b="1" dirty="0"/>
              <a:t>é</a:t>
            </a:r>
            <a:r>
              <a:rPr lang="fr-FR" b="1" dirty="0" smtClean="0"/>
              <a:t>tablir</a:t>
            </a:r>
            <a:endParaRPr lang="fr-FR" b="1" dirty="0"/>
          </a:p>
          <a:p>
            <a:pPr algn="ctr"/>
            <a:endParaRPr lang="fr-FR" dirty="0"/>
          </a:p>
        </p:txBody>
      </p:sp>
      <p:pic>
        <p:nvPicPr>
          <p:cNvPr id="1638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172294" y="840991"/>
            <a:ext cx="1719634" cy="17196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098474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barn(inVertical)">
                                      <p:cBhvr>
                                        <p:cTn id="7" dur="500"/>
                                        <p:tgtEl>
                                          <p:spTgt spid="21507">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animEffect transition="in" filter="barn(inVertical)">
                                      <p:cBhvr>
                                        <p:cTn id="11" dur="500"/>
                                        <p:tgtEl>
                                          <p:spTgt spid="21507">
                                            <p:txEl>
                                              <p:pRg st="2" end="2"/>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animEffect transition="in" filter="barn(inVertical)">
                                      <p:cBhvr>
                                        <p:cTn id="15" dur="500"/>
                                        <p:tgtEl>
                                          <p:spTgt spid="21507">
                                            <p:txEl>
                                              <p:pRg st="3" end="3"/>
                                            </p:txEl>
                                          </p:spTgt>
                                        </p:tgtEl>
                                      </p:cBhvr>
                                    </p:animEffect>
                                  </p:childTnLst>
                                </p:cTn>
                              </p:par>
                            </p:childTnLst>
                          </p:cTn>
                        </p:par>
                        <p:par>
                          <p:cTn id="16" fill="hold">
                            <p:stCondLst>
                              <p:cond delay="1500"/>
                            </p:stCondLst>
                            <p:childTnLst>
                              <p:par>
                                <p:cTn id="17" presetID="6" presetClass="entr" presetSubtype="16" fill="hold" nodeType="after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animEffect transition="in" filter="circle(in)">
                                      <p:cBhvr>
                                        <p:cTn id="19" dur="2000"/>
                                        <p:tgtEl>
                                          <p:spTgt spid="21507">
                                            <p:txEl>
                                              <p:pRg st="4" end="4"/>
                                            </p:txEl>
                                          </p:spTgt>
                                        </p:tgtEl>
                                      </p:cBhvr>
                                    </p:animEffect>
                                  </p:childTnLst>
                                </p:cTn>
                              </p:par>
                            </p:childTnLst>
                          </p:cTn>
                        </p:par>
                        <p:par>
                          <p:cTn id="20" fill="hold">
                            <p:stCondLst>
                              <p:cond delay="3500"/>
                            </p:stCondLst>
                            <p:childTnLst>
                              <p:par>
                                <p:cTn id="21" presetID="6" presetClass="entr" presetSubtype="16" fill="hold" nodeType="after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animEffect transition="in" filter="circle(in)">
                                      <p:cBhvr>
                                        <p:cTn id="23" dur="2000"/>
                                        <p:tgtEl>
                                          <p:spTgt spid="21507">
                                            <p:txEl>
                                              <p:pRg st="5" end="5"/>
                                            </p:txEl>
                                          </p:spTgt>
                                        </p:tgtEl>
                                      </p:cBhvr>
                                    </p:animEffect>
                                  </p:childTnLst>
                                </p:cTn>
                              </p:par>
                            </p:childTnLst>
                          </p:cTn>
                        </p:par>
                        <p:par>
                          <p:cTn id="24" fill="hold">
                            <p:stCondLst>
                              <p:cond delay="5500"/>
                            </p:stCondLst>
                            <p:childTnLst>
                              <p:par>
                                <p:cTn id="25" presetID="6" presetClass="entr" presetSubtype="16" fill="hold" nodeType="after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animEffect transition="in" filter="circle(in)">
                                      <p:cBhvr>
                                        <p:cTn id="27" dur="2000"/>
                                        <p:tgtEl>
                                          <p:spTgt spid="21507">
                                            <p:txEl>
                                              <p:pRg st="6" end="6"/>
                                            </p:txEl>
                                          </p:spTgt>
                                        </p:tgtEl>
                                      </p:cBhvr>
                                    </p:animEffect>
                                  </p:childTnLst>
                                </p:cTn>
                              </p:par>
                            </p:childTnLst>
                          </p:cTn>
                        </p:par>
                        <p:par>
                          <p:cTn id="28" fill="hold">
                            <p:stCondLst>
                              <p:cond delay="7500"/>
                            </p:stCondLst>
                            <p:childTnLst>
                              <p:par>
                                <p:cTn id="29" presetID="31"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childTnLst>
                          </p:cTn>
                        </p:par>
                        <p:par>
                          <p:cTn id="35" fill="hold">
                            <p:stCondLst>
                              <p:cond delay="8500"/>
                            </p:stCondLst>
                            <p:childTnLst>
                              <p:par>
                                <p:cTn id="36" presetID="31" presetClass="entr" presetSubtype="0"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1000" fill="hold"/>
                                        <p:tgtEl>
                                          <p:spTgt spid="5"/>
                                        </p:tgtEl>
                                        <p:attrNameLst>
                                          <p:attrName>ppt_w</p:attrName>
                                        </p:attrNameLst>
                                      </p:cBhvr>
                                      <p:tavLst>
                                        <p:tav tm="0">
                                          <p:val>
                                            <p:fltVal val="0"/>
                                          </p:val>
                                        </p:tav>
                                        <p:tav tm="100000">
                                          <p:val>
                                            <p:strVal val="#ppt_w"/>
                                          </p:val>
                                        </p:tav>
                                      </p:tavLst>
                                    </p:anim>
                                    <p:anim calcmode="lin" valueType="num">
                                      <p:cBhvr>
                                        <p:cTn id="39" dur="1000" fill="hold"/>
                                        <p:tgtEl>
                                          <p:spTgt spid="5"/>
                                        </p:tgtEl>
                                        <p:attrNameLst>
                                          <p:attrName>ppt_h</p:attrName>
                                        </p:attrNameLst>
                                      </p:cBhvr>
                                      <p:tavLst>
                                        <p:tav tm="0">
                                          <p:val>
                                            <p:fltVal val="0"/>
                                          </p:val>
                                        </p:tav>
                                        <p:tav tm="100000">
                                          <p:val>
                                            <p:strVal val="#ppt_h"/>
                                          </p:val>
                                        </p:tav>
                                      </p:tavLst>
                                    </p:anim>
                                    <p:anim calcmode="lin" valueType="num">
                                      <p:cBhvr>
                                        <p:cTn id="40" dur="1000" fill="hold"/>
                                        <p:tgtEl>
                                          <p:spTgt spid="5"/>
                                        </p:tgtEl>
                                        <p:attrNameLst>
                                          <p:attrName>style.rotation</p:attrName>
                                        </p:attrNameLst>
                                      </p:cBhvr>
                                      <p:tavLst>
                                        <p:tav tm="0">
                                          <p:val>
                                            <p:fltVal val="90"/>
                                          </p:val>
                                        </p:tav>
                                        <p:tav tm="100000">
                                          <p:val>
                                            <p:fltVal val="0"/>
                                          </p:val>
                                        </p:tav>
                                      </p:tavLst>
                                    </p:anim>
                                    <p:animEffect transition="in" filter="fade">
                                      <p:cBhvr>
                                        <p:cTn id="4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1505" name="Text Box 3"/>
          <p:cNvSpPr txBox="1">
            <a:spLocks noChangeArrowheads="1"/>
          </p:cNvSpPr>
          <p:nvPr/>
        </p:nvSpPr>
        <p:spPr bwMode="auto">
          <a:xfrm>
            <a:off x="1889125" y="2632075"/>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fr-FR" altLang="fr-FR"/>
          </a:p>
        </p:txBody>
      </p:sp>
      <p:sp>
        <p:nvSpPr>
          <p:cNvPr id="661506" name="Rectangle 4"/>
          <p:cNvSpPr>
            <a:spLocks noChangeArrowheads="1"/>
          </p:cNvSpPr>
          <p:nvPr/>
        </p:nvSpPr>
        <p:spPr bwMode="auto">
          <a:xfrm>
            <a:off x="179512" y="1556792"/>
            <a:ext cx="8496944" cy="3170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457200" indent="-457200" eaLnBrk="1" hangingPunct="1">
              <a:spcBef>
                <a:spcPct val="50000"/>
              </a:spcBef>
              <a:buFont typeface="Wingdings 2" panose="05020102010507070707" pitchFamily="18" charset="2"/>
              <a:buChar char="A"/>
            </a:pPr>
            <a:r>
              <a:rPr lang="fr-FR" altLang="fr-FR" sz="3200" b="1" dirty="0">
                <a:solidFill>
                  <a:srgbClr val="00338D"/>
                </a:solidFill>
                <a:latin typeface="Tw Cen MT" panose="020B0602020104020603" pitchFamily="34" charset="0"/>
              </a:rPr>
              <a:t>Opérations de fin </a:t>
            </a:r>
            <a:r>
              <a:rPr lang="fr-FR" altLang="fr-FR" sz="3200" b="1" dirty="0" smtClean="0">
                <a:solidFill>
                  <a:srgbClr val="00338D"/>
                </a:solidFill>
                <a:latin typeface="Tw Cen MT" panose="020B0602020104020603" pitchFamily="34" charset="0"/>
              </a:rPr>
              <a:t>d’exercice :</a:t>
            </a:r>
            <a:endParaRPr lang="fr-FR" altLang="fr-FR" sz="3200" b="1" dirty="0">
              <a:solidFill>
                <a:srgbClr val="00338D"/>
              </a:solidFill>
              <a:latin typeface="Tw Cen MT" panose="020B0602020104020603" pitchFamily="34" charset="0"/>
            </a:endParaRPr>
          </a:p>
          <a:p>
            <a:pPr marL="893763" indent="-457200" eaLnBrk="1" hangingPunct="1">
              <a:spcBef>
                <a:spcPct val="50000"/>
              </a:spcBef>
              <a:buFont typeface="Wingdings" panose="05000000000000000000" pitchFamily="2" charset="2"/>
              <a:buChar char="Ø"/>
            </a:pPr>
            <a:r>
              <a:rPr lang="fr-FR" altLang="fr-FR" dirty="0" smtClean="0">
                <a:solidFill>
                  <a:srgbClr val="00338D"/>
                </a:solidFill>
                <a:latin typeface="+mn-lt"/>
                <a:cs typeface="Arial" pitchFamily="34" charset="0"/>
              </a:rPr>
              <a:t>L’exercice </a:t>
            </a:r>
            <a:r>
              <a:rPr lang="fr-FR" altLang="fr-FR" dirty="0">
                <a:solidFill>
                  <a:srgbClr val="00338D"/>
                </a:solidFill>
                <a:latin typeface="+mn-lt"/>
                <a:cs typeface="Arial" pitchFamily="34" charset="0"/>
              </a:rPr>
              <a:t>est clos au </a:t>
            </a:r>
            <a:r>
              <a:rPr lang="fr-FR" altLang="fr-FR" b="1" dirty="0">
                <a:solidFill>
                  <a:srgbClr val="00338D"/>
                </a:solidFill>
                <a:latin typeface="+mn-lt"/>
                <a:cs typeface="Arial" pitchFamily="34" charset="0"/>
              </a:rPr>
              <a:t>30 juin </a:t>
            </a:r>
            <a:r>
              <a:rPr lang="fr-FR" altLang="fr-FR" dirty="0">
                <a:solidFill>
                  <a:srgbClr val="00338D"/>
                </a:solidFill>
                <a:latin typeface="+mn-lt"/>
                <a:cs typeface="Arial" pitchFamily="34" charset="0"/>
              </a:rPr>
              <a:t>de chaque année.</a:t>
            </a:r>
          </a:p>
          <a:p>
            <a:pPr marL="893763" indent="-457200" eaLnBrk="1" hangingPunct="1">
              <a:spcBef>
                <a:spcPct val="50000"/>
              </a:spcBef>
              <a:buFont typeface="Wingdings" panose="05000000000000000000" pitchFamily="2" charset="2"/>
              <a:buChar char="Ø"/>
            </a:pPr>
            <a:r>
              <a:rPr lang="fr-FR" altLang="fr-FR" dirty="0">
                <a:solidFill>
                  <a:srgbClr val="00338D"/>
                </a:solidFill>
                <a:latin typeface="+mn-lt"/>
                <a:cs typeface="Arial" pitchFamily="34" charset="0"/>
              </a:rPr>
              <a:t>A l’Assemblée Générale </a:t>
            </a:r>
            <a:r>
              <a:rPr lang="fr-FR" altLang="fr-FR" dirty="0" smtClean="0">
                <a:solidFill>
                  <a:srgbClr val="00338D"/>
                </a:solidFill>
                <a:latin typeface="+mn-lt"/>
                <a:cs typeface="Arial" pitchFamily="34" charset="0"/>
              </a:rPr>
              <a:t>d’automne du Club :</a:t>
            </a:r>
            <a:endParaRPr lang="fr-FR" altLang="fr-FR" dirty="0">
              <a:solidFill>
                <a:srgbClr val="00338D"/>
              </a:solidFill>
              <a:latin typeface="+mn-lt"/>
              <a:cs typeface="Arial" pitchFamily="34" charset="0"/>
            </a:endParaRPr>
          </a:p>
          <a:p>
            <a:pPr marL="1236663" indent="-342900" eaLnBrk="1" hangingPunct="1">
              <a:spcBef>
                <a:spcPct val="50000"/>
              </a:spcBef>
              <a:buFont typeface="Wingdings" panose="05000000000000000000" pitchFamily="2" charset="2"/>
              <a:buChar char="v"/>
            </a:pPr>
            <a:r>
              <a:rPr lang="fr-FR" altLang="fr-FR" dirty="0">
                <a:solidFill>
                  <a:srgbClr val="262673"/>
                </a:solidFill>
                <a:latin typeface="+mn-lt"/>
                <a:cs typeface="Arial" pitchFamily="34" charset="0"/>
              </a:rPr>
              <a:t> Présentation des comptes </a:t>
            </a:r>
            <a:r>
              <a:rPr lang="fr-FR" altLang="fr-FR" dirty="0" smtClean="0">
                <a:solidFill>
                  <a:srgbClr val="262673"/>
                </a:solidFill>
                <a:latin typeface="+mn-lt"/>
                <a:cs typeface="Arial" pitchFamily="34" charset="0"/>
              </a:rPr>
              <a:t>pour </a:t>
            </a:r>
            <a:r>
              <a:rPr lang="fr-FR" altLang="fr-FR" dirty="0">
                <a:solidFill>
                  <a:srgbClr val="262673"/>
                </a:solidFill>
                <a:latin typeface="+mn-lt"/>
                <a:cs typeface="Arial" pitchFamily="34" charset="0"/>
              </a:rPr>
              <a:t>approbation et quitus</a:t>
            </a:r>
          </a:p>
          <a:p>
            <a:pPr marL="1236663" indent="-342900" eaLnBrk="1" hangingPunct="1">
              <a:spcBef>
                <a:spcPct val="50000"/>
              </a:spcBef>
              <a:buFont typeface="Wingdings" panose="05000000000000000000" pitchFamily="2" charset="2"/>
              <a:buChar char="v"/>
            </a:pPr>
            <a:r>
              <a:rPr lang="fr-FR" altLang="fr-FR" dirty="0">
                <a:solidFill>
                  <a:srgbClr val="262673"/>
                </a:solidFill>
                <a:latin typeface="+mn-lt"/>
                <a:cs typeface="Arial" pitchFamily="34" charset="0"/>
              </a:rPr>
              <a:t> Vote sur l’affectation  des excédents éventuels </a:t>
            </a:r>
            <a:r>
              <a:rPr lang="fr-FR" altLang="fr-FR" dirty="0" smtClean="0">
                <a:solidFill>
                  <a:srgbClr val="262673"/>
                </a:solidFill>
                <a:latin typeface="+mn-lt"/>
                <a:cs typeface="Arial" pitchFamily="34" charset="0"/>
              </a:rPr>
              <a:t>du compte </a:t>
            </a:r>
            <a:r>
              <a:rPr lang="fr-FR" altLang="fr-FR" dirty="0">
                <a:solidFill>
                  <a:srgbClr val="262673"/>
                </a:solidFill>
                <a:latin typeface="+mn-lt"/>
                <a:cs typeface="Arial" pitchFamily="34" charset="0"/>
              </a:rPr>
              <a:t>de fonctionnement et du compte </a:t>
            </a:r>
            <a:r>
              <a:rPr lang="fr-FR" altLang="fr-FR" dirty="0" smtClean="0">
                <a:solidFill>
                  <a:srgbClr val="262673"/>
                </a:solidFill>
                <a:latin typeface="+mn-lt"/>
                <a:cs typeface="Arial" pitchFamily="34" charset="0"/>
              </a:rPr>
              <a:t>œuvres</a:t>
            </a:r>
            <a:endParaRPr lang="fr-FR" altLang="fr-FR" dirty="0">
              <a:solidFill>
                <a:srgbClr val="1805A3"/>
              </a:solidFill>
              <a:latin typeface="+mn-lt"/>
              <a:cs typeface="Arial" pitchFamily="34" charset="0"/>
            </a:endParaRPr>
          </a:p>
        </p:txBody>
      </p:sp>
      <p:sp>
        <p:nvSpPr>
          <p:cNvPr id="7" name="Rectangle 6"/>
          <p:cNvSpPr/>
          <p:nvPr/>
        </p:nvSpPr>
        <p:spPr>
          <a:xfrm>
            <a:off x="1331640" y="764704"/>
            <a:ext cx="6696744" cy="646331"/>
          </a:xfrm>
          <a:prstGeom prst="rect">
            <a:avLst/>
          </a:prstGeom>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571500" indent="-571500" algn="ctr">
              <a:buBlip>
                <a:blip r:embed="rId3"/>
              </a:buBlip>
            </a:pPr>
            <a:r>
              <a:rPr lang="fr-FR" altLang="fr-FR" sz="3600" b="1" dirty="0">
                <a:solidFill>
                  <a:srgbClr val="00338D"/>
                </a:solidFill>
                <a:latin typeface="+mj-lt"/>
              </a:rPr>
              <a:t>Le guide de la fonction</a:t>
            </a:r>
          </a:p>
        </p:txBody>
      </p:sp>
      <p:sp>
        <p:nvSpPr>
          <p:cNvPr id="2" name="Espace réservé de la date 1"/>
          <p:cNvSpPr>
            <a:spLocks noGrp="1"/>
          </p:cNvSpPr>
          <p:nvPr>
            <p:ph type="dt" sz="half" idx="10"/>
          </p:nvPr>
        </p:nvSpPr>
        <p:spPr/>
        <p:txBody>
          <a:bodyPr/>
          <a:lstStyle/>
          <a:p>
            <a:pPr>
              <a:defRPr/>
            </a:pPr>
            <a:fld id="{9D812768-56CA-476C-948B-06AFE74A4E56}" type="datetime1">
              <a:rPr lang="fr-FR" smtClean="0"/>
              <a:pPr>
                <a:defRPr/>
              </a:pPr>
              <a:t>04/05/2020</a:t>
            </a:fld>
            <a:endParaRPr lang="fr-FR"/>
          </a:p>
        </p:txBody>
      </p:sp>
      <p:sp>
        <p:nvSpPr>
          <p:cNvPr id="3" name="Espace réservé du numéro de diapositive 2"/>
          <p:cNvSpPr>
            <a:spLocks noGrp="1"/>
          </p:cNvSpPr>
          <p:nvPr>
            <p:ph type="sldNum" sz="quarter" idx="12"/>
          </p:nvPr>
        </p:nvSpPr>
        <p:spPr/>
        <p:txBody>
          <a:bodyPr/>
          <a:lstStyle/>
          <a:p>
            <a:pPr>
              <a:defRPr/>
            </a:pPr>
            <a:fld id="{C4CCD9C9-A50B-4D77-9DB8-C6DFD67BFD9A}" type="slidenum">
              <a:rPr lang="fr-FR" smtClean="0"/>
              <a:pPr>
                <a:defRPr/>
              </a:pPr>
              <a:t>23</a:t>
            </a:fld>
            <a:endParaRPr lang="fr-FR"/>
          </a:p>
        </p:txBody>
      </p:sp>
      <p:sp>
        <p:nvSpPr>
          <p:cNvPr id="4" name="Rectangle à coins arrondis 3"/>
          <p:cNvSpPr/>
          <p:nvPr/>
        </p:nvSpPr>
        <p:spPr>
          <a:xfrm>
            <a:off x="755576" y="5157192"/>
            <a:ext cx="7704856" cy="115212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eaLnBrk="1" hangingPunct="1">
              <a:lnSpc>
                <a:spcPct val="120000"/>
              </a:lnSpc>
              <a:buClr>
                <a:schemeClr val="hlink"/>
              </a:buClr>
              <a:buFont typeface="Wingdings" pitchFamily="2" charset="2"/>
              <a:buNone/>
            </a:pPr>
            <a:r>
              <a:rPr lang="fr-FR" altLang="fr-FR" sz="2000" b="1" dirty="0">
                <a:solidFill>
                  <a:srgbClr val="262673"/>
                </a:solidFill>
                <a:cs typeface="Arial" pitchFamily="34" charset="0"/>
              </a:rPr>
              <a:t>Le Trésorier doit pouvoir à tout moment disposer des Bilans et Comptes de Résultat des exercices clos avec date d’approbation en A.G., pour présentation éventuelle à l’Administration Fiscale</a:t>
            </a:r>
            <a:r>
              <a:rPr lang="fr-FR" altLang="fr-FR" sz="2000" b="1" dirty="0">
                <a:solidFill>
                  <a:srgbClr val="000099"/>
                </a:solidFill>
                <a:cs typeface="Arial" pitchFamily="34" charset="0"/>
              </a:rPr>
              <a:t>.</a:t>
            </a:r>
          </a:p>
        </p:txBody>
      </p:sp>
      <p:sp>
        <p:nvSpPr>
          <p:cNvPr id="8" name="AutoShape 4">
            <a:hlinkClick r:id="rId4" action="ppaction://hlinksldjump" highlightClick="1"/>
          </p:cNvPr>
          <p:cNvSpPr>
            <a:spLocks noChangeArrowheads="1"/>
          </p:cNvSpPr>
          <p:nvPr/>
        </p:nvSpPr>
        <p:spPr bwMode="auto">
          <a:xfrm>
            <a:off x="8388424" y="6453336"/>
            <a:ext cx="533400" cy="304800"/>
          </a:xfrm>
          <a:prstGeom prst="actionButtonBackPrevious">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endParaRPr lang="fr-FR" altLang="fr-FR"/>
          </a:p>
        </p:txBody>
      </p:sp>
    </p:spTree>
    <p:extLst>
      <p:ext uri="{BB962C8B-B14F-4D97-AF65-F5344CB8AC3E}">
        <p14:creationId xmlns:p14="http://schemas.microsoft.com/office/powerpoint/2010/main" xmlns="" val="28980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61506">
                                            <p:txEl>
                                              <p:pRg st="0" end="0"/>
                                            </p:txEl>
                                          </p:spTgt>
                                        </p:tgtEl>
                                        <p:attrNameLst>
                                          <p:attrName>style.visibility</p:attrName>
                                        </p:attrNameLst>
                                      </p:cBhvr>
                                      <p:to>
                                        <p:strVal val="visible"/>
                                      </p:to>
                                    </p:set>
                                    <p:anim calcmode="lin" valueType="num">
                                      <p:cBhvr additive="base">
                                        <p:cTn id="7" dur="500" fill="hold"/>
                                        <p:tgtEl>
                                          <p:spTgt spid="6615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1506">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661506">
                                            <p:txEl>
                                              <p:pRg st="1" end="1"/>
                                            </p:txEl>
                                          </p:spTgt>
                                        </p:tgtEl>
                                        <p:attrNameLst>
                                          <p:attrName>style.visibility</p:attrName>
                                        </p:attrNameLst>
                                      </p:cBhvr>
                                      <p:to>
                                        <p:strVal val="visible"/>
                                      </p:to>
                                    </p:set>
                                    <p:animEffect transition="in" filter="circle(in)">
                                      <p:cBhvr>
                                        <p:cTn id="12" dur="750"/>
                                        <p:tgtEl>
                                          <p:spTgt spid="661506">
                                            <p:txEl>
                                              <p:pRg st="1" end="1"/>
                                            </p:txEl>
                                          </p:spTgt>
                                        </p:tgtEl>
                                      </p:cBhvr>
                                    </p:animEffect>
                                  </p:childTnLst>
                                </p:cTn>
                              </p:par>
                            </p:childTnLst>
                          </p:cTn>
                        </p:par>
                        <p:par>
                          <p:cTn id="13" fill="hold">
                            <p:stCondLst>
                              <p:cond delay="1250"/>
                            </p:stCondLst>
                            <p:childTnLst>
                              <p:par>
                                <p:cTn id="14" presetID="6" presetClass="entr" presetSubtype="16" fill="hold" nodeType="afterEffect">
                                  <p:stCondLst>
                                    <p:cond delay="0"/>
                                  </p:stCondLst>
                                  <p:childTnLst>
                                    <p:set>
                                      <p:cBhvr>
                                        <p:cTn id="15" dur="1" fill="hold">
                                          <p:stCondLst>
                                            <p:cond delay="0"/>
                                          </p:stCondLst>
                                        </p:cTn>
                                        <p:tgtEl>
                                          <p:spTgt spid="661506">
                                            <p:txEl>
                                              <p:pRg st="2" end="2"/>
                                            </p:txEl>
                                          </p:spTgt>
                                        </p:tgtEl>
                                        <p:attrNameLst>
                                          <p:attrName>style.visibility</p:attrName>
                                        </p:attrNameLst>
                                      </p:cBhvr>
                                      <p:to>
                                        <p:strVal val="visible"/>
                                      </p:to>
                                    </p:set>
                                    <p:animEffect transition="in" filter="circle(in)">
                                      <p:cBhvr>
                                        <p:cTn id="16" dur="500"/>
                                        <p:tgtEl>
                                          <p:spTgt spid="661506">
                                            <p:txEl>
                                              <p:pRg st="2" end="2"/>
                                            </p:txEl>
                                          </p:spTgt>
                                        </p:tgtEl>
                                      </p:cBhvr>
                                    </p:animEffect>
                                  </p:childTnLst>
                                </p:cTn>
                              </p:par>
                            </p:childTnLst>
                          </p:cTn>
                        </p:par>
                        <p:par>
                          <p:cTn id="17" fill="hold">
                            <p:stCondLst>
                              <p:cond delay="1750"/>
                            </p:stCondLst>
                            <p:childTnLst>
                              <p:par>
                                <p:cTn id="18" presetID="6" presetClass="entr" presetSubtype="16" fill="hold" nodeType="afterEffect">
                                  <p:stCondLst>
                                    <p:cond delay="0"/>
                                  </p:stCondLst>
                                  <p:childTnLst>
                                    <p:set>
                                      <p:cBhvr>
                                        <p:cTn id="19" dur="1" fill="hold">
                                          <p:stCondLst>
                                            <p:cond delay="0"/>
                                          </p:stCondLst>
                                        </p:cTn>
                                        <p:tgtEl>
                                          <p:spTgt spid="661506">
                                            <p:txEl>
                                              <p:pRg st="3" end="3"/>
                                            </p:txEl>
                                          </p:spTgt>
                                        </p:tgtEl>
                                        <p:attrNameLst>
                                          <p:attrName>style.visibility</p:attrName>
                                        </p:attrNameLst>
                                      </p:cBhvr>
                                      <p:to>
                                        <p:strVal val="visible"/>
                                      </p:to>
                                    </p:set>
                                    <p:animEffect transition="in" filter="circle(in)">
                                      <p:cBhvr>
                                        <p:cTn id="20" dur="750"/>
                                        <p:tgtEl>
                                          <p:spTgt spid="661506">
                                            <p:txEl>
                                              <p:pRg st="3" end="3"/>
                                            </p:txEl>
                                          </p:spTgt>
                                        </p:tgtEl>
                                      </p:cBhvr>
                                    </p:animEffect>
                                  </p:childTnLst>
                                </p:cTn>
                              </p:par>
                            </p:childTnLst>
                          </p:cTn>
                        </p:par>
                        <p:par>
                          <p:cTn id="21" fill="hold">
                            <p:stCondLst>
                              <p:cond delay="2500"/>
                            </p:stCondLst>
                            <p:childTnLst>
                              <p:par>
                                <p:cTn id="22" presetID="6" presetClass="entr" presetSubtype="16" fill="hold" nodeType="afterEffect">
                                  <p:stCondLst>
                                    <p:cond delay="0"/>
                                  </p:stCondLst>
                                  <p:childTnLst>
                                    <p:set>
                                      <p:cBhvr>
                                        <p:cTn id="23" dur="1" fill="hold">
                                          <p:stCondLst>
                                            <p:cond delay="0"/>
                                          </p:stCondLst>
                                        </p:cTn>
                                        <p:tgtEl>
                                          <p:spTgt spid="661506">
                                            <p:txEl>
                                              <p:pRg st="4" end="4"/>
                                            </p:txEl>
                                          </p:spTgt>
                                        </p:tgtEl>
                                        <p:attrNameLst>
                                          <p:attrName>style.visibility</p:attrName>
                                        </p:attrNameLst>
                                      </p:cBhvr>
                                      <p:to>
                                        <p:strVal val="visible"/>
                                      </p:to>
                                    </p:set>
                                    <p:animEffect transition="in" filter="circle(in)">
                                      <p:cBhvr>
                                        <p:cTn id="24" dur="750"/>
                                        <p:tgtEl>
                                          <p:spTgt spid="661506">
                                            <p:txEl>
                                              <p:pRg st="4" end="4"/>
                                            </p:txEl>
                                          </p:spTgt>
                                        </p:tgtEl>
                                      </p:cBhvr>
                                    </p:animEffect>
                                  </p:childTnLst>
                                </p:cTn>
                              </p:par>
                            </p:childTnLst>
                          </p:cTn>
                        </p:par>
                        <p:par>
                          <p:cTn id="25" fill="hold">
                            <p:stCondLst>
                              <p:cond delay="3250"/>
                            </p:stCondLst>
                            <p:childTnLst>
                              <p:par>
                                <p:cTn id="26" presetID="31"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 calcmode="lin" valueType="num">
                                      <p:cBhvr>
                                        <p:cTn id="30" dur="1000" fill="hold"/>
                                        <p:tgtEl>
                                          <p:spTgt spid="4"/>
                                        </p:tgtEl>
                                        <p:attrNameLst>
                                          <p:attrName>style.rotation</p:attrName>
                                        </p:attrNameLst>
                                      </p:cBhvr>
                                      <p:tavLst>
                                        <p:tav tm="0">
                                          <p:val>
                                            <p:fltVal val="90"/>
                                          </p:val>
                                        </p:tav>
                                        <p:tav tm="100000">
                                          <p:val>
                                            <p:fltVal val="0"/>
                                          </p:val>
                                        </p:tav>
                                      </p:tavLst>
                                    </p:anim>
                                    <p:animEffect transition="in" filter="fade">
                                      <p:cBhvr>
                                        <p:cTn id="3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fld id="{08557F6D-1101-4A0C-8A78-1F2659A509DE}" type="datetime1">
              <a:rPr lang="fr-FR" smtClean="0"/>
              <a:pPr>
                <a:defRPr/>
              </a:pPr>
              <a:t>04/05/2020</a:t>
            </a:fld>
            <a:endParaRPr lang="fr-FR" dirty="0"/>
          </a:p>
        </p:txBody>
      </p:sp>
      <p:sp>
        <p:nvSpPr>
          <p:cNvPr id="3" name="Espace réservé du numéro de diapositive 2"/>
          <p:cNvSpPr>
            <a:spLocks noGrp="1"/>
          </p:cNvSpPr>
          <p:nvPr>
            <p:ph type="sldNum" sz="quarter" idx="12"/>
          </p:nvPr>
        </p:nvSpPr>
        <p:spPr/>
        <p:txBody>
          <a:bodyPr/>
          <a:lstStyle/>
          <a:p>
            <a:pPr>
              <a:defRPr/>
            </a:pPr>
            <a:fld id="{C4CCD9C9-A50B-4D77-9DB8-C6DFD67BFD9A}" type="slidenum">
              <a:rPr lang="fr-FR" smtClean="0"/>
              <a:pPr>
                <a:defRPr/>
              </a:pPr>
              <a:t>24</a:t>
            </a:fld>
            <a:endParaRPr lang="fr-FR" dirty="0"/>
          </a:p>
        </p:txBody>
      </p:sp>
      <p:sp>
        <p:nvSpPr>
          <p:cNvPr id="5" name="Parchemin horizontal 4"/>
          <p:cNvSpPr/>
          <p:nvPr/>
        </p:nvSpPr>
        <p:spPr>
          <a:xfrm>
            <a:off x="1547664" y="3645024"/>
            <a:ext cx="6248079" cy="1728192"/>
          </a:xfrm>
          <a:prstGeom prst="horizont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fr-FR" sz="3200" b="1" dirty="0">
                <a:solidFill>
                  <a:srgbClr val="00338D"/>
                </a:solidFill>
              </a:rPr>
              <a:t>Les </a:t>
            </a:r>
            <a:r>
              <a:rPr lang="fr-FR" altLang="fr-FR" sz="3200" b="1" dirty="0" smtClean="0">
                <a:solidFill>
                  <a:srgbClr val="00338D"/>
                </a:solidFill>
              </a:rPr>
              <a:t>Cotisations</a:t>
            </a:r>
            <a:endParaRPr lang="fr-FR" dirty="0"/>
          </a:p>
        </p:txBody>
      </p:sp>
      <p:sp>
        <p:nvSpPr>
          <p:cNvPr id="4" name="AutoShape 6" descr="Résultat de recherche d'images pour &quot;role du trésorier&quot;"/>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6" name="AutoShape 8" descr="Résultat de recherche d'images pour &quot;role du trésorier&quot;"/>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pic>
        <p:nvPicPr>
          <p:cNvPr id="5122" name="Picture 2" descr="Résultat de recherche d'images pour &quot;cotisations&quo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31840" y="1196752"/>
            <a:ext cx="2682863" cy="23475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5183249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Text Box 2"/>
          <p:cNvSpPr txBox="1">
            <a:spLocks noChangeArrowheads="1"/>
          </p:cNvSpPr>
          <p:nvPr/>
        </p:nvSpPr>
        <p:spPr bwMode="auto">
          <a:xfrm>
            <a:off x="323529" y="1564603"/>
            <a:ext cx="8424936" cy="2954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457200" indent="-457200" algn="just" eaLnBrk="1" hangingPunct="1">
              <a:spcBef>
                <a:spcPct val="50000"/>
              </a:spcBef>
              <a:buClr>
                <a:srgbClr val="00338D"/>
              </a:buClr>
              <a:buFont typeface="Wingdings 2" panose="05020102010507070707" pitchFamily="18" charset="2"/>
              <a:buChar char="A"/>
            </a:pPr>
            <a:r>
              <a:rPr lang="fr-FR" altLang="fr-FR" sz="2800" b="1" dirty="0" smtClean="0">
                <a:solidFill>
                  <a:srgbClr val="262673"/>
                </a:solidFill>
                <a:latin typeface="+mn-lt"/>
              </a:rPr>
              <a:t>Le montant appelé </a:t>
            </a:r>
            <a:r>
              <a:rPr lang="fr-FR" altLang="fr-FR" sz="2800" b="1" dirty="0">
                <a:solidFill>
                  <a:srgbClr val="262673"/>
                </a:solidFill>
                <a:latin typeface="+mn-lt"/>
              </a:rPr>
              <a:t>par le Trésorier du Club </a:t>
            </a:r>
            <a:r>
              <a:rPr lang="fr-FR" altLang="fr-FR" sz="2800" b="1" u="sng" dirty="0" smtClean="0">
                <a:solidFill>
                  <a:srgbClr val="262673"/>
                </a:solidFill>
                <a:latin typeface="+mn-lt"/>
              </a:rPr>
              <a:t>inclut,</a:t>
            </a:r>
            <a:r>
              <a:rPr lang="fr-FR" altLang="fr-FR" sz="2800" b="1" dirty="0" smtClean="0">
                <a:solidFill>
                  <a:srgbClr val="262673"/>
                </a:solidFill>
                <a:latin typeface="+mn-lt"/>
              </a:rPr>
              <a:t> </a:t>
            </a:r>
            <a:r>
              <a:rPr lang="fr-FR" altLang="fr-FR" sz="2800" b="1" dirty="0">
                <a:solidFill>
                  <a:srgbClr val="262673"/>
                </a:solidFill>
                <a:latin typeface="+mn-lt"/>
              </a:rPr>
              <a:t>pour chaque </a:t>
            </a:r>
            <a:r>
              <a:rPr lang="fr-FR" altLang="fr-FR" sz="2800" b="1" dirty="0" smtClean="0">
                <a:solidFill>
                  <a:srgbClr val="262673"/>
                </a:solidFill>
                <a:latin typeface="+mn-lt"/>
              </a:rPr>
              <a:t>membre:</a:t>
            </a:r>
          </a:p>
          <a:p>
            <a:pPr marL="630238" indent="-342900" algn="just" eaLnBrk="1" hangingPunct="1">
              <a:spcBef>
                <a:spcPct val="50000"/>
              </a:spcBef>
              <a:buClr>
                <a:srgbClr val="00338D"/>
              </a:buClr>
              <a:buFont typeface="Wingdings" panose="05000000000000000000" pitchFamily="2" charset="2"/>
              <a:buChar char="Ø"/>
            </a:pPr>
            <a:r>
              <a:rPr lang="fr-FR" altLang="fr-FR" sz="2000" b="1" dirty="0">
                <a:solidFill>
                  <a:srgbClr val="262673"/>
                </a:solidFill>
                <a:latin typeface="+mn-lt"/>
              </a:rPr>
              <a:t>Les </a:t>
            </a:r>
            <a:r>
              <a:rPr lang="fr-FR" altLang="fr-FR" sz="2000" b="1" dirty="0" smtClean="0">
                <a:solidFill>
                  <a:srgbClr val="262673"/>
                </a:solidFill>
                <a:latin typeface="+mn-lt"/>
              </a:rPr>
              <a:t>cotisations</a:t>
            </a:r>
            <a:r>
              <a:rPr lang="fr-FR" altLang="fr-FR" sz="2000" dirty="0" smtClean="0">
                <a:solidFill>
                  <a:srgbClr val="262673"/>
                </a:solidFill>
                <a:latin typeface="+mn-lt"/>
              </a:rPr>
              <a:t> </a:t>
            </a:r>
            <a:r>
              <a:rPr lang="fr-FR" altLang="fr-FR" sz="2000" dirty="0">
                <a:solidFill>
                  <a:srgbClr val="262673"/>
                </a:solidFill>
                <a:latin typeface="+mn-lt"/>
              </a:rPr>
              <a:t>du District, du District Multiple et du Lions Clubs </a:t>
            </a:r>
            <a:r>
              <a:rPr lang="fr-FR" altLang="fr-FR" sz="2000" dirty="0" smtClean="0">
                <a:solidFill>
                  <a:srgbClr val="262673"/>
                </a:solidFill>
                <a:latin typeface="+mn-lt"/>
              </a:rPr>
              <a:t>International </a:t>
            </a:r>
            <a:r>
              <a:rPr lang="fr-FR" altLang="fr-FR" sz="2000" dirty="0" smtClean="0">
                <a:solidFill>
                  <a:srgbClr val="00338D"/>
                </a:solidFill>
                <a:latin typeface="+mn-lt"/>
              </a:rPr>
              <a:t>(Oak Brook).</a:t>
            </a:r>
          </a:p>
          <a:p>
            <a:pPr marL="630238" indent="-342900" algn="just" eaLnBrk="1" hangingPunct="1">
              <a:spcBef>
                <a:spcPct val="50000"/>
              </a:spcBef>
              <a:buClr>
                <a:srgbClr val="00338D"/>
              </a:buClr>
              <a:buFont typeface="Wingdings" panose="05000000000000000000" pitchFamily="2" charset="2"/>
              <a:buChar char="Ø"/>
            </a:pPr>
            <a:r>
              <a:rPr lang="fr-FR" altLang="fr-FR" sz="2000" dirty="0" smtClean="0">
                <a:solidFill>
                  <a:srgbClr val="262673"/>
                </a:solidFill>
                <a:latin typeface="+mn-lt"/>
              </a:rPr>
              <a:t>Les </a:t>
            </a:r>
            <a:r>
              <a:rPr lang="fr-FR" altLang="fr-FR" sz="2000" b="1" dirty="0" smtClean="0">
                <a:solidFill>
                  <a:srgbClr val="262673"/>
                </a:solidFill>
                <a:latin typeface="+mn-lt"/>
              </a:rPr>
              <a:t>dépenses</a:t>
            </a:r>
            <a:r>
              <a:rPr lang="fr-FR" altLang="fr-FR" sz="2000" dirty="0" smtClean="0">
                <a:solidFill>
                  <a:srgbClr val="262673"/>
                </a:solidFill>
                <a:latin typeface="+mn-lt"/>
              </a:rPr>
              <a:t> liées aux :  CCG, diverses formations,….</a:t>
            </a:r>
            <a:endParaRPr lang="fr-FR" altLang="fr-FR" sz="2000" dirty="0">
              <a:solidFill>
                <a:srgbClr val="262673"/>
              </a:solidFill>
              <a:latin typeface="+mn-lt"/>
            </a:endParaRPr>
          </a:p>
          <a:p>
            <a:pPr marL="630238" indent="-342900" algn="just" eaLnBrk="1" hangingPunct="1">
              <a:spcBef>
                <a:spcPct val="50000"/>
              </a:spcBef>
              <a:buClr>
                <a:srgbClr val="00338D"/>
              </a:buClr>
              <a:buFont typeface="Wingdings" panose="05000000000000000000" pitchFamily="2" charset="2"/>
              <a:buChar char="Ø"/>
            </a:pPr>
            <a:r>
              <a:rPr lang="fr-FR" altLang="fr-FR" sz="2000" b="1" dirty="0">
                <a:solidFill>
                  <a:srgbClr val="262673"/>
                </a:solidFill>
                <a:latin typeface="+mn-lt"/>
              </a:rPr>
              <a:t>Les dépenses particulières de chaque Club</a:t>
            </a:r>
            <a:r>
              <a:rPr lang="fr-FR" altLang="fr-FR" sz="2000" dirty="0">
                <a:solidFill>
                  <a:srgbClr val="262673"/>
                </a:solidFill>
                <a:latin typeface="+mn-lt"/>
              </a:rPr>
              <a:t> : frais des réunions statutaires (apéritifs, repas …) frais de gestion (secrétariat, papeterie …), invitations.  </a:t>
            </a:r>
          </a:p>
        </p:txBody>
      </p:sp>
      <p:sp>
        <p:nvSpPr>
          <p:cNvPr id="219141" name="Rectangle 5"/>
          <p:cNvSpPr>
            <a:spLocks noChangeArrowheads="1"/>
          </p:cNvSpPr>
          <p:nvPr/>
        </p:nvSpPr>
        <p:spPr bwMode="auto">
          <a:xfrm>
            <a:off x="611560" y="764704"/>
            <a:ext cx="7776864" cy="792088"/>
          </a:xfrm>
          <a:prstGeom prst="rect">
            <a:avLst/>
          </a:prstGeom>
          <a:noFill/>
          <a:ln w="9525">
            <a:noFill/>
            <a:miter lim="800000"/>
            <a:headEnd/>
            <a:tailEnd/>
          </a:ln>
          <a:effectLst/>
        </p:spPr>
        <p:txBody>
          <a:bodyPr lIns="0" tIns="0" rIns="0" bIns="0"/>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571500" indent="-571500" algn="ctr" eaLnBrk="1" hangingPunct="1">
              <a:buBlip>
                <a:blip r:embed="rId3"/>
              </a:buBlip>
            </a:pPr>
            <a:r>
              <a:rPr lang="fr-FR" altLang="fr-FR" sz="3600" b="1" dirty="0" smtClean="0">
                <a:solidFill>
                  <a:srgbClr val="00338D"/>
                </a:solidFill>
                <a:latin typeface="+mj-lt"/>
              </a:rPr>
              <a:t>Les Cotisations des Membres </a:t>
            </a:r>
            <a:endParaRPr lang="fr-FR" altLang="fr-FR" sz="3600" b="1" dirty="0">
              <a:solidFill>
                <a:srgbClr val="00338D"/>
              </a:solidFill>
              <a:latin typeface="+mj-lt"/>
            </a:endParaRPr>
          </a:p>
        </p:txBody>
      </p:sp>
      <p:sp>
        <p:nvSpPr>
          <p:cNvPr id="2" name="Espace réservé de la date 1"/>
          <p:cNvSpPr>
            <a:spLocks noGrp="1"/>
          </p:cNvSpPr>
          <p:nvPr>
            <p:ph type="dt" sz="half" idx="10"/>
          </p:nvPr>
        </p:nvSpPr>
        <p:spPr/>
        <p:txBody>
          <a:bodyPr/>
          <a:lstStyle/>
          <a:p>
            <a:pPr>
              <a:defRPr/>
            </a:pPr>
            <a:fld id="{8EFBA35C-EB4F-45B5-AE85-800819E636B1}" type="datetime1">
              <a:rPr lang="fr-FR" smtClean="0"/>
              <a:pPr>
                <a:defRPr/>
              </a:pPr>
              <a:t>04/05/2020</a:t>
            </a:fld>
            <a:endParaRPr lang="fr-FR" dirty="0"/>
          </a:p>
        </p:txBody>
      </p:sp>
      <p:sp>
        <p:nvSpPr>
          <p:cNvPr id="3" name="Espace réservé du numéro de diapositive 2"/>
          <p:cNvSpPr>
            <a:spLocks noGrp="1"/>
          </p:cNvSpPr>
          <p:nvPr>
            <p:ph type="sldNum" sz="quarter" idx="12"/>
          </p:nvPr>
        </p:nvSpPr>
        <p:spPr/>
        <p:txBody>
          <a:bodyPr/>
          <a:lstStyle/>
          <a:p>
            <a:pPr>
              <a:defRPr/>
            </a:pPr>
            <a:fld id="{C4CCD9C9-A50B-4D77-9DB8-C6DFD67BFD9A}" type="slidenum">
              <a:rPr lang="fr-FR" smtClean="0"/>
              <a:pPr>
                <a:defRPr/>
              </a:pPr>
              <a:t>25</a:t>
            </a:fld>
            <a:endParaRPr lang="fr-FR" dirty="0"/>
          </a:p>
        </p:txBody>
      </p:sp>
      <p:sp>
        <p:nvSpPr>
          <p:cNvPr id="4" name="Ellipse 3"/>
          <p:cNvSpPr/>
          <p:nvPr/>
        </p:nvSpPr>
        <p:spPr>
          <a:xfrm>
            <a:off x="1259632" y="5229200"/>
            <a:ext cx="6912768" cy="1296144"/>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ltLang="fr-FR" sz="2000" b="1" dirty="0" smtClean="0">
              <a:solidFill>
                <a:srgbClr val="00338D"/>
              </a:solidFill>
              <a:latin typeface="+mj-lt"/>
            </a:endParaRPr>
          </a:p>
          <a:p>
            <a:pPr algn="ctr"/>
            <a:r>
              <a:rPr lang="fr-FR" altLang="fr-FR" b="1" dirty="0" smtClean="0">
                <a:solidFill>
                  <a:srgbClr val="00338D"/>
                </a:solidFill>
                <a:latin typeface="+mj-lt"/>
              </a:rPr>
              <a:t>Le </a:t>
            </a:r>
            <a:r>
              <a:rPr lang="fr-FR" altLang="fr-FR" b="1" dirty="0">
                <a:solidFill>
                  <a:srgbClr val="00338D"/>
                </a:solidFill>
                <a:latin typeface="+mj-lt"/>
              </a:rPr>
              <a:t>montant en est proposé par le </a:t>
            </a:r>
            <a:r>
              <a:rPr lang="fr-FR" altLang="fr-FR" b="1" dirty="0" smtClean="0">
                <a:solidFill>
                  <a:srgbClr val="00338D"/>
                </a:solidFill>
                <a:latin typeface="+mj-lt"/>
              </a:rPr>
              <a:t>Conseil d’Administration </a:t>
            </a:r>
            <a:r>
              <a:rPr lang="fr-FR" altLang="fr-FR" b="1" dirty="0">
                <a:solidFill>
                  <a:srgbClr val="00338D"/>
                </a:solidFill>
                <a:latin typeface="+mj-lt"/>
              </a:rPr>
              <a:t>du club et validé en AG </a:t>
            </a:r>
            <a:r>
              <a:rPr lang="fr-FR" altLang="fr-FR" b="1" dirty="0" smtClean="0">
                <a:solidFill>
                  <a:srgbClr val="00338D"/>
                </a:solidFill>
                <a:latin typeface="+mj-lt"/>
              </a:rPr>
              <a:t>de Printemps</a:t>
            </a:r>
            <a:r>
              <a:rPr lang="fr-FR" altLang="fr-FR" b="1" dirty="0">
                <a:solidFill>
                  <a:srgbClr val="00338D"/>
                </a:solidFill>
                <a:latin typeface="+mj-lt"/>
              </a:rPr>
              <a:t>.</a:t>
            </a:r>
          </a:p>
          <a:p>
            <a:pPr algn="ctr"/>
            <a:endParaRPr lang="fr-FR" dirty="0"/>
          </a:p>
        </p:txBody>
      </p:sp>
    </p:spTree>
    <p:extLst>
      <p:ext uri="{BB962C8B-B14F-4D97-AF65-F5344CB8AC3E}">
        <p14:creationId xmlns:p14="http://schemas.microsoft.com/office/powerpoint/2010/main" xmlns="" val="17788873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04162">
                                            <p:txEl>
                                              <p:pRg st="0" end="0"/>
                                            </p:txEl>
                                          </p:spTgt>
                                        </p:tgtEl>
                                        <p:attrNameLst>
                                          <p:attrName>style.visibility</p:attrName>
                                        </p:attrNameLst>
                                      </p:cBhvr>
                                      <p:to>
                                        <p:strVal val="visible"/>
                                      </p:to>
                                    </p:set>
                                    <p:animEffect transition="in" filter="fade">
                                      <p:cBhvr>
                                        <p:cTn id="7" dur="1000"/>
                                        <p:tgtEl>
                                          <p:spTgt spid="604162">
                                            <p:txEl>
                                              <p:pRg st="0" end="0"/>
                                            </p:txEl>
                                          </p:spTgt>
                                        </p:tgtEl>
                                      </p:cBhvr>
                                    </p:animEffect>
                                    <p:anim calcmode="lin" valueType="num">
                                      <p:cBhvr>
                                        <p:cTn id="8" dur="1000" fill="hold"/>
                                        <p:tgtEl>
                                          <p:spTgt spid="60416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0416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nodeType="afterEffect">
                                  <p:stCondLst>
                                    <p:cond delay="0"/>
                                  </p:stCondLst>
                                  <p:childTnLst>
                                    <p:set>
                                      <p:cBhvr>
                                        <p:cTn id="12" dur="1" fill="hold">
                                          <p:stCondLst>
                                            <p:cond delay="0"/>
                                          </p:stCondLst>
                                        </p:cTn>
                                        <p:tgtEl>
                                          <p:spTgt spid="604162">
                                            <p:txEl>
                                              <p:pRg st="1" end="1"/>
                                            </p:txEl>
                                          </p:spTgt>
                                        </p:tgtEl>
                                        <p:attrNameLst>
                                          <p:attrName>style.visibility</p:attrName>
                                        </p:attrNameLst>
                                      </p:cBhvr>
                                      <p:to>
                                        <p:strVal val="visible"/>
                                      </p:to>
                                    </p:set>
                                    <p:animEffect transition="in" filter="wheel(1)">
                                      <p:cBhvr>
                                        <p:cTn id="13" dur="2000"/>
                                        <p:tgtEl>
                                          <p:spTgt spid="604162">
                                            <p:txEl>
                                              <p:pRg st="1" end="1"/>
                                            </p:txEl>
                                          </p:spTgt>
                                        </p:tgtEl>
                                      </p:cBhvr>
                                    </p:animEffect>
                                  </p:childTnLst>
                                </p:cTn>
                              </p:par>
                            </p:childTnLst>
                          </p:cTn>
                        </p:par>
                        <p:par>
                          <p:cTn id="14" fill="hold">
                            <p:stCondLst>
                              <p:cond delay="3000"/>
                            </p:stCondLst>
                            <p:childTnLst>
                              <p:par>
                                <p:cTn id="15" presetID="6" presetClass="entr" presetSubtype="16" fill="hold" nodeType="afterEffect">
                                  <p:stCondLst>
                                    <p:cond delay="0"/>
                                  </p:stCondLst>
                                  <p:childTnLst>
                                    <p:set>
                                      <p:cBhvr>
                                        <p:cTn id="16" dur="1" fill="hold">
                                          <p:stCondLst>
                                            <p:cond delay="0"/>
                                          </p:stCondLst>
                                        </p:cTn>
                                        <p:tgtEl>
                                          <p:spTgt spid="604162">
                                            <p:txEl>
                                              <p:pRg st="2" end="2"/>
                                            </p:txEl>
                                          </p:spTgt>
                                        </p:tgtEl>
                                        <p:attrNameLst>
                                          <p:attrName>style.visibility</p:attrName>
                                        </p:attrNameLst>
                                      </p:cBhvr>
                                      <p:to>
                                        <p:strVal val="visible"/>
                                      </p:to>
                                    </p:set>
                                    <p:animEffect transition="in" filter="circle(in)">
                                      <p:cBhvr>
                                        <p:cTn id="17" dur="2000"/>
                                        <p:tgtEl>
                                          <p:spTgt spid="604162">
                                            <p:txEl>
                                              <p:pRg st="2" end="2"/>
                                            </p:txEl>
                                          </p:spTgt>
                                        </p:tgtEl>
                                      </p:cBhvr>
                                    </p:animEffect>
                                  </p:childTnLst>
                                </p:cTn>
                              </p:par>
                            </p:childTnLst>
                          </p:cTn>
                        </p:par>
                        <p:par>
                          <p:cTn id="18" fill="hold">
                            <p:stCondLst>
                              <p:cond delay="5000"/>
                            </p:stCondLst>
                            <p:childTnLst>
                              <p:par>
                                <p:cTn id="19" presetID="6" presetClass="entr" presetSubtype="16" fill="hold" nodeType="afterEffect">
                                  <p:stCondLst>
                                    <p:cond delay="0"/>
                                  </p:stCondLst>
                                  <p:childTnLst>
                                    <p:set>
                                      <p:cBhvr>
                                        <p:cTn id="20" dur="1" fill="hold">
                                          <p:stCondLst>
                                            <p:cond delay="0"/>
                                          </p:stCondLst>
                                        </p:cTn>
                                        <p:tgtEl>
                                          <p:spTgt spid="604162">
                                            <p:txEl>
                                              <p:pRg st="3" end="3"/>
                                            </p:txEl>
                                          </p:spTgt>
                                        </p:tgtEl>
                                        <p:attrNameLst>
                                          <p:attrName>style.visibility</p:attrName>
                                        </p:attrNameLst>
                                      </p:cBhvr>
                                      <p:to>
                                        <p:strVal val="visible"/>
                                      </p:to>
                                    </p:set>
                                    <p:animEffect transition="in" filter="circle(in)">
                                      <p:cBhvr>
                                        <p:cTn id="21" dur="2000"/>
                                        <p:tgtEl>
                                          <p:spTgt spid="604162">
                                            <p:txEl>
                                              <p:pRg st="3" end="3"/>
                                            </p:txEl>
                                          </p:spTgt>
                                        </p:tgtEl>
                                      </p:cBhvr>
                                    </p:animEffect>
                                  </p:childTnLst>
                                </p:cTn>
                              </p:par>
                            </p:childTnLst>
                          </p:cTn>
                        </p:par>
                        <p:par>
                          <p:cTn id="22" fill="hold">
                            <p:stCondLst>
                              <p:cond delay="7000"/>
                            </p:stCondLst>
                            <p:childTnLst>
                              <p:par>
                                <p:cTn id="23" presetID="21"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ChangeArrowheads="1"/>
          </p:cNvSpPr>
          <p:nvPr/>
        </p:nvSpPr>
        <p:spPr bwMode="auto">
          <a:xfrm>
            <a:off x="107503" y="1988840"/>
            <a:ext cx="9036496" cy="3539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514350" indent="-514350" eaLnBrk="1" hangingPunct="1">
              <a:spcBef>
                <a:spcPct val="50000"/>
              </a:spcBef>
              <a:buClr>
                <a:srgbClr val="00338D"/>
              </a:buClr>
              <a:buFont typeface="Wingdings 2" panose="05020102010507070707" pitchFamily="18" charset="2"/>
              <a:buChar char="A"/>
            </a:pPr>
            <a:r>
              <a:rPr lang="fr-FR" altLang="fr-FR" sz="2800" b="1" dirty="0" smtClean="0">
                <a:solidFill>
                  <a:srgbClr val="262673"/>
                </a:solidFill>
                <a:latin typeface="+mn-lt"/>
              </a:rPr>
              <a:t>La </a:t>
            </a:r>
            <a:r>
              <a:rPr lang="fr-FR" altLang="fr-FR" sz="2800" b="1" dirty="0">
                <a:solidFill>
                  <a:srgbClr val="262673"/>
                </a:solidFill>
                <a:latin typeface="+mn-lt"/>
              </a:rPr>
              <a:t>cotisation du </a:t>
            </a:r>
            <a:r>
              <a:rPr lang="fr-FR" altLang="fr-FR" sz="2800" b="1" dirty="0" smtClean="0">
                <a:solidFill>
                  <a:srgbClr val="262673"/>
                </a:solidFill>
                <a:latin typeface="+mn-lt"/>
              </a:rPr>
              <a:t>District : </a:t>
            </a:r>
            <a:r>
              <a:rPr lang="fr-FR" altLang="fr-FR" sz="2800" dirty="0" smtClean="0">
                <a:solidFill>
                  <a:srgbClr val="262673"/>
                </a:solidFill>
                <a:latin typeface="+mn-lt"/>
              </a:rPr>
              <a:t>Votée </a:t>
            </a:r>
            <a:r>
              <a:rPr lang="fr-FR" altLang="fr-FR" sz="2800" dirty="0">
                <a:solidFill>
                  <a:srgbClr val="262673"/>
                </a:solidFill>
                <a:latin typeface="+mn-lt"/>
              </a:rPr>
              <a:t>en Assemblée Générale de </a:t>
            </a:r>
            <a:r>
              <a:rPr lang="fr-FR" altLang="fr-FR" sz="2800" dirty="0" smtClean="0">
                <a:solidFill>
                  <a:srgbClr val="262673"/>
                </a:solidFill>
                <a:latin typeface="+mn-lt"/>
              </a:rPr>
              <a:t>Printemps</a:t>
            </a:r>
            <a:endParaRPr lang="fr-FR" altLang="fr-FR" sz="2800" dirty="0">
              <a:solidFill>
                <a:srgbClr val="262673"/>
              </a:solidFill>
              <a:latin typeface="+mn-lt"/>
            </a:endParaRPr>
          </a:p>
          <a:p>
            <a:pPr marL="514350" indent="-514350" eaLnBrk="1" hangingPunct="1">
              <a:spcBef>
                <a:spcPct val="50000"/>
              </a:spcBef>
              <a:buClr>
                <a:srgbClr val="00338D"/>
              </a:buClr>
              <a:buFont typeface="Wingdings 2" panose="05020102010507070707" pitchFamily="18" charset="2"/>
              <a:buChar char="A"/>
            </a:pPr>
            <a:r>
              <a:rPr lang="fr-FR" altLang="fr-FR" sz="2800" b="1" dirty="0" smtClean="0">
                <a:solidFill>
                  <a:srgbClr val="262673"/>
                </a:solidFill>
                <a:latin typeface="+mn-lt"/>
              </a:rPr>
              <a:t>La </a:t>
            </a:r>
            <a:r>
              <a:rPr lang="fr-FR" altLang="fr-FR" sz="2800" b="1" dirty="0">
                <a:solidFill>
                  <a:srgbClr val="262673"/>
                </a:solidFill>
                <a:latin typeface="+mn-lt"/>
              </a:rPr>
              <a:t>cotisation </a:t>
            </a:r>
            <a:r>
              <a:rPr lang="fr-FR" altLang="fr-FR" sz="2800" b="1" dirty="0" smtClean="0">
                <a:solidFill>
                  <a:srgbClr val="262673"/>
                </a:solidFill>
                <a:latin typeface="+mn-lt"/>
              </a:rPr>
              <a:t>Nationale : </a:t>
            </a:r>
            <a:r>
              <a:rPr lang="fr-FR" altLang="fr-FR" sz="2800" dirty="0" smtClean="0">
                <a:solidFill>
                  <a:srgbClr val="262673"/>
                </a:solidFill>
                <a:latin typeface="+mn-lt"/>
              </a:rPr>
              <a:t>Votée </a:t>
            </a:r>
            <a:r>
              <a:rPr lang="fr-FR" altLang="fr-FR" sz="2800" dirty="0">
                <a:solidFill>
                  <a:srgbClr val="262673"/>
                </a:solidFill>
                <a:latin typeface="+mn-lt"/>
              </a:rPr>
              <a:t>au cours de la Convention </a:t>
            </a:r>
            <a:r>
              <a:rPr lang="fr-FR" altLang="fr-FR" sz="2800" dirty="0" smtClean="0">
                <a:solidFill>
                  <a:srgbClr val="262673"/>
                </a:solidFill>
                <a:latin typeface="+mn-lt"/>
              </a:rPr>
              <a:t>Nationale</a:t>
            </a:r>
          </a:p>
          <a:p>
            <a:pPr marL="514350" indent="-514350" eaLnBrk="1" hangingPunct="1">
              <a:spcBef>
                <a:spcPct val="50000"/>
              </a:spcBef>
              <a:buClr>
                <a:srgbClr val="00338D"/>
              </a:buClr>
              <a:buFont typeface="Wingdings 2" panose="05020102010507070707" pitchFamily="18" charset="2"/>
              <a:buChar char="A"/>
            </a:pPr>
            <a:r>
              <a:rPr lang="fr-FR" altLang="fr-FR" sz="2800" b="1" dirty="0" smtClean="0">
                <a:solidFill>
                  <a:srgbClr val="262673"/>
                </a:solidFill>
                <a:latin typeface="+mn-lt"/>
              </a:rPr>
              <a:t>La </a:t>
            </a:r>
            <a:r>
              <a:rPr lang="fr-FR" altLang="fr-FR" sz="2800" b="1" dirty="0">
                <a:solidFill>
                  <a:srgbClr val="262673"/>
                </a:solidFill>
                <a:latin typeface="+mn-lt"/>
              </a:rPr>
              <a:t>cotisation </a:t>
            </a:r>
            <a:r>
              <a:rPr lang="fr-FR" altLang="fr-FR" sz="2800" b="1" dirty="0" smtClean="0">
                <a:solidFill>
                  <a:srgbClr val="262673"/>
                </a:solidFill>
                <a:latin typeface="+mn-lt"/>
              </a:rPr>
              <a:t>Internationale : </a:t>
            </a:r>
            <a:r>
              <a:rPr lang="fr-FR" altLang="fr-FR" sz="2800" dirty="0" smtClean="0">
                <a:solidFill>
                  <a:srgbClr val="262673"/>
                </a:solidFill>
                <a:latin typeface="+mn-lt"/>
              </a:rPr>
              <a:t>Proposée </a:t>
            </a:r>
            <a:r>
              <a:rPr lang="fr-FR" altLang="fr-FR" sz="2800" dirty="0">
                <a:solidFill>
                  <a:srgbClr val="262673"/>
                </a:solidFill>
                <a:latin typeface="+mn-lt"/>
              </a:rPr>
              <a:t>par le Conseil d’Administration International et approuvée lors de la Convention </a:t>
            </a:r>
            <a:r>
              <a:rPr lang="fr-FR" altLang="fr-FR" sz="2800" dirty="0" smtClean="0">
                <a:solidFill>
                  <a:srgbClr val="262673"/>
                </a:solidFill>
                <a:latin typeface="+mn-lt"/>
              </a:rPr>
              <a:t>Internationale.</a:t>
            </a:r>
            <a:endParaRPr lang="fr-FR" altLang="fr-FR" sz="2800" dirty="0">
              <a:solidFill>
                <a:srgbClr val="1928B5"/>
              </a:solidFill>
              <a:latin typeface="+mn-lt"/>
            </a:endParaRPr>
          </a:p>
        </p:txBody>
      </p:sp>
      <p:sp>
        <p:nvSpPr>
          <p:cNvPr id="6" name="Rectangle 5"/>
          <p:cNvSpPr>
            <a:spLocks noChangeArrowheads="1"/>
          </p:cNvSpPr>
          <p:nvPr/>
        </p:nvSpPr>
        <p:spPr bwMode="auto">
          <a:xfrm>
            <a:off x="467544" y="908720"/>
            <a:ext cx="8676455" cy="575593"/>
          </a:xfrm>
          <a:prstGeom prst="rect">
            <a:avLst/>
          </a:prstGeom>
          <a:noFill/>
          <a:ln w="9525">
            <a:noFill/>
            <a:miter lim="800000"/>
            <a:headEnd/>
            <a:tailEnd/>
          </a:ln>
          <a:effectLst/>
        </p:spPr>
        <p:txBody>
          <a:bodyPr lIns="0" tIns="0" rIns="0" bIns="0"/>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571500" indent="-571500" algn="ctr" eaLnBrk="1" hangingPunct="1">
              <a:buBlip>
                <a:blip r:embed="rId3"/>
              </a:buBlip>
            </a:pPr>
            <a:r>
              <a:rPr lang="fr-FR" altLang="fr-FR" sz="3600" b="1" dirty="0">
                <a:solidFill>
                  <a:srgbClr val="00338D"/>
                </a:solidFill>
                <a:latin typeface="+mj-lt"/>
              </a:rPr>
              <a:t>Les </a:t>
            </a:r>
            <a:r>
              <a:rPr lang="fr-FR" altLang="fr-FR" sz="3600" b="1" dirty="0" smtClean="0">
                <a:solidFill>
                  <a:srgbClr val="00338D"/>
                </a:solidFill>
                <a:latin typeface="+mj-lt"/>
              </a:rPr>
              <a:t>Cotisations LIONS des Membres </a:t>
            </a:r>
            <a:endParaRPr lang="fr-FR" altLang="fr-FR" sz="3600" b="1" dirty="0">
              <a:solidFill>
                <a:srgbClr val="00338D"/>
              </a:solidFill>
              <a:latin typeface="+mj-lt"/>
            </a:endParaRPr>
          </a:p>
        </p:txBody>
      </p:sp>
      <p:sp>
        <p:nvSpPr>
          <p:cNvPr id="2" name="Espace réservé de la date 1"/>
          <p:cNvSpPr>
            <a:spLocks noGrp="1"/>
          </p:cNvSpPr>
          <p:nvPr>
            <p:ph type="dt" sz="half" idx="10"/>
          </p:nvPr>
        </p:nvSpPr>
        <p:spPr/>
        <p:txBody>
          <a:bodyPr/>
          <a:lstStyle/>
          <a:p>
            <a:pPr>
              <a:defRPr/>
            </a:pPr>
            <a:fld id="{C5BE098E-69F8-4A0F-A84A-554373B906BE}" type="datetime1">
              <a:rPr lang="fr-FR" smtClean="0"/>
              <a:pPr>
                <a:defRPr/>
              </a:pPr>
              <a:t>04/05/2020</a:t>
            </a:fld>
            <a:endParaRPr lang="fr-FR" dirty="0"/>
          </a:p>
        </p:txBody>
      </p:sp>
      <p:sp>
        <p:nvSpPr>
          <p:cNvPr id="3" name="Espace réservé du numéro de diapositive 2"/>
          <p:cNvSpPr>
            <a:spLocks noGrp="1"/>
          </p:cNvSpPr>
          <p:nvPr>
            <p:ph type="sldNum" sz="quarter" idx="12"/>
          </p:nvPr>
        </p:nvSpPr>
        <p:spPr/>
        <p:txBody>
          <a:bodyPr/>
          <a:lstStyle/>
          <a:p>
            <a:pPr>
              <a:defRPr/>
            </a:pPr>
            <a:fld id="{C4CCD9C9-A50B-4D77-9DB8-C6DFD67BFD9A}" type="slidenum">
              <a:rPr lang="fr-FR" smtClean="0"/>
              <a:pPr>
                <a:defRPr/>
              </a:pPr>
              <a:t>26</a:t>
            </a:fld>
            <a:endParaRPr lang="fr-FR" dirty="0"/>
          </a:p>
        </p:txBody>
      </p:sp>
    </p:spTree>
    <p:extLst>
      <p:ext uri="{BB962C8B-B14F-4D97-AF65-F5344CB8AC3E}">
        <p14:creationId xmlns:p14="http://schemas.microsoft.com/office/powerpoint/2010/main" xmlns="" val="29352790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circle(in)">
                                      <p:cBhvr>
                                        <p:cTn id="7" dur="2000"/>
                                        <p:tgtEl>
                                          <p:spTgt spid="61443">
                                            <p:txEl>
                                              <p:pRg st="0" end="0"/>
                                            </p:txEl>
                                          </p:spTgt>
                                        </p:tgtEl>
                                      </p:cBhvr>
                                    </p:animEffect>
                                  </p:childTnLst>
                                </p:cTn>
                              </p:par>
                            </p:childTnLst>
                          </p:cTn>
                        </p:par>
                        <p:par>
                          <p:cTn id="8" fill="hold" nodeType="withGroup">
                            <p:stCondLst>
                              <p:cond delay="2000"/>
                            </p:stCondLst>
                            <p:childTnLst>
                              <p:par>
                                <p:cTn id="9" presetID="42" presetClass="entr" presetSubtype="0" fill="hold" nodeType="afterEffect">
                                  <p:stCondLst>
                                    <p:cond delay="0"/>
                                  </p:stCondLst>
                                  <p:childTnLst>
                                    <p:set>
                                      <p:cBhvr>
                                        <p:cTn id="10" dur="1" fill="hold">
                                          <p:stCondLst>
                                            <p:cond delay="0"/>
                                          </p:stCondLst>
                                        </p:cTn>
                                        <p:tgtEl>
                                          <p:spTgt spid="61443">
                                            <p:txEl>
                                              <p:pRg st="1" end="1"/>
                                            </p:txEl>
                                          </p:spTgt>
                                        </p:tgtEl>
                                        <p:attrNameLst>
                                          <p:attrName>style.visibility</p:attrName>
                                        </p:attrNameLst>
                                      </p:cBhvr>
                                      <p:to>
                                        <p:strVal val="visible"/>
                                      </p:to>
                                    </p:set>
                                    <p:animEffect transition="in" filter="fade">
                                      <p:cBhvr>
                                        <p:cTn id="11" dur="1000"/>
                                        <p:tgtEl>
                                          <p:spTgt spid="61443">
                                            <p:txEl>
                                              <p:pRg st="1" end="1"/>
                                            </p:txEl>
                                          </p:spTgt>
                                        </p:tgtEl>
                                      </p:cBhvr>
                                    </p:animEffect>
                                    <p:anim calcmode="lin" valueType="num">
                                      <p:cBhvr>
                                        <p:cTn id="12" dur="1000" fill="hold"/>
                                        <p:tgtEl>
                                          <p:spTgt spid="6144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61443">
                                            <p:txEl>
                                              <p:pRg st="1" end="1"/>
                                            </p:txEl>
                                          </p:spTgt>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6" presetClass="entr" presetSubtype="16" fill="hold" nodeType="afterEffect">
                                  <p:stCondLst>
                                    <p:cond delay="0"/>
                                  </p:stCondLst>
                                  <p:childTnLst>
                                    <p:set>
                                      <p:cBhvr>
                                        <p:cTn id="16" dur="1" fill="hold">
                                          <p:stCondLst>
                                            <p:cond delay="0"/>
                                          </p:stCondLst>
                                        </p:cTn>
                                        <p:tgtEl>
                                          <p:spTgt spid="61443">
                                            <p:txEl>
                                              <p:pRg st="2" end="2"/>
                                            </p:txEl>
                                          </p:spTgt>
                                        </p:tgtEl>
                                        <p:attrNameLst>
                                          <p:attrName>style.visibility</p:attrName>
                                        </p:attrNameLst>
                                      </p:cBhvr>
                                      <p:to>
                                        <p:strVal val="visible"/>
                                      </p:to>
                                    </p:set>
                                    <p:animEffect transition="in" filter="circle(in)">
                                      <p:cBhvr>
                                        <p:cTn id="17" dur="2000"/>
                                        <p:tgtEl>
                                          <p:spTgt spid="614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9" name="Rectangle 3"/>
          <p:cNvSpPr>
            <a:spLocks noChangeArrowheads="1"/>
          </p:cNvSpPr>
          <p:nvPr/>
        </p:nvSpPr>
        <p:spPr bwMode="auto">
          <a:xfrm>
            <a:off x="251520" y="1844824"/>
            <a:ext cx="8424936" cy="2664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solidFill>
                  <a:srgbClr val="000000"/>
                </a:solidFill>
                <a:miter lim="800000"/>
                <a:headEnd type="none" w="sm" len="sm"/>
                <a:tailEnd type="none" w="sm" len="sm"/>
              </a14:hiddenLine>
            </a:ext>
          </a:extLst>
        </p:spPr>
        <p:txBody>
          <a:bodyPr/>
          <a:lstStyle>
            <a:lvl1pPr>
              <a:defRPr sz="2400">
                <a:solidFill>
                  <a:schemeClr val="tx1"/>
                </a:solidFill>
                <a:latin typeface="Times New Roman" pitchFamily="18" charset="0"/>
                <a:ea typeface="MS PGothic" pitchFamily="34" charset="-128"/>
              </a:defRPr>
            </a:lvl1pPr>
            <a:lvl2pPr>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342900" indent="-342900" eaLnBrk="1" hangingPunct="1">
              <a:buClr>
                <a:srgbClr val="00338D"/>
              </a:buClr>
              <a:buFont typeface="Wingdings 2" panose="05020102010507070707" pitchFamily="18" charset="2"/>
              <a:buChar char="A"/>
            </a:pPr>
            <a:r>
              <a:rPr lang="fr-FR" altLang="fr-FR" sz="2200" b="1" dirty="0" smtClean="0">
                <a:solidFill>
                  <a:srgbClr val="262673"/>
                </a:solidFill>
                <a:latin typeface="+mn-lt"/>
              </a:rPr>
              <a:t>Les montants des cotisations de district, nationale et internationale sont </a:t>
            </a:r>
            <a:r>
              <a:rPr lang="fr-FR" altLang="fr-FR" sz="2200" dirty="0" smtClean="0">
                <a:solidFill>
                  <a:srgbClr val="262673"/>
                </a:solidFill>
                <a:latin typeface="+mn-lt"/>
              </a:rPr>
              <a:t>calculés </a:t>
            </a:r>
            <a:r>
              <a:rPr lang="fr-FR" altLang="fr-FR" sz="2200" dirty="0">
                <a:solidFill>
                  <a:srgbClr val="262673"/>
                </a:solidFill>
                <a:latin typeface="+mn-lt"/>
              </a:rPr>
              <a:t>sur la base des effectifs </a:t>
            </a:r>
            <a:r>
              <a:rPr lang="fr-FR" altLang="fr-FR" sz="2200" dirty="0" smtClean="0">
                <a:solidFill>
                  <a:srgbClr val="262673"/>
                </a:solidFill>
                <a:latin typeface="+mn-lt"/>
              </a:rPr>
              <a:t>déclarés </a:t>
            </a:r>
            <a:r>
              <a:rPr lang="fr-FR" altLang="fr-FR" sz="2200" b="1" dirty="0" smtClean="0">
                <a:solidFill>
                  <a:srgbClr val="262673"/>
                </a:solidFill>
                <a:latin typeface="+mn-lt"/>
              </a:rPr>
              <a:t>(RME) </a:t>
            </a:r>
            <a:r>
              <a:rPr lang="fr-FR" altLang="fr-FR" sz="2200" dirty="0" smtClean="0">
                <a:solidFill>
                  <a:srgbClr val="262673"/>
                </a:solidFill>
                <a:latin typeface="+mn-lt"/>
              </a:rPr>
              <a:t>:</a:t>
            </a:r>
          </a:p>
          <a:p>
            <a:pPr eaLnBrk="1" hangingPunct="1"/>
            <a:endParaRPr lang="fr-FR" altLang="fr-FR" sz="2200" dirty="0">
              <a:solidFill>
                <a:srgbClr val="262673"/>
              </a:solidFill>
              <a:latin typeface="+mn-lt"/>
            </a:endParaRPr>
          </a:p>
          <a:p>
            <a:pPr marL="1339850" lvl="1" indent="-350838" eaLnBrk="1" hangingPunct="1">
              <a:buClr>
                <a:srgbClr val="00338D"/>
              </a:buClr>
              <a:buFont typeface="Wingdings" panose="05000000000000000000" pitchFamily="2" charset="2"/>
              <a:buChar char="Ø"/>
            </a:pPr>
            <a:r>
              <a:rPr lang="fr-FR" altLang="fr-FR" sz="2200" b="1" dirty="0">
                <a:solidFill>
                  <a:srgbClr val="262673"/>
                </a:solidFill>
                <a:latin typeface="+mn-lt"/>
              </a:rPr>
              <a:t> </a:t>
            </a:r>
            <a:r>
              <a:rPr lang="fr-FR" altLang="fr-FR" b="1" dirty="0">
                <a:solidFill>
                  <a:srgbClr val="00338D"/>
                </a:solidFill>
                <a:latin typeface="+mn-lt"/>
              </a:rPr>
              <a:t>F</a:t>
            </a:r>
            <a:r>
              <a:rPr lang="fr-FR" altLang="fr-FR" b="1" dirty="0" smtClean="0">
                <a:solidFill>
                  <a:srgbClr val="00338D"/>
                </a:solidFill>
                <a:latin typeface="+mn-lt"/>
              </a:rPr>
              <a:t>in </a:t>
            </a:r>
            <a:r>
              <a:rPr lang="fr-FR" altLang="fr-FR" b="1" dirty="0">
                <a:solidFill>
                  <a:srgbClr val="00338D"/>
                </a:solidFill>
                <a:latin typeface="+mn-lt"/>
              </a:rPr>
              <a:t>Juin pour appel en Juillet</a:t>
            </a:r>
          </a:p>
          <a:p>
            <a:pPr marL="1339850" lvl="1" indent="-350838" eaLnBrk="1" hangingPunct="1">
              <a:buClr>
                <a:srgbClr val="00338D"/>
              </a:buClr>
              <a:buFont typeface="Wingdings" panose="05000000000000000000" pitchFamily="2" charset="2"/>
              <a:buChar char="Ø"/>
            </a:pPr>
            <a:r>
              <a:rPr lang="fr-FR" altLang="fr-FR" sz="2200" b="1" dirty="0" smtClean="0">
                <a:solidFill>
                  <a:srgbClr val="00338D"/>
                </a:solidFill>
                <a:latin typeface="+mn-lt"/>
              </a:rPr>
              <a:t> </a:t>
            </a:r>
            <a:r>
              <a:rPr lang="fr-FR" altLang="fr-FR" b="1" dirty="0" smtClean="0">
                <a:solidFill>
                  <a:srgbClr val="00338D"/>
                </a:solidFill>
                <a:latin typeface="+mn-lt"/>
              </a:rPr>
              <a:t>Fin </a:t>
            </a:r>
            <a:r>
              <a:rPr lang="fr-FR" altLang="fr-FR" b="1" dirty="0">
                <a:solidFill>
                  <a:srgbClr val="00338D"/>
                </a:solidFill>
                <a:latin typeface="+mn-lt"/>
              </a:rPr>
              <a:t>Décembre pour appel en Janvier</a:t>
            </a:r>
          </a:p>
          <a:p>
            <a:pPr lvl="1" eaLnBrk="1" hangingPunct="1"/>
            <a:endParaRPr lang="fr-FR" altLang="fr-FR" sz="2200" b="1" dirty="0">
              <a:solidFill>
                <a:srgbClr val="262673"/>
              </a:solidFill>
              <a:latin typeface="+mn-lt"/>
            </a:endParaRPr>
          </a:p>
          <a:p>
            <a:pPr marL="342900" indent="-342900" eaLnBrk="1" hangingPunct="1">
              <a:buClr>
                <a:srgbClr val="00338D"/>
              </a:buClr>
              <a:buFont typeface="Wingdings 2" panose="05020102010507070707" pitchFamily="18" charset="2"/>
              <a:buChar char="A"/>
            </a:pPr>
            <a:r>
              <a:rPr lang="fr-FR" altLang="fr-FR" sz="2200" b="1" dirty="0">
                <a:solidFill>
                  <a:srgbClr val="262673"/>
                </a:solidFill>
                <a:latin typeface="+mn-lt"/>
              </a:rPr>
              <a:t>Les règlement sont à adresser au TRESORIER du </a:t>
            </a:r>
            <a:r>
              <a:rPr lang="fr-FR" altLang="fr-FR" sz="2200" b="1" dirty="0" smtClean="0">
                <a:solidFill>
                  <a:srgbClr val="262673"/>
                </a:solidFill>
                <a:latin typeface="+mn-lt"/>
              </a:rPr>
              <a:t>District.</a:t>
            </a:r>
            <a:endParaRPr lang="fr-FR" altLang="fr-FR" b="1" i="1" dirty="0">
              <a:solidFill>
                <a:srgbClr val="262673"/>
              </a:solidFill>
              <a:latin typeface="+mn-lt"/>
            </a:endParaRPr>
          </a:p>
        </p:txBody>
      </p:sp>
      <p:sp>
        <p:nvSpPr>
          <p:cNvPr id="7" name="Rectangle 5"/>
          <p:cNvSpPr>
            <a:spLocks noChangeArrowheads="1"/>
          </p:cNvSpPr>
          <p:nvPr/>
        </p:nvSpPr>
        <p:spPr bwMode="auto">
          <a:xfrm>
            <a:off x="2000250" y="1000125"/>
            <a:ext cx="4857750" cy="608013"/>
          </a:xfrm>
          <a:prstGeom prst="rect">
            <a:avLst/>
          </a:prstGeom>
          <a:noFill/>
          <a:ln w="9525">
            <a:noFill/>
            <a:miter lim="800000"/>
            <a:headEnd/>
            <a:tailEnd/>
          </a:ln>
          <a:effectLst/>
        </p:spPr>
        <p:txBody>
          <a:bodyPr lIns="0" tIns="0" rIns="0" bIns="0"/>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fr-FR" altLang="fr-FR" sz="3200" b="1" i="1" dirty="0">
              <a:solidFill>
                <a:srgbClr val="FF0000"/>
              </a:solidFill>
              <a:effectLst>
                <a:outerShdw blurRad="38100" dist="38100" dir="2700000" algn="tl">
                  <a:srgbClr val="000000"/>
                </a:outerShdw>
              </a:effectLst>
              <a:latin typeface="Arial" pitchFamily="34" charset="0"/>
            </a:endParaRPr>
          </a:p>
        </p:txBody>
      </p:sp>
      <p:sp>
        <p:nvSpPr>
          <p:cNvPr id="2" name="Espace réservé de la date 1"/>
          <p:cNvSpPr>
            <a:spLocks noGrp="1"/>
          </p:cNvSpPr>
          <p:nvPr>
            <p:ph type="dt" sz="half" idx="10"/>
          </p:nvPr>
        </p:nvSpPr>
        <p:spPr/>
        <p:txBody>
          <a:bodyPr/>
          <a:lstStyle/>
          <a:p>
            <a:pPr>
              <a:defRPr/>
            </a:pPr>
            <a:fld id="{B022B244-E474-486B-89EB-83FD3439D5FC}" type="datetime1">
              <a:rPr lang="fr-FR" smtClean="0"/>
              <a:pPr>
                <a:defRPr/>
              </a:pPr>
              <a:t>04/05/2020</a:t>
            </a:fld>
            <a:endParaRPr lang="fr-FR" dirty="0"/>
          </a:p>
        </p:txBody>
      </p:sp>
      <p:sp>
        <p:nvSpPr>
          <p:cNvPr id="3" name="Espace réservé du numéro de diapositive 2"/>
          <p:cNvSpPr>
            <a:spLocks noGrp="1"/>
          </p:cNvSpPr>
          <p:nvPr>
            <p:ph type="sldNum" sz="quarter" idx="12"/>
          </p:nvPr>
        </p:nvSpPr>
        <p:spPr/>
        <p:txBody>
          <a:bodyPr/>
          <a:lstStyle/>
          <a:p>
            <a:pPr>
              <a:defRPr/>
            </a:pPr>
            <a:fld id="{C4CCD9C9-A50B-4D77-9DB8-C6DFD67BFD9A}" type="slidenum">
              <a:rPr lang="fr-FR" smtClean="0"/>
              <a:pPr>
                <a:defRPr/>
              </a:pPr>
              <a:t>27</a:t>
            </a:fld>
            <a:endParaRPr lang="fr-FR" dirty="0"/>
          </a:p>
        </p:txBody>
      </p:sp>
      <p:sp>
        <p:nvSpPr>
          <p:cNvPr id="8" name="ZoneTexte 7"/>
          <p:cNvSpPr txBox="1"/>
          <p:nvPr/>
        </p:nvSpPr>
        <p:spPr>
          <a:xfrm>
            <a:off x="251520" y="692696"/>
            <a:ext cx="8892480" cy="646331"/>
          </a:xfrm>
          <a:prstGeom prst="rect">
            <a:avLst/>
          </a:prstGeom>
          <a:noFill/>
        </p:spPr>
        <p:txBody>
          <a:bodyPr wrap="square" rtlCol="0">
            <a:spAutoFit/>
          </a:bodyPr>
          <a:lstStyle/>
          <a:p>
            <a:pPr marL="571500" indent="-571500" algn="ctr">
              <a:buBlip>
                <a:blip r:embed="rId3"/>
              </a:buBlip>
            </a:pPr>
            <a:r>
              <a:rPr lang="fr-FR" altLang="fr-FR" sz="3600" b="1" dirty="0" smtClean="0">
                <a:solidFill>
                  <a:srgbClr val="00338D"/>
                </a:solidFill>
                <a:latin typeface="+mj-lt"/>
              </a:rPr>
              <a:t>Les Cotisations LIONS des Membres</a:t>
            </a:r>
            <a:endParaRPr lang="fr-FR" dirty="0"/>
          </a:p>
        </p:txBody>
      </p:sp>
      <p:sp>
        <p:nvSpPr>
          <p:cNvPr id="4" name="Ellipse 3"/>
          <p:cNvSpPr/>
          <p:nvPr/>
        </p:nvSpPr>
        <p:spPr>
          <a:xfrm>
            <a:off x="899592" y="5013176"/>
            <a:ext cx="7128792" cy="1198432"/>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tLang="fr-FR" b="1" i="1" dirty="0" smtClean="0">
              <a:solidFill>
                <a:srgbClr val="262673"/>
              </a:solidFill>
            </a:endParaRPr>
          </a:p>
          <a:p>
            <a:pPr algn="ctr"/>
            <a:r>
              <a:rPr lang="fr-FR" altLang="fr-FR" sz="2400" b="1" i="1" dirty="0" smtClean="0">
                <a:solidFill>
                  <a:srgbClr val="262673"/>
                </a:solidFill>
              </a:rPr>
              <a:t>(</a:t>
            </a:r>
            <a:r>
              <a:rPr lang="fr-FR" altLang="fr-FR" sz="2400" b="1" i="1" dirty="0">
                <a:solidFill>
                  <a:srgbClr val="262673"/>
                </a:solidFill>
              </a:rPr>
              <a:t>ne pas tenir compte de l’appel </a:t>
            </a:r>
            <a:r>
              <a:rPr lang="fr-FR" altLang="fr-FR" sz="2400" b="1" i="1" dirty="0" smtClean="0">
                <a:solidFill>
                  <a:srgbClr val="262673"/>
                </a:solidFill>
              </a:rPr>
              <a:t>d’OAK BROOK et des mails venant de MyLCI)</a:t>
            </a:r>
            <a:endParaRPr lang="fr-FR" altLang="fr-FR" sz="2400" b="1" i="1" dirty="0">
              <a:solidFill>
                <a:srgbClr val="262673"/>
              </a:solidFill>
            </a:endParaRPr>
          </a:p>
          <a:p>
            <a:pPr algn="ctr"/>
            <a:endParaRPr lang="fr-FR" dirty="0"/>
          </a:p>
        </p:txBody>
      </p:sp>
    </p:spTree>
    <p:extLst>
      <p:ext uri="{BB962C8B-B14F-4D97-AF65-F5344CB8AC3E}">
        <p14:creationId xmlns:p14="http://schemas.microsoft.com/office/powerpoint/2010/main" xmlns="" val="32157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08259">
                                            <p:txEl>
                                              <p:pRg st="0" end="0"/>
                                            </p:txEl>
                                          </p:spTgt>
                                        </p:tgtEl>
                                        <p:attrNameLst>
                                          <p:attrName>style.visibility</p:attrName>
                                        </p:attrNameLst>
                                      </p:cBhvr>
                                      <p:to>
                                        <p:strVal val="visible"/>
                                      </p:to>
                                    </p:set>
                                    <p:animEffect transition="in" filter="barn(inVertical)">
                                      <p:cBhvr>
                                        <p:cTn id="7" dur="500"/>
                                        <p:tgtEl>
                                          <p:spTgt spid="608259">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608259">
                                            <p:txEl>
                                              <p:pRg st="2" end="2"/>
                                            </p:txEl>
                                          </p:spTgt>
                                        </p:tgtEl>
                                        <p:attrNameLst>
                                          <p:attrName>style.visibility</p:attrName>
                                        </p:attrNameLst>
                                      </p:cBhvr>
                                      <p:to>
                                        <p:strVal val="visible"/>
                                      </p:to>
                                    </p:set>
                                    <p:animEffect transition="in" filter="barn(inVertical)">
                                      <p:cBhvr>
                                        <p:cTn id="11" dur="500"/>
                                        <p:tgtEl>
                                          <p:spTgt spid="608259">
                                            <p:txEl>
                                              <p:pRg st="2" end="2"/>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608259">
                                            <p:txEl>
                                              <p:pRg st="3" end="3"/>
                                            </p:txEl>
                                          </p:spTgt>
                                        </p:tgtEl>
                                        <p:attrNameLst>
                                          <p:attrName>style.visibility</p:attrName>
                                        </p:attrNameLst>
                                      </p:cBhvr>
                                      <p:to>
                                        <p:strVal val="visible"/>
                                      </p:to>
                                    </p:set>
                                    <p:animEffect transition="in" filter="barn(inVertical)">
                                      <p:cBhvr>
                                        <p:cTn id="15" dur="500"/>
                                        <p:tgtEl>
                                          <p:spTgt spid="608259">
                                            <p:txEl>
                                              <p:pRg st="3" end="3"/>
                                            </p:txEl>
                                          </p:spTgt>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608259">
                                            <p:txEl>
                                              <p:pRg st="5" end="5"/>
                                            </p:txEl>
                                          </p:spTgt>
                                        </p:tgtEl>
                                        <p:attrNameLst>
                                          <p:attrName>style.visibility</p:attrName>
                                        </p:attrNameLst>
                                      </p:cBhvr>
                                      <p:to>
                                        <p:strVal val="visible"/>
                                      </p:to>
                                    </p:set>
                                    <p:animEffect transition="in" filter="fade">
                                      <p:cBhvr>
                                        <p:cTn id="19" dur="1000"/>
                                        <p:tgtEl>
                                          <p:spTgt spid="608259">
                                            <p:txEl>
                                              <p:pRg st="5" end="5"/>
                                            </p:txEl>
                                          </p:spTgt>
                                        </p:tgtEl>
                                      </p:cBhvr>
                                    </p:animEffect>
                                    <p:anim calcmode="lin" valueType="num">
                                      <p:cBhvr>
                                        <p:cTn id="20" dur="1000" fill="hold"/>
                                        <p:tgtEl>
                                          <p:spTgt spid="608259">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608259">
                                            <p:txEl>
                                              <p:pRg st="5" end="5"/>
                                            </p:txEl>
                                          </p:spTgt>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21"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5" name="Rectangle 3"/>
          <p:cNvSpPr>
            <a:spLocks noChangeArrowheads="1"/>
          </p:cNvSpPr>
          <p:nvPr/>
        </p:nvSpPr>
        <p:spPr bwMode="auto">
          <a:xfrm>
            <a:off x="395535" y="1714500"/>
            <a:ext cx="8352927" cy="4666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solidFill>
                  <a:srgbClr val="000000"/>
                </a:solidFill>
                <a:miter lim="800000"/>
                <a:headEnd type="none" w="sm" len="sm"/>
                <a:tailEnd type="none" w="sm" len="sm"/>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457200" indent="-457200" eaLnBrk="1" hangingPunct="1">
              <a:buClr>
                <a:srgbClr val="00338D"/>
              </a:buClr>
              <a:buFont typeface="Wingdings 2" panose="05020102010507070707" pitchFamily="18" charset="2"/>
              <a:buChar char="A"/>
            </a:pPr>
            <a:r>
              <a:rPr lang="fr-FR" altLang="fr-FR" sz="2800" b="1" u="sng" dirty="0">
                <a:solidFill>
                  <a:srgbClr val="262673"/>
                </a:solidFill>
                <a:latin typeface="+mn-lt"/>
                <a:cs typeface="Arial" pitchFamily="34" charset="0"/>
              </a:rPr>
              <a:t>Au début de chaque semestre </a:t>
            </a:r>
            <a:r>
              <a:rPr lang="fr-FR" altLang="fr-FR" sz="2800" dirty="0" smtClean="0">
                <a:solidFill>
                  <a:srgbClr val="262673"/>
                </a:solidFill>
                <a:latin typeface="+mn-lt"/>
                <a:cs typeface="Arial" pitchFamily="34" charset="0"/>
              </a:rPr>
              <a:t>(</a:t>
            </a:r>
            <a:r>
              <a:rPr lang="fr-FR" altLang="fr-FR" sz="2000" dirty="0">
                <a:solidFill>
                  <a:srgbClr val="262673"/>
                </a:solidFill>
                <a:latin typeface="+mn-lt"/>
                <a:cs typeface="Arial" pitchFamily="34" charset="0"/>
              </a:rPr>
              <a:t>1</a:t>
            </a:r>
            <a:r>
              <a:rPr lang="fr-FR" altLang="fr-FR" sz="2000" baseline="30000" dirty="0">
                <a:solidFill>
                  <a:srgbClr val="262673"/>
                </a:solidFill>
                <a:latin typeface="+mn-lt"/>
                <a:cs typeface="Arial" pitchFamily="34" charset="0"/>
              </a:rPr>
              <a:t>er</a:t>
            </a:r>
            <a:r>
              <a:rPr lang="fr-FR" altLang="fr-FR" sz="2000" dirty="0">
                <a:solidFill>
                  <a:srgbClr val="262673"/>
                </a:solidFill>
                <a:latin typeface="+mn-lt"/>
                <a:cs typeface="Arial" pitchFamily="34" charset="0"/>
              </a:rPr>
              <a:t> juillet – 1</a:t>
            </a:r>
            <a:r>
              <a:rPr lang="fr-FR" altLang="fr-FR" sz="2000" baseline="30000" dirty="0">
                <a:solidFill>
                  <a:srgbClr val="262673"/>
                </a:solidFill>
                <a:latin typeface="+mn-lt"/>
                <a:cs typeface="Arial" pitchFamily="34" charset="0"/>
              </a:rPr>
              <a:t>er</a:t>
            </a:r>
            <a:r>
              <a:rPr lang="fr-FR" altLang="fr-FR" sz="2000" dirty="0">
                <a:solidFill>
                  <a:srgbClr val="262673"/>
                </a:solidFill>
                <a:latin typeface="+mn-lt"/>
                <a:cs typeface="Arial" pitchFamily="34" charset="0"/>
              </a:rPr>
              <a:t> janvier) </a:t>
            </a:r>
            <a:endParaRPr lang="fr-FR" altLang="fr-FR" sz="2000" dirty="0" smtClean="0">
              <a:solidFill>
                <a:srgbClr val="262673"/>
              </a:solidFill>
              <a:latin typeface="+mn-lt"/>
              <a:cs typeface="Arial" pitchFamily="34" charset="0"/>
            </a:endParaRPr>
          </a:p>
          <a:p>
            <a:pPr marL="457200" indent="-457200" algn="ctr" eaLnBrk="1" hangingPunct="1">
              <a:buBlip>
                <a:blip r:embed="rId3"/>
              </a:buBlip>
            </a:pPr>
            <a:endParaRPr lang="fr-FR" altLang="fr-FR" sz="2000" dirty="0">
              <a:solidFill>
                <a:srgbClr val="262673"/>
              </a:solidFill>
              <a:latin typeface="+mn-lt"/>
              <a:cs typeface="Arial" pitchFamily="34" charset="0"/>
            </a:endParaRPr>
          </a:p>
          <a:p>
            <a:pPr marL="808038" indent="-457200" algn="just" eaLnBrk="1" hangingPunct="1">
              <a:buClr>
                <a:srgbClr val="00338D"/>
              </a:buClr>
              <a:buFont typeface="Wingdings" panose="05000000000000000000" pitchFamily="2" charset="2"/>
              <a:buChar char="Ø"/>
            </a:pPr>
            <a:r>
              <a:rPr lang="fr-FR" altLang="fr-FR" sz="2800" b="1" dirty="0" smtClean="0">
                <a:solidFill>
                  <a:srgbClr val="262673"/>
                </a:solidFill>
                <a:latin typeface="+mn-lt"/>
                <a:cs typeface="Arial" pitchFamily="34" charset="0"/>
              </a:rPr>
              <a:t>Vérifier</a:t>
            </a:r>
            <a:r>
              <a:rPr lang="fr-FR" altLang="fr-FR" sz="2800" dirty="0" smtClean="0">
                <a:solidFill>
                  <a:srgbClr val="262673"/>
                </a:solidFill>
                <a:latin typeface="+mn-lt"/>
                <a:cs typeface="Arial" pitchFamily="34" charset="0"/>
              </a:rPr>
              <a:t> </a:t>
            </a:r>
            <a:r>
              <a:rPr lang="fr-FR" altLang="fr-FR" sz="2800" dirty="0">
                <a:solidFill>
                  <a:srgbClr val="262673"/>
                </a:solidFill>
                <a:latin typeface="+mn-lt"/>
                <a:cs typeface="Arial" pitchFamily="34" charset="0"/>
              </a:rPr>
              <a:t>auprès du Secrétaire du Club l’établissement du RME de Juin </a:t>
            </a:r>
            <a:r>
              <a:rPr lang="fr-FR" altLang="fr-FR" sz="2800" dirty="0" smtClean="0">
                <a:solidFill>
                  <a:srgbClr val="262673"/>
                </a:solidFill>
                <a:latin typeface="+mn-lt"/>
                <a:cs typeface="Arial" pitchFamily="34" charset="0"/>
              </a:rPr>
              <a:t>et de décembre.</a:t>
            </a:r>
            <a:endParaRPr lang="fr-FR" altLang="fr-FR" sz="2800" b="1" dirty="0">
              <a:solidFill>
                <a:srgbClr val="262673"/>
              </a:solidFill>
              <a:latin typeface="+mn-lt"/>
              <a:cs typeface="Arial" pitchFamily="34" charset="0"/>
            </a:endParaRPr>
          </a:p>
          <a:p>
            <a:pPr marL="808038" indent="-457200" algn="just" eaLnBrk="1" hangingPunct="1">
              <a:buClr>
                <a:srgbClr val="00338D"/>
              </a:buClr>
              <a:buFont typeface="Wingdings" panose="05000000000000000000" pitchFamily="2" charset="2"/>
              <a:buChar char="Ø"/>
            </a:pPr>
            <a:r>
              <a:rPr lang="fr-FR" altLang="fr-FR" sz="2800" b="1" dirty="0" smtClean="0">
                <a:solidFill>
                  <a:srgbClr val="262673"/>
                </a:solidFill>
                <a:latin typeface="+mn-lt"/>
                <a:cs typeface="Arial" pitchFamily="34" charset="0"/>
              </a:rPr>
              <a:t>Lancer</a:t>
            </a:r>
            <a:r>
              <a:rPr lang="fr-FR" altLang="fr-FR" sz="2800" dirty="0" smtClean="0">
                <a:solidFill>
                  <a:srgbClr val="262673"/>
                </a:solidFill>
                <a:latin typeface="+mn-lt"/>
                <a:cs typeface="Arial" pitchFamily="34" charset="0"/>
              </a:rPr>
              <a:t> </a:t>
            </a:r>
            <a:r>
              <a:rPr lang="fr-FR" altLang="fr-FR" sz="2800" b="1" dirty="0">
                <a:solidFill>
                  <a:srgbClr val="262673"/>
                </a:solidFill>
                <a:latin typeface="+mn-lt"/>
                <a:cs typeface="Arial" pitchFamily="34" charset="0"/>
              </a:rPr>
              <a:t>l’appel des cotisations</a:t>
            </a:r>
            <a:r>
              <a:rPr lang="fr-FR" altLang="fr-FR" sz="2800" dirty="0">
                <a:solidFill>
                  <a:srgbClr val="262673"/>
                </a:solidFill>
                <a:latin typeface="+mn-lt"/>
                <a:cs typeface="Arial" pitchFamily="34" charset="0"/>
              </a:rPr>
              <a:t> auprès des membres du club.</a:t>
            </a:r>
          </a:p>
          <a:p>
            <a:pPr marL="808038" indent="-457200" algn="just" eaLnBrk="1" hangingPunct="1">
              <a:buClr>
                <a:srgbClr val="00338D"/>
              </a:buClr>
              <a:buFont typeface="Wingdings" panose="05000000000000000000" pitchFamily="2" charset="2"/>
              <a:buChar char="Ø"/>
            </a:pPr>
            <a:r>
              <a:rPr lang="fr-FR" altLang="fr-FR" sz="2800" b="1" dirty="0" smtClean="0">
                <a:solidFill>
                  <a:srgbClr val="262673"/>
                </a:solidFill>
                <a:latin typeface="+mn-lt"/>
                <a:cs typeface="Arial" pitchFamily="34" charset="0"/>
              </a:rPr>
              <a:t>Procéder </a:t>
            </a:r>
            <a:r>
              <a:rPr lang="fr-FR" altLang="fr-FR" sz="2800" b="1" dirty="0">
                <a:solidFill>
                  <a:srgbClr val="262673"/>
                </a:solidFill>
                <a:latin typeface="+mn-lt"/>
                <a:cs typeface="Arial" pitchFamily="34" charset="0"/>
              </a:rPr>
              <a:t>au règlement</a:t>
            </a:r>
            <a:r>
              <a:rPr lang="fr-FR" altLang="fr-FR" sz="2800" dirty="0">
                <a:solidFill>
                  <a:srgbClr val="262673"/>
                </a:solidFill>
                <a:latin typeface="+mn-lt"/>
                <a:cs typeface="Arial" pitchFamily="34" charset="0"/>
              </a:rPr>
              <a:t>  </a:t>
            </a:r>
            <a:r>
              <a:rPr lang="fr-FR" altLang="fr-FR" sz="2800" dirty="0" smtClean="0">
                <a:solidFill>
                  <a:srgbClr val="262673"/>
                </a:solidFill>
                <a:latin typeface="+mn-lt"/>
                <a:cs typeface="Arial" pitchFamily="34" charset="0"/>
              </a:rPr>
              <a:t>sur appel du Trésorier de district, </a:t>
            </a:r>
            <a:r>
              <a:rPr lang="fr-FR" altLang="fr-FR" sz="2800" dirty="0">
                <a:solidFill>
                  <a:srgbClr val="262673"/>
                </a:solidFill>
                <a:latin typeface="+mn-lt"/>
                <a:cs typeface="Arial" pitchFamily="34" charset="0"/>
              </a:rPr>
              <a:t>sauf si le Club a opté pour le prélèvement bancaire. </a:t>
            </a:r>
            <a:endParaRPr lang="fr-FR" altLang="fr-FR" sz="2800" dirty="0" smtClean="0">
              <a:solidFill>
                <a:srgbClr val="262673"/>
              </a:solidFill>
              <a:latin typeface="+mn-lt"/>
              <a:cs typeface="Arial" pitchFamily="34" charset="0"/>
            </a:endParaRPr>
          </a:p>
          <a:p>
            <a:pPr marL="808038" indent="-457200" algn="just" eaLnBrk="1" hangingPunct="1">
              <a:buClr>
                <a:srgbClr val="00338D"/>
              </a:buClr>
              <a:buFont typeface="Wingdings" panose="05000000000000000000" pitchFamily="2" charset="2"/>
              <a:buChar char="Ø"/>
            </a:pPr>
            <a:r>
              <a:rPr lang="fr-FR" altLang="fr-FR" sz="2800" b="1" dirty="0">
                <a:solidFill>
                  <a:srgbClr val="262673"/>
                </a:solidFill>
                <a:latin typeface="+mn-lt"/>
                <a:cs typeface="Arial" pitchFamily="34" charset="0"/>
              </a:rPr>
              <a:t>Procéder au règlement  </a:t>
            </a:r>
            <a:r>
              <a:rPr lang="fr-FR" altLang="fr-FR" sz="2800" dirty="0">
                <a:solidFill>
                  <a:srgbClr val="262673"/>
                </a:solidFill>
                <a:latin typeface="+mn-lt"/>
                <a:cs typeface="Arial" pitchFamily="34" charset="0"/>
              </a:rPr>
              <a:t>sur appel </a:t>
            </a:r>
            <a:r>
              <a:rPr lang="fr-FR" altLang="fr-FR" sz="2800" dirty="0" smtClean="0">
                <a:solidFill>
                  <a:srgbClr val="262673"/>
                </a:solidFill>
                <a:latin typeface="+mn-lt"/>
                <a:cs typeface="Arial" pitchFamily="34" charset="0"/>
              </a:rPr>
              <a:t>d’</a:t>
            </a:r>
            <a:r>
              <a:rPr lang="fr-FR" altLang="fr-FR" sz="2800" dirty="0" err="1" smtClean="0">
                <a:solidFill>
                  <a:srgbClr val="262673"/>
                </a:solidFill>
                <a:latin typeface="+mn-lt"/>
                <a:cs typeface="Arial" pitchFamily="34" charset="0"/>
              </a:rPr>
              <a:t>Oak</a:t>
            </a:r>
            <a:r>
              <a:rPr lang="fr-FR" altLang="fr-FR" sz="2800" dirty="0" smtClean="0">
                <a:solidFill>
                  <a:srgbClr val="262673"/>
                </a:solidFill>
                <a:latin typeface="+mn-lt"/>
                <a:cs typeface="Arial" pitchFamily="34" charset="0"/>
              </a:rPr>
              <a:t>-Brook </a:t>
            </a:r>
            <a:r>
              <a:rPr lang="fr-FR" altLang="fr-FR" sz="2800" b="1" i="1" dirty="0" smtClean="0">
                <a:solidFill>
                  <a:srgbClr val="C00000"/>
                </a:solidFill>
                <a:latin typeface="+mn-lt"/>
                <a:cs typeface="Arial" pitchFamily="34" charset="0"/>
              </a:rPr>
              <a:t>(Règlement à faire auprès du Trésorier du District).</a:t>
            </a:r>
            <a:endParaRPr lang="fr-FR" altLang="fr-FR" sz="2800" b="1" i="1" dirty="0">
              <a:solidFill>
                <a:srgbClr val="C00000"/>
              </a:solidFill>
              <a:latin typeface="+mn-lt"/>
              <a:cs typeface="Arial" pitchFamily="34" charset="0"/>
            </a:endParaRPr>
          </a:p>
        </p:txBody>
      </p:sp>
      <p:sp>
        <p:nvSpPr>
          <p:cNvPr id="202756" name="Rectangle 4"/>
          <p:cNvSpPr>
            <a:spLocks noChangeArrowheads="1"/>
          </p:cNvSpPr>
          <p:nvPr/>
        </p:nvSpPr>
        <p:spPr bwMode="auto">
          <a:xfrm>
            <a:off x="107504" y="836713"/>
            <a:ext cx="8806309" cy="992088"/>
          </a:xfrm>
          <a:prstGeom prst="rect">
            <a:avLst/>
          </a:prstGeom>
          <a:noFill/>
          <a:ln w="9525">
            <a:noFill/>
            <a:miter lim="800000"/>
            <a:headEnd/>
            <a:tailEnd/>
          </a:ln>
          <a:effectLst/>
        </p:spPr>
        <p:txBody>
          <a:bodyPr lIns="0" tIns="0" rIns="0" bIns="0"/>
          <a:lstStyle/>
          <a:p>
            <a:pPr algn="r" eaLnBrk="1" hangingPunct="1">
              <a:defRPr/>
            </a:pPr>
            <a:endParaRPr lang="fr-FR" sz="3200" b="1" i="1" dirty="0">
              <a:solidFill>
                <a:srgbClr val="FFCC00"/>
              </a:solidFill>
              <a:effectLst>
                <a:outerShdw blurRad="38100" dist="38100" dir="2700000" algn="tl">
                  <a:srgbClr val="000000"/>
                </a:outerShdw>
              </a:effectLst>
              <a:latin typeface="Joan" pitchFamily="2" charset="0"/>
              <a:ea typeface="+mn-ea"/>
            </a:endParaRPr>
          </a:p>
        </p:txBody>
      </p:sp>
      <p:sp>
        <p:nvSpPr>
          <p:cNvPr id="8" name="Rectangle 5"/>
          <p:cNvSpPr>
            <a:spLocks noChangeArrowheads="1"/>
          </p:cNvSpPr>
          <p:nvPr/>
        </p:nvSpPr>
        <p:spPr bwMode="auto">
          <a:xfrm>
            <a:off x="395536" y="908721"/>
            <a:ext cx="8352927" cy="627980"/>
          </a:xfrm>
          <a:prstGeom prst="rect">
            <a:avLst/>
          </a:prstGeom>
          <a:noFill/>
          <a:ln w="9525">
            <a:noFill/>
            <a:miter lim="800000"/>
            <a:headEnd/>
            <a:tailEnd/>
          </a:ln>
          <a:effectLst/>
        </p:spPr>
        <p:txBody>
          <a:bodyPr lIns="0" tIns="0" rIns="0" bIns="0"/>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571500" indent="-571500" algn="ctr" eaLnBrk="1" hangingPunct="1">
              <a:buBlip>
                <a:blip r:embed="rId3"/>
              </a:buBlip>
            </a:pPr>
            <a:r>
              <a:rPr lang="fr-FR" altLang="fr-FR" sz="3600" b="1" dirty="0" smtClean="0">
                <a:solidFill>
                  <a:srgbClr val="00338D"/>
                </a:solidFill>
                <a:latin typeface="+mj-lt"/>
              </a:rPr>
              <a:t>Les</a:t>
            </a:r>
            <a:r>
              <a:rPr lang="fr-FR" altLang="fr-FR" sz="3600" b="1" dirty="0" smtClean="0">
                <a:solidFill>
                  <a:srgbClr val="00338D"/>
                </a:solidFill>
                <a:effectLst>
                  <a:outerShdw blurRad="38100" dist="38100" dir="2700000" algn="tl">
                    <a:srgbClr val="000000"/>
                  </a:outerShdw>
                </a:effectLst>
                <a:latin typeface="+mj-lt"/>
              </a:rPr>
              <a:t> </a:t>
            </a:r>
            <a:r>
              <a:rPr lang="fr-FR" altLang="fr-FR" sz="3600" b="1" dirty="0" smtClean="0">
                <a:solidFill>
                  <a:srgbClr val="00338D"/>
                </a:solidFill>
                <a:latin typeface="+mj-lt"/>
              </a:rPr>
              <a:t>Cotisations LIONS des Membres </a:t>
            </a:r>
          </a:p>
          <a:p>
            <a:pPr algn="ctr" eaLnBrk="1" hangingPunct="1"/>
            <a:endParaRPr lang="fr-FR" altLang="fr-FR" b="1" i="1" dirty="0">
              <a:solidFill>
                <a:srgbClr val="FF0000"/>
              </a:solidFill>
              <a:effectLst>
                <a:outerShdw blurRad="38100" dist="38100" dir="2700000" algn="tl">
                  <a:srgbClr val="000000"/>
                </a:outerShdw>
              </a:effectLst>
              <a:latin typeface="Arial" pitchFamily="34" charset="0"/>
            </a:endParaRPr>
          </a:p>
        </p:txBody>
      </p:sp>
      <p:sp>
        <p:nvSpPr>
          <p:cNvPr id="2" name="Espace réservé de la date 1"/>
          <p:cNvSpPr>
            <a:spLocks noGrp="1"/>
          </p:cNvSpPr>
          <p:nvPr>
            <p:ph type="dt" sz="half" idx="10"/>
          </p:nvPr>
        </p:nvSpPr>
        <p:spPr/>
        <p:txBody>
          <a:bodyPr/>
          <a:lstStyle/>
          <a:p>
            <a:pPr>
              <a:defRPr/>
            </a:pPr>
            <a:fld id="{0D93EA53-2174-4268-A1ED-A9FD5808B5FE}" type="datetime1">
              <a:rPr lang="fr-FR" smtClean="0"/>
              <a:pPr>
                <a:defRPr/>
              </a:pPr>
              <a:t>04/05/2020</a:t>
            </a:fld>
            <a:endParaRPr lang="fr-FR"/>
          </a:p>
        </p:txBody>
      </p:sp>
      <p:sp>
        <p:nvSpPr>
          <p:cNvPr id="3" name="Espace réservé du numéro de diapositive 2"/>
          <p:cNvSpPr>
            <a:spLocks noGrp="1"/>
          </p:cNvSpPr>
          <p:nvPr>
            <p:ph type="sldNum" sz="quarter" idx="12"/>
          </p:nvPr>
        </p:nvSpPr>
        <p:spPr/>
        <p:txBody>
          <a:bodyPr/>
          <a:lstStyle/>
          <a:p>
            <a:pPr>
              <a:defRPr/>
            </a:pPr>
            <a:fld id="{C4CCD9C9-A50B-4D77-9DB8-C6DFD67BFD9A}" type="slidenum">
              <a:rPr lang="fr-FR" smtClean="0"/>
              <a:pPr>
                <a:defRPr/>
              </a:pPr>
              <a:t>28</a:t>
            </a:fld>
            <a:endParaRPr lang="fr-FR"/>
          </a:p>
        </p:txBody>
      </p:sp>
    </p:spTree>
    <p:extLst>
      <p:ext uri="{BB962C8B-B14F-4D97-AF65-F5344CB8AC3E}">
        <p14:creationId xmlns:p14="http://schemas.microsoft.com/office/powerpoint/2010/main" xmlns="" val="156065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10305">
                                            <p:txEl>
                                              <p:pRg st="0" end="0"/>
                                            </p:txEl>
                                          </p:spTgt>
                                        </p:tgtEl>
                                        <p:attrNameLst>
                                          <p:attrName>style.visibility</p:attrName>
                                        </p:attrNameLst>
                                      </p:cBhvr>
                                      <p:to>
                                        <p:strVal val="visible"/>
                                      </p:to>
                                    </p:set>
                                    <p:animEffect transition="in" filter="circle(in)">
                                      <p:cBhvr>
                                        <p:cTn id="7" dur="2000"/>
                                        <p:tgtEl>
                                          <p:spTgt spid="610305">
                                            <p:txEl>
                                              <p:pRg st="0" end="0"/>
                                            </p:txEl>
                                          </p:spTgt>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610305">
                                            <p:txEl>
                                              <p:pRg st="2" end="2"/>
                                            </p:txEl>
                                          </p:spTgt>
                                        </p:tgtEl>
                                        <p:attrNameLst>
                                          <p:attrName>style.visibility</p:attrName>
                                        </p:attrNameLst>
                                      </p:cBhvr>
                                      <p:to>
                                        <p:strVal val="visible"/>
                                      </p:to>
                                    </p:set>
                                    <p:animEffect transition="in" filter="wipe(down)">
                                      <p:cBhvr>
                                        <p:cTn id="11" dur="500"/>
                                        <p:tgtEl>
                                          <p:spTgt spid="610305">
                                            <p:txEl>
                                              <p:pRg st="2" end="2"/>
                                            </p:txEl>
                                          </p:spTgt>
                                        </p:tgtEl>
                                      </p:cBhvr>
                                    </p:animEffect>
                                  </p:childTnLst>
                                </p:cTn>
                              </p:par>
                            </p:childTnLst>
                          </p:cTn>
                        </p:par>
                        <p:par>
                          <p:cTn id="12" fill="hold">
                            <p:stCondLst>
                              <p:cond delay="2500"/>
                            </p:stCondLst>
                            <p:childTnLst>
                              <p:par>
                                <p:cTn id="13" presetID="22" presetClass="entr" presetSubtype="4" fill="hold" nodeType="afterEffect">
                                  <p:stCondLst>
                                    <p:cond delay="0"/>
                                  </p:stCondLst>
                                  <p:childTnLst>
                                    <p:set>
                                      <p:cBhvr>
                                        <p:cTn id="14" dur="1" fill="hold">
                                          <p:stCondLst>
                                            <p:cond delay="0"/>
                                          </p:stCondLst>
                                        </p:cTn>
                                        <p:tgtEl>
                                          <p:spTgt spid="610305">
                                            <p:txEl>
                                              <p:pRg st="3" end="3"/>
                                            </p:txEl>
                                          </p:spTgt>
                                        </p:tgtEl>
                                        <p:attrNameLst>
                                          <p:attrName>style.visibility</p:attrName>
                                        </p:attrNameLst>
                                      </p:cBhvr>
                                      <p:to>
                                        <p:strVal val="visible"/>
                                      </p:to>
                                    </p:set>
                                    <p:animEffect transition="in" filter="wipe(down)">
                                      <p:cBhvr>
                                        <p:cTn id="15" dur="500"/>
                                        <p:tgtEl>
                                          <p:spTgt spid="610305">
                                            <p:txEl>
                                              <p:pRg st="3" end="3"/>
                                            </p:txEl>
                                          </p:spTgt>
                                        </p:tgtEl>
                                      </p:cBhvr>
                                    </p:animEffect>
                                  </p:childTnLst>
                                </p:cTn>
                              </p:par>
                            </p:childTnLst>
                          </p:cTn>
                        </p:par>
                        <p:par>
                          <p:cTn id="16" fill="hold">
                            <p:stCondLst>
                              <p:cond delay="3000"/>
                            </p:stCondLst>
                            <p:childTnLst>
                              <p:par>
                                <p:cTn id="17" presetID="22" presetClass="entr" presetSubtype="4" fill="hold" nodeType="afterEffect">
                                  <p:stCondLst>
                                    <p:cond delay="0"/>
                                  </p:stCondLst>
                                  <p:childTnLst>
                                    <p:set>
                                      <p:cBhvr>
                                        <p:cTn id="18" dur="1" fill="hold">
                                          <p:stCondLst>
                                            <p:cond delay="0"/>
                                          </p:stCondLst>
                                        </p:cTn>
                                        <p:tgtEl>
                                          <p:spTgt spid="610305">
                                            <p:txEl>
                                              <p:pRg st="4" end="4"/>
                                            </p:txEl>
                                          </p:spTgt>
                                        </p:tgtEl>
                                        <p:attrNameLst>
                                          <p:attrName>style.visibility</p:attrName>
                                        </p:attrNameLst>
                                      </p:cBhvr>
                                      <p:to>
                                        <p:strVal val="visible"/>
                                      </p:to>
                                    </p:set>
                                    <p:animEffect transition="in" filter="wipe(down)">
                                      <p:cBhvr>
                                        <p:cTn id="19" dur="500"/>
                                        <p:tgtEl>
                                          <p:spTgt spid="610305">
                                            <p:txEl>
                                              <p:pRg st="4" end="4"/>
                                            </p:txEl>
                                          </p:spTgt>
                                        </p:tgtEl>
                                      </p:cBhvr>
                                    </p:animEffect>
                                  </p:childTnLst>
                                </p:cTn>
                              </p:par>
                            </p:childTnLst>
                          </p:cTn>
                        </p:par>
                        <p:par>
                          <p:cTn id="20" fill="hold">
                            <p:stCondLst>
                              <p:cond delay="3500"/>
                            </p:stCondLst>
                            <p:childTnLst>
                              <p:par>
                                <p:cTn id="21" presetID="22" presetClass="entr" presetSubtype="4" fill="hold" nodeType="afterEffect">
                                  <p:stCondLst>
                                    <p:cond delay="0"/>
                                  </p:stCondLst>
                                  <p:childTnLst>
                                    <p:set>
                                      <p:cBhvr>
                                        <p:cTn id="22" dur="1" fill="hold">
                                          <p:stCondLst>
                                            <p:cond delay="0"/>
                                          </p:stCondLst>
                                        </p:cTn>
                                        <p:tgtEl>
                                          <p:spTgt spid="610305">
                                            <p:txEl>
                                              <p:pRg st="5" end="5"/>
                                            </p:txEl>
                                          </p:spTgt>
                                        </p:tgtEl>
                                        <p:attrNameLst>
                                          <p:attrName>style.visibility</p:attrName>
                                        </p:attrNameLst>
                                      </p:cBhvr>
                                      <p:to>
                                        <p:strVal val="visible"/>
                                      </p:to>
                                    </p:set>
                                    <p:animEffect transition="in" filter="wipe(down)">
                                      <p:cBhvr>
                                        <p:cTn id="23" dur="500"/>
                                        <p:tgtEl>
                                          <p:spTgt spid="61030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3" name="Text Box 2"/>
          <p:cNvSpPr txBox="1">
            <a:spLocks noChangeArrowheads="1"/>
          </p:cNvSpPr>
          <p:nvPr/>
        </p:nvSpPr>
        <p:spPr bwMode="auto">
          <a:xfrm>
            <a:off x="785813" y="1714500"/>
            <a:ext cx="7715250" cy="4431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spcBef>
                <a:spcPct val="50000"/>
              </a:spcBef>
            </a:pPr>
            <a:r>
              <a:rPr lang="fr-FR" altLang="fr-FR" b="1" dirty="0">
                <a:cs typeface="Times New Roman" pitchFamily="18" charset="0"/>
              </a:rPr>
              <a:t>      </a:t>
            </a:r>
          </a:p>
          <a:p>
            <a:pPr marL="342900" indent="-342900">
              <a:spcBef>
                <a:spcPct val="50000"/>
              </a:spcBef>
              <a:buClr>
                <a:srgbClr val="00338D"/>
              </a:buClr>
              <a:buFont typeface="Wingdings 2" panose="05020102010507070707" pitchFamily="18" charset="2"/>
              <a:buChar char="A"/>
            </a:pPr>
            <a:r>
              <a:rPr lang="fr-FR" altLang="fr-FR" b="1" u="sng" dirty="0">
                <a:solidFill>
                  <a:srgbClr val="00338D"/>
                </a:solidFill>
                <a:latin typeface="+mj-lt"/>
                <a:cs typeface="Times New Roman" pitchFamily="18" charset="0"/>
              </a:rPr>
              <a:t>3 destinataires</a:t>
            </a:r>
            <a:r>
              <a:rPr lang="fr-FR" altLang="fr-FR" dirty="0">
                <a:solidFill>
                  <a:srgbClr val="00338D"/>
                </a:solidFill>
                <a:latin typeface="+mj-lt"/>
                <a:cs typeface="Times New Roman" pitchFamily="18" charset="0"/>
              </a:rPr>
              <a:t>                            </a:t>
            </a:r>
            <a:r>
              <a:rPr lang="fr-FR" altLang="fr-FR" b="1" dirty="0">
                <a:solidFill>
                  <a:srgbClr val="00338D"/>
                </a:solidFill>
                <a:latin typeface="+mj-lt"/>
                <a:cs typeface="Times New Roman" pitchFamily="18" charset="0"/>
              </a:rPr>
              <a:t> </a:t>
            </a:r>
            <a:endParaRPr lang="fr-FR" altLang="fr-FR" dirty="0">
              <a:solidFill>
                <a:srgbClr val="00338D"/>
              </a:solidFill>
              <a:latin typeface="+mj-lt"/>
              <a:cs typeface="Times New Roman" pitchFamily="18" charset="0"/>
            </a:endParaRPr>
          </a:p>
          <a:p>
            <a:pPr marL="896938" indent="-342900">
              <a:spcBef>
                <a:spcPct val="50000"/>
              </a:spcBef>
              <a:buClr>
                <a:srgbClr val="00338D"/>
              </a:buClr>
              <a:buFont typeface="Wingdings" panose="05000000000000000000" pitchFamily="2" charset="2"/>
              <a:buChar char="Ø"/>
            </a:pPr>
            <a:r>
              <a:rPr lang="fr-FR" altLang="fr-FR" dirty="0" smtClean="0">
                <a:solidFill>
                  <a:srgbClr val="00338D"/>
                </a:solidFill>
                <a:latin typeface="+mj-lt"/>
                <a:cs typeface="Times New Roman" pitchFamily="18" charset="0"/>
              </a:rPr>
              <a:t>OAK </a:t>
            </a:r>
            <a:r>
              <a:rPr lang="fr-FR" altLang="fr-FR" dirty="0">
                <a:solidFill>
                  <a:srgbClr val="00338D"/>
                </a:solidFill>
                <a:latin typeface="+mj-lt"/>
                <a:cs typeface="Times New Roman" pitchFamily="18" charset="0"/>
              </a:rPr>
              <a:t>BROOK			 </a:t>
            </a:r>
            <a:endParaRPr lang="fr-FR" altLang="fr-FR" dirty="0" smtClean="0">
              <a:solidFill>
                <a:srgbClr val="00338D"/>
              </a:solidFill>
              <a:latin typeface="+mj-lt"/>
              <a:cs typeface="Times New Roman" pitchFamily="18" charset="0"/>
            </a:endParaRPr>
          </a:p>
          <a:p>
            <a:pPr marL="896938" indent="-342900">
              <a:spcBef>
                <a:spcPct val="50000"/>
              </a:spcBef>
              <a:buClr>
                <a:srgbClr val="00338D"/>
              </a:buClr>
              <a:buFont typeface="Wingdings" panose="05000000000000000000" pitchFamily="2" charset="2"/>
              <a:buChar char="Ø"/>
            </a:pPr>
            <a:r>
              <a:rPr lang="fr-FR" altLang="fr-FR" dirty="0" smtClean="0">
                <a:solidFill>
                  <a:srgbClr val="00338D"/>
                </a:solidFill>
                <a:latin typeface="+mj-lt"/>
                <a:cs typeface="Times New Roman" pitchFamily="18" charset="0"/>
              </a:rPr>
              <a:t>District Multiple</a:t>
            </a:r>
          </a:p>
          <a:p>
            <a:pPr marL="896938" indent="-342900" algn="just">
              <a:spcBef>
                <a:spcPct val="50000"/>
              </a:spcBef>
              <a:buClr>
                <a:srgbClr val="00338D"/>
              </a:buClr>
              <a:buFont typeface="Wingdings" panose="05000000000000000000" pitchFamily="2" charset="2"/>
              <a:buChar char="Ø"/>
            </a:pPr>
            <a:r>
              <a:rPr lang="fr-FR" altLang="fr-FR" dirty="0" smtClean="0">
                <a:solidFill>
                  <a:srgbClr val="00338D"/>
                </a:solidFill>
                <a:latin typeface="+mj-lt"/>
                <a:cs typeface="Times New Roman" pitchFamily="18" charset="0"/>
              </a:rPr>
              <a:t>District</a:t>
            </a:r>
            <a:endParaRPr lang="fr-FR" altLang="fr-FR" dirty="0">
              <a:solidFill>
                <a:srgbClr val="00338D"/>
              </a:solidFill>
              <a:latin typeface="+mj-lt"/>
              <a:cs typeface="Times New Roman" pitchFamily="18" charset="0"/>
            </a:endParaRPr>
          </a:p>
          <a:p>
            <a:pPr marL="3148012" indent="-457200">
              <a:spcBef>
                <a:spcPct val="50000"/>
              </a:spcBef>
              <a:buClr>
                <a:srgbClr val="00338D"/>
              </a:buClr>
              <a:buFont typeface="Wingdings 2" panose="05020102010507070707" pitchFamily="18" charset="2"/>
              <a:buChar char="A"/>
            </a:pPr>
            <a:r>
              <a:rPr lang="fr-FR" altLang="fr-FR" sz="2800" b="1" u="sng" dirty="0" smtClean="0">
                <a:solidFill>
                  <a:srgbClr val="00338D"/>
                </a:solidFill>
                <a:latin typeface="+mj-lt"/>
                <a:cs typeface="Times New Roman" pitchFamily="18" charset="0"/>
              </a:rPr>
              <a:t>2 </a:t>
            </a:r>
            <a:r>
              <a:rPr lang="fr-FR" altLang="fr-FR" sz="2800" b="1" u="sng" dirty="0">
                <a:solidFill>
                  <a:srgbClr val="00338D"/>
                </a:solidFill>
                <a:latin typeface="+mj-lt"/>
                <a:cs typeface="Times New Roman" pitchFamily="18" charset="0"/>
              </a:rPr>
              <a:t>intervenants</a:t>
            </a:r>
            <a:r>
              <a:rPr lang="fr-FR" altLang="fr-FR" b="1" dirty="0">
                <a:solidFill>
                  <a:srgbClr val="00338D"/>
                </a:solidFill>
                <a:latin typeface="+mj-lt"/>
                <a:cs typeface="Times New Roman" pitchFamily="18" charset="0"/>
              </a:rPr>
              <a:t> </a:t>
            </a:r>
          </a:p>
          <a:p>
            <a:pPr marL="2513013" indent="-342900">
              <a:spcBef>
                <a:spcPct val="50000"/>
              </a:spcBef>
              <a:buClr>
                <a:srgbClr val="00338D"/>
              </a:buClr>
              <a:buFont typeface="Wingdings" panose="05000000000000000000" pitchFamily="2" charset="2"/>
              <a:buChar char="Ø"/>
            </a:pPr>
            <a:r>
              <a:rPr lang="fr-FR" altLang="fr-FR" dirty="0" smtClean="0">
                <a:solidFill>
                  <a:srgbClr val="00338D"/>
                </a:solidFill>
                <a:latin typeface="+mj-lt"/>
                <a:cs typeface="Times New Roman" pitchFamily="18" charset="0"/>
              </a:rPr>
              <a:t>Secrétariat Administratif </a:t>
            </a:r>
            <a:r>
              <a:rPr lang="fr-FR" altLang="fr-FR" dirty="0">
                <a:solidFill>
                  <a:srgbClr val="00338D"/>
                </a:solidFill>
                <a:latin typeface="+mj-lt"/>
                <a:cs typeface="Times New Roman" pitchFamily="18" charset="0"/>
              </a:rPr>
              <a:t>du District      </a:t>
            </a:r>
          </a:p>
          <a:p>
            <a:pPr marL="2513013" indent="-342900" algn="just">
              <a:spcBef>
                <a:spcPct val="50000"/>
              </a:spcBef>
              <a:buClr>
                <a:srgbClr val="00338D"/>
              </a:buClr>
              <a:buFont typeface="Wingdings" panose="05000000000000000000" pitchFamily="2" charset="2"/>
              <a:buChar char="Ø"/>
            </a:pPr>
            <a:r>
              <a:rPr lang="fr-FR" altLang="fr-FR" dirty="0" smtClean="0">
                <a:solidFill>
                  <a:srgbClr val="00338D"/>
                </a:solidFill>
                <a:latin typeface="+mj-lt"/>
                <a:cs typeface="Times New Roman" pitchFamily="18" charset="0"/>
              </a:rPr>
              <a:t>Trésorier </a:t>
            </a:r>
            <a:r>
              <a:rPr lang="fr-FR" altLang="fr-FR" dirty="0">
                <a:solidFill>
                  <a:srgbClr val="00338D"/>
                </a:solidFill>
                <a:latin typeface="+mj-lt"/>
                <a:cs typeface="Times New Roman" pitchFamily="18" charset="0"/>
              </a:rPr>
              <a:t>de District</a:t>
            </a:r>
          </a:p>
        </p:txBody>
      </p:sp>
      <p:sp>
        <p:nvSpPr>
          <p:cNvPr id="5" name="Flèche en arc 4"/>
          <p:cNvSpPr>
            <a:spLocks noChangeArrowheads="1"/>
          </p:cNvSpPr>
          <p:nvPr/>
        </p:nvSpPr>
        <p:spPr bwMode="auto">
          <a:xfrm rot="374046" flipH="1" flipV="1">
            <a:off x="3779838" y="2276475"/>
            <a:ext cx="1639887" cy="1928813"/>
          </a:xfrm>
          <a:custGeom>
            <a:avLst/>
            <a:gdLst>
              <a:gd name="T0" fmla="*/ 193515 w 1639888"/>
              <a:gd name="T1" fmla="*/ 1125115 h 1928812"/>
              <a:gd name="T2" fmla="*/ 1626167 w 1639888"/>
              <a:gd name="T3" fmla="*/ 967893 h 1928812"/>
              <a:gd name="T4" fmla="*/ 1431092 w 1639888"/>
              <a:gd name="T5" fmla="*/ 1197208 h 1928812"/>
              <a:gd name="T6" fmla="*/ 1289846 w 1639888"/>
              <a:gd name="T7" fmla="*/ 839773 h 1928812"/>
              <a:gd name="T8" fmla="*/ 5898240 60000 65536"/>
              <a:gd name="T9" fmla="*/ 0 60000 65536"/>
              <a:gd name="T10" fmla="*/ 5898240 60000 65536"/>
              <a:gd name="T11" fmla="*/ 11796480 60000 65536"/>
              <a:gd name="T12" fmla="*/ 334314 w 1639888"/>
              <a:gd name="T13" fmla="*/ 376625 h 1928812"/>
              <a:gd name="T14" fmla="*/ 1305574 w 1639888"/>
              <a:gd name="T15" fmla="*/ 1552187 h 1928812"/>
            </a:gdLst>
            <a:ahLst/>
            <a:cxnLst>
              <a:cxn ang="T8">
                <a:pos x="T0" y="T1"/>
              </a:cxn>
              <a:cxn ang="T9">
                <a:pos x="T2" y="T3"/>
              </a:cxn>
              <a:cxn ang="T10">
                <a:pos x="T4" y="T5"/>
              </a:cxn>
              <a:cxn ang="T11">
                <a:pos x="T6" y="T7"/>
              </a:cxn>
            </a:cxnLst>
            <a:rect l="T12" t="T13" r="T14" b="T15"/>
            <a:pathLst>
              <a:path w="1639888" h="1928812">
                <a:moveTo>
                  <a:pt x="148081" y="1136744"/>
                </a:moveTo>
                <a:lnTo>
                  <a:pt x="148081" y="1136743"/>
                </a:lnTo>
                <a:cubicBezTo>
                  <a:pt x="138160" y="1080084"/>
                  <a:pt x="133159" y="1022324"/>
                  <a:pt x="133159" y="964406"/>
                </a:cubicBezTo>
                <a:cubicBezTo>
                  <a:pt x="133159" y="505320"/>
                  <a:pt x="440643" y="133159"/>
                  <a:pt x="819944" y="133159"/>
                </a:cubicBezTo>
                <a:cubicBezTo>
                  <a:pt x="1185637" y="133158"/>
                  <a:pt x="1487193" y="479990"/>
                  <a:pt x="1505835" y="922030"/>
                </a:cubicBezTo>
                <a:lnTo>
                  <a:pt x="1626192" y="967868"/>
                </a:lnTo>
                <a:lnTo>
                  <a:pt x="1431117" y="1197183"/>
                </a:lnTo>
                <a:lnTo>
                  <a:pt x="1289871" y="839773"/>
                </a:lnTo>
                <a:lnTo>
                  <a:pt x="1409747" y="885431"/>
                </a:lnTo>
                <a:lnTo>
                  <a:pt x="1409746" y="885431"/>
                </a:lnTo>
                <a:cubicBezTo>
                  <a:pt x="1377303" y="510758"/>
                  <a:pt x="1122983" y="226730"/>
                  <a:pt x="819943" y="226730"/>
                </a:cubicBezTo>
                <a:cubicBezTo>
                  <a:pt x="492320" y="226730"/>
                  <a:pt x="226730" y="556998"/>
                  <a:pt x="226730" y="964405"/>
                </a:cubicBezTo>
                <a:cubicBezTo>
                  <a:pt x="226729" y="1014467"/>
                  <a:pt x="230828" y="1064400"/>
                  <a:pt x="238961" y="1113431"/>
                </a:cubicBezTo>
                <a:lnTo>
                  <a:pt x="148081" y="1136744"/>
                </a:lnTo>
                <a:close/>
              </a:path>
            </a:pathLst>
          </a:custGeom>
          <a:solidFill>
            <a:schemeClr val="accent1"/>
          </a:solidFill>
          <a:ln w="9525">
            <a:solidFill>
              <a:schemeClr val="tx1"/>
            </a:solidFill>
            <a:round/>
            <a:headEnd/>
            <a:tailEnd/>
          </a:ln>
        </p:spPr>
        <p:txBody>
          <a:bodyPr rot="10800000"/>
          <a:lstStyle/>
          <a:p>
            <a:endParaRPr lang="fr-FR"/>
          </a:p>
        </p:txBody>
      </p:sp>
      <p:sp>
        <p:nvSpPr>
          <p:cNvPr id="7" name="Rectangle 5"/>
          <p:cNvSpPr>
            <a:spLocks noChangeArrowheads="1"/>
          </p:cNvSpPr>
          <p:nvPr/>
        </p:nvSpPr>
        <p:spPr bwMode="auto">
          <a:xfrm>
            <a:off x="395536" y="980728"/>
            <a:ext cx="8352927" cy="733772"/>
          </a:xfrm>
          <a:prstGeom prst="rect">
            <a:avLst/>
          </a:prstGeom>
          <a:noFill/>
          <a:ln w="9525">
            <a:noFill/>
            <a:miter lim="800000"/>
            <a:headEnd/>
            <a:tailEnd/>
          </a:ln>
          <a:effectLst/>
        </p:spPr>
        <p:txBody>
          <a:bodyPr lIns="0" tIns="0" rIns="0" bIns="0"/>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571500" indent="-571500" algn="ctr" eaLnBrk="1" hangingPunct="1">
              <a:buBlip>
                <a:blip r:embed="rId3"/>
              </a:buBlip>
            </a:pPr>
            <a:r>
              <a:rPr lang="fr-FR" altLang="fr-FR" sz="3600" b="1" dirty="0" smtClean="0">
                <a:solidFill>
                  <a:srgbClr val="00338D"/>
                </a:solidFill>
                <a:latin typeface="+mj-lt"/>
              </a:rPr>
              <a:t>Les Cotisations LIONS des Membres </a:t>
            </a:r>
          </a:p>
          <a:p>
            <a:pPr algn="ctr" eaLnBrk="1" hangingPunct="1"/>
            <a:endParaRPr lang="fr-FR" altLang="fr-FR" b="1" i="1" dirty="0">
              <a:solidFill>
                <a:srgbClr val="FF0000"/>
              </a:solidFill>
              <a:effectLst>
                <a:outerShdw blurRad="38100" dist="38100" dir="2700000" algn="tl">
                  <a:srgbClr val="000000"/>
                </a:outerShdw>
              </a:effectLst>
              <a:latin typeface="Arial" pitchFamily="34" charset="0"/>
            </a:endParaRPr>
          </a:p>
        </p:txBody>
      </p:sp>
      <p:sp>
        <p:nvSpPr>
          <p:cNvPr id="2" name="Espace réservé de la date 1"/>
          <p:cNvSpPr>
            <a:spLocks noGrp="1"/>
          </p:cNvSpPr>
          <p:nvPr>
            <p:ph type="dt" sz="half" idx="10"/>
          </p:nvPr>
        </p:nvSpPr>
        <p:spPr/>
        <p:txBody>
          <a:bodyPr/>
          <a:lstStyle/>
          <a:p>
            <a:pPr>
              <a:defRPr/>
            </a:pPr>
            <a:fld id="{35109F46-5FC9-4ED8-8DF5-649E33CD23A7}" type="datetime1">
              <a:rPr lang="fr-FR" smtClean="0"/>
              <a:pPr>
                <a:defRPr/>
              </a:pPr>
              <a:t>04/05/2020</a:t>
            </a:fld>
            <a:endParaRPr lang="fr-FR"/>
          </a:p>
        </p:txBody>
      </p:sp>
      <p:sp>
        <p:nvSpPr>
          <p:cNvPr id="3" name="Espace réservé du numéro de diapositive 2"/>
          <p:cNvSpPr>
            <a:spLocks noGrp="1"/>
          </p:cNvSpPr>
          <p:nvPr>
            <p:ph type="sldNum" sz="quarter" idx="12"/>
          </p:nvPr>
        </p:nvSpPr>
        <p:spPr/>
        <p:txBody>
          <a:bodyPr/>
          <a:lstStyle/>
          <a:p>
            <a:pPr>
              <a:defRPr/>
            </a:pPr>
            <a:fld id="{C4CCD9C9-A50B-4D77-9DB8-C6DFD67BFD9A}" type="slidenum">
              <a:rPr lang="fr-FR" smtClean="0"/>
              <a:pPr>
                <a:defRPr/>
              </a:pPr>
              <a:t>29</a:t>
            </a:fld>
            <a:endParaRPr lang="fr-FR"/>
          </a:p>
        </p:txBody>
      </p:sp>
      <p:sp>
        <p:nvSpPr>
          <p:cNvPr id="4" name="ZoneTexte 3"/>
          <p:cNvSpPr txBox="1"/>
          <p:nvPr/>
        </p:nvSpPr>
        <p:spPr>
          <a:xfrm>
            <a:off x="5364088" y="2218107"/>
            <a:ext cx="2664296" cy="461665"/>
          </a:xfrm>
          <a:prstGeom prst="rect">
            <a:avLst/>
          </a:prstGeom>
          <a:noFill/>
        </p:spPr>
        <p:txBody>
          <a:bodyPr wrap="square" rtlCol="0">
            <a:spAutoFit/>
          </a:bodyPr>
          <a:lstStyle/>
          <a:p>
            <a:pPr marL="342900" indent="-342900">
              <a:buClr>
                <a:srgbClr val="00338D"/>
              </a:buClr>
              <a:buFont typeface="Wingdings 2" panose="05020102010507070707" pitchFamily="18" charset="2"/>
              <a:buChar char="A"/>
            </a:pPr>
            <a:r>
              <a:rPr lang="fr-FR" altLang="fr-FR" sz="2400" b="1" u="sng" dirty="0">
                <a:solidFill>
                  <a:srgbClr val="00338D"/>
                </a:solidFill>
                <a:latin typeface="+mj-lt"/>
                <a:ea typeface="MS PGothic" pitchFamily="34" charset="-128"/>
                <a:cs typeface="Times New Roman" pitchFamily="18" charset="0"/>
              </a:rPr>
              <a:t>1 seul collecteur</a:t>
            </a:r>
            <a:endParaRPr lang="fr-FR" sz="2400" b="1" u="sng" dirty="0">
              <a:solidFill>
                <a:srgbClr val="00338D"/>
              </a:solidFill>
              <a:latin typeface="+mj-lt"/>
              <a:ea typeface="MS PGothic" pitchFamily="34" charset="-128"/>
              <a:cs typeface="Times New Roman" pitchFamily="18" charset="0"/>
            </a:endParaRPr>
          </a:p>
        </p:txBody>
      </p:sp>
      <p:sp>
        <p:nvSpPr>
          <p:cNvPr id="6" name="ZoneTexte 5"/>
          <p:cNvSpPr txBox="1"/>
          <p:nvPr/>
        </p:nvSpPr>
        <p:spPr>
          <a:xfrm>
            <a:off x="5580112" y="2779216"/>
            <a:ext cx="2909451" cy="400110"/>
          </a:xfrm>
          <a:prstGeom prst="rect">
            <a:avLst/>
          </a:prstGeom>
          <a:noFill/>
        </p:spPr>
        <p:txBody>
          <a:bodyPr wrap="none" rtlCol="0">
            <a:spAutoFit/>
          </a:bodyPr>
          <a:lstStyle/>
          <a:p>
            <a:pPr marL="365125" indent="-342900">
              <a:spcBef>
                <a:spcPct val="50000"/>
              </a:spcBef>
              <a:buClr>
                <a:srgbClr val="C00000"/>
              </a:buClr>
              <a:buFont typeface="Wingdings" panose="05000000000000000000" pitchFamily="2" charset="2"/>
              <a:buChar char="Ø"/>
            </a:pPr>
            <a:r>
              <a:rPr lang="fr-FR" altLang="fr-FR" sz="2000" b="1" dirty="0" smtClean="0">
                <a:solidFill>
                  <a:srgbClr val="C00000"/>
                </a:solidFill>
                <a:latin typeface="+mj-lt"/>
                <a:cs typeface="Times New Roman" pitchFamily="18" charset="0"/>
              </a:rPr>
              <a:t>Le Trésorier du District</a:t>
            </a:r>
            <a:endParaRPr lang="fr-FR" sz="2000" b="1" dirty="0">
              <a:solidFill>
                <a:srgbClr val="C00000"/>
              </a:solidFill>
            </a:endParaRPr>
          </a:p>
        </p:txBody>
      </p:sp>
    </p:spTree>
    <p:extLst>
      <p:ext uri="{BB962C8B-B14F-4D97-AF65-F5344CB8AC3E}">
        <p14:creationId xmlns:p14="http://schemas.microsoft.com/office/powerpoint/2010/main" xmlns="" val="538576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4090551" y="6478017"/>
            <a:ext cx="1376536" cy="225425"/>
          </a:xfrm>
        </p:spPr>
        <p:txBody>
          <a:bodyPr/>
          <a:lstStyle/>
          <a:p>
            <a:fld id="{47413699-BD81-4356-8E1E-FDF3BF73A7AA}" type="datetime1">
              <a:rPr lang="ja-JP" altLang="fr-FR" smtClean="0"/>
              <a:pPr/>
              <a:t>2020/5/4</a:t>
            </a:fld>
            <a:endParaRPr lang="fr-FR" dirty="0"/>
          </a:p>
        </p:txBody>
      </p:sp>
      <p:sp>
        <p:nvSpPr>
          <p:cNvPr id="2" name="Espace réservé du numéro de diapositive 1"/>
          <p:cNvSpPr>
            <a:spLocks noGrp="1"/>
          </p:cNvSpPr>
          <p:nvPr>
            <p:ph type="sldNum" sz="quarter" idx="12"/>
          </p:nvPr>
        </p:nvSpPr>
        <p:spPr>
          <a:xfrm>
            <a:off x="8019179" y="6443935"/>
            <a:ext cx="724368" cy="225425"/>
          </a:xfrm>
        </p:spPr>
        <p:txBody>
          <a:bodyPr/>
          <a:lstStyle/>
          <a:p>
            <a:fld id="{74E2F7BF-BCBC-4BAB-99EE-C4EFACBC9625}" type="slidenum">
              <a:rPr lang="fr-FR" smtClean="0"/>
              <a:pPr/>
              <a:t>3</a:t>
            </a:fld>
            <a:endParaRPr lang="fr-FR" dirty="0"/>
          </a:p>
        </p:txBody>
      </p:sp>
      <p:sp>
        <p:nvSpPr>
          <p:cNvPr id="7" name="Rectangle à coins arrondis 6"/>
          <p:cNvSpPr/>
          <p:nvPr/>
        </p:nvSpPr>
        <p:spPr>
          <a:xfrm>
            <a:off x="1106411" y="836712"/>
            <a:ext cx="7637136" cy="1136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2762595" y="764704"/>
            <a:ext cx="4294191" cy="1231106"/>
          </a:xfrm>
          <a:prstGeom prst="rect">
            <a:avLst/>
          </a:prstGeom>
          <a:noFill/>
        </p:spPr>
        <p:txBody>
          <a:bodyPr wrap="square" rtlCol="0">
            <a:spAutoFit/>
          </a:bodyPr>
          <a:lstStyle/>
          <a:p>
            <a:pPr algn="ctr"/>
            <a:r>
              <a:rPr lang="fr-FR" b="1" u="sng" dirty="0" smtClean="0">
                <a:solidFill>
                  <a:schemeClr val="bg1"/>
                </a:solidFill>
              </a:rPr>
              <a:t>Ambassadeurs</a:t>
            </a:r>
          </a:p>
          <a:p>
            <a:pPr algn="ctr"/>
            <a:r>
              <a:rPr lang="fr-FR" sz="1400" dirty="0" err="1" smtClean="0">
                <a:solidFill>
                  <a:schemeClr val="bg1"/>
                </a:solidFill>
              </a:rPr>
              <a:t>Past</a:t>
            </a:r>
            <a:r>
              <a:rPr lang="fr-FR" sz="1400" dirty="0" smtClean="0">
                <a:solidFill>
                  <a:schemeClr val="bg1"/>
                </a:solidFill>
              </a:rPr>
              <a:t> présidents internationaux</a:t>
            </a:r>
          </a:p>
          <a:p>
            <a:pPr algn="ctr"/>
            <a:r>
              <a:rPr lang="fr-FR" sz="1400" dirty="0" smtClean="0">
                <a:solidFill>
                  <a:schemeClr val="bg1"/>
                </a:solidFill>
              </a:rPr>
              <a:t>Conseil d’administration international</a:t>
            </a:r>
          </a:p>
          <a:p>
            <a:pPr algn="ctr"/>
            <a:r>
              <a:rPr lang="fr-FR" sz="1400" dirty="0" err="1" smtClean="0">
                <a:solidFill>
                  <a:schemeClr val="bg1"/>
                </a:solidFill>
              </a:rPr>
              <a:t>Past</a:t>
            </a:r>
            <a:r>
              <a:rPr lang="fr-FR" sz="1400" dirty="0" smtClean="0">
                <a:solidFill>
                  <a:schemeClr val="bg1"/>
                </a:solidFill>
              </a:rPr>
              <a:t> Directeurs internationaux</a:t>
            </a:r>
          </a:p>
          <a:p>
            <a:pPr algn="ctr"/>
            <a:r>
              <a:rPr lang="fr-FR" sz="1400" dirty="0" err="1" smtClean="0">
                <a:solidFill>
                  <a:schemeClr val="bg1"/>
                </a:solidFill>
              </a:rPr>
              <a:t>Past</a:t>
            </a:r>
            <a:r>
              <a:rPr lang="fr-FR" sz="1400" dirty="0" smtClean="0">
                <a:solidFill>
                  <a:schemeClr val="bg1"/>
                </a:solidFill>
              </a:rPr>
              <a:t> Gouverneurs de District</a:t>
            </a:r>
            <a:endParaRPr lang="fr-FR" sz="1400" dirty="0">
              <a:solidFill>
                <a:schemeClr val="bg1"/>
              </a:solidFill>
            </a:endParaRPr>
          </a:p>
        </p:txBody>
      </p:sp>
      <p:sp>
        <p:nvSpPr>
          <p:cNvPr id="11" name="Rectangle à coins arrondis 10"/>
          <p:cNvSpPr/>
          <p:nvPr/>
        </p:nvSpPr>
        <p:spPr>
          <a:xfrm>
            <a:off x="1106411" y="2039362"/>
            <a:ext cx="7637136" cy="28803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flipH="1">
            <a:off x="2932900" y="1988840"/>
            <a:ext cx="4582223" cy="338554"/>
          </a:xfrm>
          <a:prstGeom prst="rect">
            <a:avLst/>
          </a:prstGeom>
          <a:noFill/>
        </p:spPr>
        <p:txBody>
          <a:bodyPr wrap="square" rtlCol="0">
            <a:spAutoFit/>
          </a:bodyPr>
          <a:lstStyle/>
          <a:p>
            <a:r>
              <a:rPr lang="fr-FR" sz="1600" b="1" dirty="0" smtClean="0">
                <a:solidFill>
                  <a:schemeClr val="bg1"/>
                </a:solidFill>
              </a:rPr>
              <a:t>Président de la Structure Mondiale d’Action</a:t>
            </a:r>
            <a:endParaRPr lang="fr-FR" sz="1600" b="1" dirty="0">
              <a:solidFill>
                <a:schemeClr val="bg1"/>
              </a:solidFill>
            </a:endParaRPr>
          </a:p>
        </p:txBody>
      </p:sp>
      <p:sp>
        <p:nvSpPr>
          <p:cNvPr id="15" name="Rectangle à coins arrondis 14"/>
          <p:cNvSpPr/>
          <p:nvPr/>
        </p:nvSpPr>
        <p:spPr>
          <a:xfrm>
            <a:off x="1106411" y="2924944"/>
            <a:ext cx="7704856" cy="414436"/>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pPr>
            <a:r>
              <a:rPr lang="fr-FR" sz="1600" b="1" dirty="0" smtClean="0">
                <a:solidFill>
                  <a:srgbClr val="002060"/>
                </a:solidFill>
              </a:rPr>
              <a:t>SMA : Responsables </a:t>
            </a:r>
            <a:r>
              <a:rPr lang="fr-FR" sz="1600" b="1" dirty="0">
                <a:solidFill>
                  <a:srgbClr val="002060"/>
                </a:solidFill>
              </a:rPr>
              <a:t>de </a:t>
            </a:r>
            <a:r>
              <a:rPr lang="fr-FR" sz="1600" b="1" dirty="0" smtClean="0">
                <a:solidFill>
                  <a:srgbClr val="002060"/>
                </a:solidFill>
              </a:rPr>
              <a:t>région</a:t>
            </a:r>
            <a:endParaRPr lang="fr-FR" sz="1600" b="1" dirty="0">
              <a:solidFill>
                <a:srgbClr val="002060"/>
              </a:solidFill>
            </a:endParaRPr>
          </a:p>
        </p:txBody>
      </p:sp>
      <p:sp>
        <p:nvSpPr>
          <p:cNvPr id="16" name="Rectangle à coins arrondis 15"/>
          <p:cNvSpPr/>
          <p:nvPr/>
        </p:nvSpPr>
        <p:spPr>
          <a:xfrm>
            <a:off x="1140271" y="3429000"/>
            <a:ext cx="7637136" cy="28803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flipH="1">
            <a:off x="1389057" y="4784730"/>
            <a:ext cx="7669908" cy="307777"/>
          </a:xfrm>
          <a:prstGeom prst="rect">
            <a:avLst/>
          </a:prstGeom>
          <a:noFill/>
        </p:spPr>
        <p:txBody>
          <a:bodyPr wrap="square" rtlCol="0">
            <a:spAutoFit/>
          </a:bodyPr>
          <a:lstStyle/>
          <a:p>
            <a:r>
              <a:rPr lang="fr-FR" sz="1400" b="1" dirty="0">
                <a:solidFill>
                  <a:schemeClr val="bg1"/>
                </a:solidFill>
              </a:rPr>
              <a:t>Président de la Structure mondiale d’action au niveau du district multiple (président du </a:t>
            </a:r>
            <a:r>
              <a:rPr lang="fr-FR" sz="1400" b="1" dirty="0" smtClean="0">
                <a:solidFill>
                  <a:schemeClr val="bg1"/>
                </a:solidFill>
              </a:rPr>
              <a:t>conseil)</a:t>
            </a:r>
            <a:endParaRPr lang="fr-FR" sz="1400" b="1" dirty="0">
              <a:solidFill>
                <a:schemeClr val="bg1"/>
              </a:solidFill>
            </a:endParaRPr>
          </a:p>
        </p:txBody>
      </p:sp>
      <p:sp>
        <p:nvSpPr>
          <p:cNvPr id="18" name="Rectangle à coins arrondis 17"/>
          <p:cNvSpPr/>
          <p:nvPr/>
        </p:nvSpPr>
        <p:spPr>
          <a:xfrm>
            <a:off x="1106411" y="2420888"/>
            <a:ext cx="7704856" cy="414436"/>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pPr>
            <a:r>
              <a:rPr lang="fr-FR" sz="1600" b="1" dirty="0" smtClean="0">
                <a:solidFill>
                  <a:srgbClr val="002060"/>
                </a:solidFill>
              </a:rPr>
              <a:t>SMA : Responsables </a:t>
            </a:r>
            <a:r>
              <a:rPr lang="fr-FR" sz="1600" b="1" dirty="0">
                <a:solidFill>
                  <a:srgbClr val="002060"/>
                </a:solidFill>
              </a:rPr>
              <a:t>de </a:t>
            </a:r>
            <a:r>
              <a:rPr lang="fr-FR" sz="1600" b="1" dirty="0" smtClean="0">
                <a:solidFill>
                  <a:srgbClr val="002060"/>
                </a:solidFill>
              </a:rPr>
              <a:t>région constitutionnelle et de région</a:t>
            </a:r>
            <a:endParaRPr lang="fr-FR" sz="1600" b="1" dirty="0">
              <a:solidFill>
                <a:srgbClr val="002060"/>
              </a:solidFill>
            </a:endParaRPr>
          </a:p>
        </p:txBody>
      </p:sp>
      <p:sp>
        <p:nvSpPr>
          <p:cNvPr id="19" name="Rectangle à coins arrondis 18"/>
          <p:cNvSpPr/>
          <p:nvPr/>
        </p:nvSpPr>
        <p:spPr>
          <a:xfrm>
            <a:off x="1144923" y="3861048"/>
            <a:ext cx="2376264" cy="467697"/>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lang="fr-FR" sz="1200" b="1" dirty="0" smtClean="0">
                <a:solidFill>
                  <a:srgbClr val="002060"/>
                </a:solidFill>
              </a:rPr>
              <a:t>EML</a:t>
            </a:r>
          </a:p>
          <a:p>
            <a:pPr algn="ctr">
              <a:lnSpc>
                <a:spcPts val="1700"/>
              </a:lnSpc>
            </a:pPr>
            <a:r>
              <a:rPr lang="fr-FR" sz="1200" b="1" dirty="0" smtClean="0">
                <a:solidFill>
                  <a:srgbClr val="002060"/>
                </a:solidFill>
              </a:rPr>
              <a:t> Coordinateur de District multiple</a:t>
            </a:r>
            <a:endParaRPr lang="fr-FR" sz="1200" b="1" dirty="0">
              <a:solidFill>
                <a:srgbClr val="002060"/>
              </a:solidFill>
            </a:endParaRPr>
          </a:p>
        </p:txBody>
      </p:sp>
      <p:sp>
        <p:nvSpPr>
          <p:cNvPr id="22" name="Rectangle à coins arrondis 21"/>
          <p:cNvSpPr/>
          <p:nvPr/>
        </p:nvSpPr>
        <p:spPr>
          <a:xfrm>
            <a:off x="3736847" y="3861048"/>
            <a:ext cx="2376264" cy="467697"/>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lang="fr-FR" sz="1200" b="1" dirty="0" smtClean="0">
                <a:solidFill>
                  <a:srgbClr val="002060"/>
                </a:solidFill>
              </a:rPr>
              <a:t>EME</a:t>
            </a:r>
          </a:p>
          <a:p>
            <a:pPr algn="ctr">
              <a:lnSpc>
                <a:spcPts val="1700"/>
              </a:lnSpc>
            </a:pPr>
            <a:r>
              <a:rPr lang="fr-FR" sz="1200" b="1" dirty="0" smtClean="0">
                <a:solidFill>
                  <a:srgbClr val="002060"/>
                </a:solidFill>
              </a:rPr>
              <a:t> Coordinateur de District multiple</a:t>
            </a:r>
            <a:endParaRPr lang="fr-FR" sz="1200" b="1" dirty="0">
              <a:solidFill>
                <a:srgbClr val="002060"/>
              </a:solidFill>
            </a:endParaRPr>
          </a:p>
        </p:txBody>
      </p:sp>
      <p:sp>
        <p:nvSpPr>
          <p:cNvPr id="23" name="Rectangle à coins arrondis 22"/>
          <p:cNvSpPr/>
          <p:nvPr/>
        </p:nvSpPr>
        <p:spPr>
          <a:xfrm>
            <a:off x="6409986" y="3861048"/>
            <a:ext cx="2376264" cy="467697"/>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lang="fr-FR" sz="1200" b="1" dirty="0" smtClean="0">
                <a:solidFill>
                  <a:srgbClr val="002060"/>
                </a:solidFill>
              </a:rPr>
              <a:t>EMS</a:t>
            </a:r>
          </a:p>
          <a:p>
            <a:pPr algn="ctr">
              <a:lnSpc>
                <a:spcPts val="1700"/>
              </a:lnSpc>
            </a:pPr>
            <a:r>
              <a:rPr lang="fr-FR" sz="1200" b="1" dirty="0" smtClean="0">
                <a:solidFill>
                  <a:srgbClr val="002060"/>
                </a:solidFill>
              </a:rPr>
              <a:t> Coordinateur de District multiple</a:t>
            </a:r>
            <a:endParaRPr lang="fr-FR" sz="1200" b="1" dirty="0">
              <a:solidFill>
                <a:srgbClr val="002060"/>
              </a:solidFill>
            </a:endParaRPr>
          </a:p>
        </p:txBody>
      </p:sp>
      <p:sp>
        <p:nvSpPr>
          <p:cNvPr id="24" name="ZoneTexte 23"/>
          <p:cNvSpPr txBox="1"/>
          <p:nvPr/>
        </p:nvSpPr>
        <p:spPr>
          <a:xfrm flipH="1">
            <a:off x="1326005" y="3429000"/>
            <a:ext cx="7669908" cy="307777"/>
          </a:xfrm>
          <a:prstGeom prst="rect">
            <a:avLst/>
          </a:prstGeom>
          <a:noFill/>
        </p:spPr>
        <p:txBody>
          <a:bodyPr wrap="square" rtlCol="0">
            <a:spAutoFit/>
          </a:bodyPr>
          <a:lstStyle/>
          <a:p>
            <a:r>
              <a:rPr lang="fr-FR" sz="1400" b="1" dirty="0">
                <a:solidFill>
                  <a:schemeClr val="bg1"/>
                </a:solidFill>
              </a:rPr>
              <a:t>Président de la Structure mondiale d’action au niveau du district multiple (président du </a:t>
            </a:r>
            <a:r>
              <a:rPr lang="fr-FR" sz="1400" b="1" dirty="0" smtClean="0">
                <a:solidFill>
                  <a:schemeClr val="bg1"/>
                </a:solidFill>
              </a:rPr>
              <a:t>conseil)</a:t>
            </a:r>
            <a:endParaRPr lang="fr-FR" sz="1400" b="1" dirty="0">
              <a:solidFill>
                <a:schemeClr val="bg1"/>
              </a:solidFill>
            </a:endParaRPr>
          </a:p>
        </p:txBody>
      </p:sp>
      <p:sp>
        <p:nvSpPr>
          <p:cNvPr id="25" name="Rectangle à coins arrondis 24"/>
          <p:cNvSpPr/>
          <p:nvPr/>
        </p:nvSpPr>
        <p:spPr>
          <a:xfrm>
            <a:off x="1134119" y="4437112"/>
            <a:ext cx="7637136" cy="28803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Président de la Structure mondiale d’action au niveau du </a:t>
            </a:r>
            <a:r>
              <a:rPr lang="fr-FR" sz="1400" b="1" dirty="0" smtClean="0">
                <a:solidFill>
                  <a:schemeClr val="bg1"/>
                </a:solidFill>
              </a:rPr>
              <a:t>district (Gouverneur de District)</a:t>
            </a:r>
            <a:endParaRPr lang="fr-FR" sz="1400" b="1" dirty="0">
              <a:solidFill>
                <a:schemeClr val="bg1"/>
              </a:solidFill>
            </a:endParaRPr>
          </a:p>
        </p:txBody>
      </p:sp>
      <p:sp>
        <p:nvSpPr>
          <p:cNvPr id="26" name="Rectangle à coins arrondis 25"/>
          <p:cNvSpPr/>
          <p:nvPr/>
        </p:nvSpPr>
        <p:spPr>
          <a:xfrm>
            <a:off x="1106411" y="4833512"/>
            <a:ext cx="2376264" cy="386626"/>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fr-FR" sz="1200" b="1" dirty="0" smtClean="0">
                <a:solidFill>
                  <a:srgbClr val="002060"/>
                </a:solidFill>
              </a:rPr>
              <a:t>EML</a:t>
            </a:r>
          </a:p>
          <a:p>
            <a:pPr algn="ctr">
              <a:lnSpc>
                <a:spcPts val="1400"/>
              </a:lnSpc>
            </a:pPr>
            <a:r>
              <a:rPr lang="fr-FR" sz="1200" b="1" dirty="0" smtClean="0">
                <a:solidFill>
                  <a:srgbClr val="002060"/>
                </a:solidFill>
              </a:rPr>
              <a:t> Coordinateur de District</a:t>
            </a:r>
            <a:endParaRPr lang="fr-FR" sz="1200" b="1" dirty="0">
              <a:solidFill>
                <a:srgbClr val="002060"/>
              </a:solidFill>
            </a:endParaRPr>
          </a:p>
        </p:txBody>
      </p:sp>
      <p:sp>
        <p:nvSpPr>
          <p:cNvPr id="27" name="Rectangle à coins arrondis 26"/>
          <p:cNvSpPr/>
          <p:nvPr/>
        </p:nvSpPr>
        <p:spPr>
          <a:xfrm>
            <a:off x="3736847" y="4833511"/>
            <a:ext cx="2376264" cy="386627"/>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fr-FR" sz="1200" b="1" dirty="0" smtClean="0">
                <a:solidFill>
                  <a:srgbClr val="002060"/>
                </a:solidFill>
              </a:rPr>
              <a:t>EME</a:t>
            </a:r>
          </a:p>
          <a:p>
            <a:pPr algn="ctr">
              <a:lnSpc>
                <a:spcPts val="1400"/>
              </a:lnSpc>
            </a:pPr>
            <a:r>
              <a:rPr lang="fr-FR" sz="1200" b="1" dirty="0" smtClean="0">
                <a:solidFill>
                  <a:srgbClr val="002060"/>
                </a:solidFill>
              </a:rPr>
              <a:t> Coordinateur de District</a:t>
            </a:r>
            <a:endParaRPr lang="fr-FR" sz="1200" b="1" dirty="0">
              <a:solidFill>
                <a:srgbClr val="002060"/>
              </a:solidFill>
            </a:endParaRPr>
          </a:p>
        </p:txBody>
      </p:sp>
      <p:sp>
        <p:nvSpPr>
          <p:cNvPr id="28" name="Rectangle à coins arrondis 27"/>
          <p:cNvSpPr/>
          <p:nvPr/>
        </p:nvSpPr>
        <p:spPr>
          <a:xfrm>
            <a:off x="6371474" y="4833511"/>
            <a:ext cx="2376264" cy="386627"/>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fr-FR" sz="1200" b="1" dirty="0" smtClean="0">
                <a:solidFill>
                  <a:srgbClr val="002060"/>
                </a:solidFill>
              </a:rPr>
              <a:t>EMS</a:t>
            </a:r>
          </a:p>
          <a:p>
            <a:pPr algn="ctr">
              <a:lnSpc>
                <a:spcPts val="1400"/>
              </a:lnSpc>
            </a:pPr>
            <a:r>
              <a:rPr lang="fr-FR" sz="1200" b="1" dirty="0" smtClean="0">
                <a:solidFill>
                  <a:srgbClr val="002060"/>
                </a:solidFill>
              </a:rPr>
              <a:t> Coordinateur de District</a:t>
            </a:r>
            <a:endParaRPr lang="fr-FR" sz="1200" b="1" dirty="0">
              <a:solidFill>
                <a:srgbClr val="002060"/>
              </a:solidFill>
            </a:endParaRPr>
          </a:p>
        </p:txBody>
      </p:sp>
      <p:sp>
        <p:nvSpPr>
          <p:cNvPr id="29" name="Rectangle à coins arrondis 28"/>
          <p:cNvSpPr/>
          <p:nvPr/>
        </p:nvSpPr>
        <p:spPr>
          <a:xfrm>
            <a:off x="2762595" y="5337984"/>
            <a:ext cx="4464496" cy="323264"/>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lang="fr-FR" sz="1200" b="1" dirty="0" smtClean="0">
                <a:solidFill>
                  <a:srgbClr val="002060"/>
                </a:solidFill>
              </a:rPr>
              <a:t>Présidents de Région et de Zone</a:t>
            </a:r>
            <a:endParaRPr lang="fr-FR" sz="1200" b="1" dirty="0">
              <a:solidFill>
                <a:srgbClr val="002060"/>
              </a:solidFill>
            </a:endParaRPr>
          </a:p>
        </p:txBody>
      </p:sp>
      <p:sp>
        <p:nvSpPr>
          <p:cNvPr id="30" name="Rectangle à coins arrondis 29"/>
          <p:cNvSpPr/>
          <p:nvPr/>
        </p:nvSpPr>
        <p:spPr>
          <a:xfrm>
            <a:off x="1134119" y="5733256"/>
            <a:ext cx="7637136" cy="28803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Président de la Structure mondiale d’action au niveau du </a:t>
            </a:r>
            <a:r>
              <a:rPr lang="fr-FR" sz="1400" b="1" dirty="0" smtClean="0">
                <a:solidFill>
                  <a:schemeClr val="bg1"/>
                </a:solidFill>
              </a:rPr>
              <a:t>club (Président du Club)</a:t>
            </a:r>
            <a:endParaRPr lang="fr-FR" sz="1400" b="1" dirty="0">
              <a:solidFill>
                <a:schemeClr val="bg1"/>
              </a:solidFill>
            </a:endParaRPr>
          </a:p>
        </p:txBody>
      </p:sp>
      <p:sp>
        <p:nvSpPr>
          <p:cNvPr id="31" name="Rectangle à coins arrondis 30"/>
          <p:cNvSpPr/>
          <p:nvPr/>
        </p:nvSpPr>
        <p:spPr>
          <a:xfrm>
            <a:off x="1106411" y="6138717"/>
            <a:ext cx="2376264" cy="52332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fr-FR" sz="1200" b="1" dirty="0" smtClean="0">
                <a:solidFill>
                  <a:srgbClr val="002060"/>
                </a:solidFill>
              </a:rPr>
              <a:t>EML</a:t>
            </a:r>
          </a:p>
          <a:p>
            <a:pPr algn="ctr">
              <a:lnSpc>
                <a:spcPts val="1400"/>
              </a:lnSpc>
            </a:pPr>
            <a:r>
              <a:rPr lang="fr-FR" sz="1200" b="1" dirty="0" smtClean="0">
                <a:solidFill>
                  <a:srgbClr val="002060"/>
                </a:solidFill>
              </a:rPr>
              <a:t>1</a:t>
            </a:r>
            <a:r>
              <a:rPr lang="fr-FR" sz="1200" b="1" baseline="30000" dirty="0" smtClean="0">
                <a:solidFill>
                  <a:srgbClr val="002060"/>
                </a:solidFill>
              </a:rPr>
              <a:t>er</a:t>
            </a:r>
            <a:r>
              <a:rPr lang="fr-FR" sz="1200" b="1" dirty="0" smtClean="0">
                <a:solidFill>
                  <a:srgbClr val="002060"/>
                </a:solidFill>
              </a:rPr>
              <a:t> Vice-Président du club</a:t>
            </a:r>
            <a:endParaRPr lang="fr-FR" sz="1200" b="1" dirty="0">
              <a:solidFill>
                <a:srgbClr val="002060"/>
              </a:solidFill>
            </a:endParaRPr>
          </a:p>
        </p:txBody>
      </p:sp>
      <p:sp>
        <p:nvSpPr>
          <p:cNvPr id="32" name="Rectangle à coins arrondis 31"/>
          <p:cNvSpPr/>
          <p:nvPr/>
        </p:nvSpPr>
        <p:spPr>
          <a:xfrm>
            <a:off x="3736847" y="6138717"/>
            <a:ext cx="2403062" cy="52332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fr-FR" sz="1200" b="1" dirty="0" smtClean="0">
                <a:solidFill>
                  <a:srgbClr val="002060"/>
                </a:solidFill>
              </a:rPr>
              <a:t>EME</a:t>
            </a:r>
          </a:p>
          <a:p>
            <a:pPr algn="ctr">
              <a:lnSpc>
                <a:spcPts val="1400"/>
              </a:lnSpc>
            </a:pPr>
            <a:r>
              <a:rPr lang="fr-FR" sz="1200" b="1" dirty="0" smtClean="0">
                <a:solidFill>
                  <a:srgbClr val="002060"/>
                </a:solidFill>
              </a:rPr>
              <a:t> Président de la Commission des Effectifs</a:t>
            </a:r>
            <a:endParaRPr lang="fr-FR" sz="1200" b="1" dirty="0">
              <a:solidFill>
                <a:srgbClr val="002060"/>
              </a:solidFill>
            </a:endParaRPr>
          </a:p>
        </p:txBody>
      </p:sp>
      <p:sp>
        <p:nvSpPr>
          <p:cNvPr id="33" name="Rectangle à coins arrondis 32"/>
          <p:cNvSpPr/>
          <p:nvPr/>
        </p:nvSpPr>
        <p:spPr>
          <a:xfrm>
            <a:off x="6371474" y="6138717"/>
            <a:ext cx="2376264" cy="52332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fr-FR" sz="1200" b="1" dirty="0" smtClean="0">
                <a:solidFill>
                  <a:srgbClr val="002060"/>
                </a:solidFill>
              </a:rPr>
              <a:t>EMS</a:t>
            </a:r>
          </a:p>
          <a:p>
            <a:pPr algn="ctr">
              <a:lnSpc>
                <a:spcPts val="1400"/>
              </a:lnSpc>
            </a:pPr>
            <a:r>
              <a:rPr lang="fr-FR" sz="1200" b="1" dirty="0" smtClean="0">
                <a:solidFill>
                  <a:srgbClr val="002060"/>
                </a:solidFill>
              </a:rPr>
              <a:t> Président de la commission de Service</a:t>
            </a:r>
            <a:endParaRPr lang="fr-FR" sz="1200" b="1" dirty="0">
              <a:solidFill>
                <a:srgbClr val="002060"/>
              </a:solidFill>
            </a:endParaRPr>
          </a:p>
        </p:txBody>
      </p:sp>
      <p:sp>
        <p:nvSpPr>
          <p:cNvPr id="34" name="ZoneTexte 33"/>
          <p:cNvSpPr txBox="1"/>
          <p:nvPr/>
        </p:nvSpPr>
        <p:spPr>
          <a:xfrm>
            <a:off x="251520" y="1091290"/>
            <a:ext cx="615553" cy="5290038"/>
          </a:xfrm>
          <a:prstGeom prst="rect">
            <a:avLst/>
          </a:prstGeom>
          <a:solidFill>
            <a:schemeClr val="accent3">
              <a:lumMod val="20000"/>
              <a:lumOff val="80000"/>
            </a:schemeClr>
          </a:solidFill>
        </p:spPr>
        <p:txBody>
          <a:bodyPr vert="vert270" wrap="none" rtlCol="0">
            <a:spAutoFit/>
          </a:bodyPr>
          <a:lstStyle/>
          <a:p>
            <a:r>
              <a:rPr lang="fr-FR" sz="2800" b="1" dirty="0" smtClean="0">
                <a:solidFill>
                  <a:srgbClr val="002060"/>
                </a:solidFill>
              </a:rPr>
              <a:t>SMA – Structure Mondiale d’Action</a:t>
            </a:r>
            <a:endParaRPr lang="fr-FR" sz="2800" b="1" dirty="0">
              <a:solidFill>
                <a:srgbClr val="002060"/>
              </a:solidFill>
            </a:endParaRPr>
          </a:p>
        </p:txBody>
      </p:sp>
      <p:sp>
        <p:nvSpPr>
          <p:cNvPr id="3" name="Ellipse 2"/>
          <p:cNvSpPr/>
          <p:nvPr/>
        </p:nvSpPr>
        <p:spPr>
          <a:xfrm>
            <a:off x="3708159" y="1718205"/>
            <a:ext cx="2403062" cy="2491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droite 4"/>
          <p:cNvSpPr/>
          <p:nvPr/>
        </p:nvSpPr>
        <p:spPr>
          <a:xfrm>
            <a:off x="2006755" y="5443576"/>
            <a:ext cx="543545" cy="16204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32044891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anim calcmode="lin" valueType="num">
                                      <p:cBhvr>
                                        <p:cTn id="53" dur="1000" fill="hold"/>
                                        <p:tgtEl>
                                          <p:spTgt spid="24"/>
                                        </p:tgtEl>
                                        <p:attrNameLst>
                                          <p:attrName>ppt_x</p:attrName>
                                        </p:attrNameLst>
                                      </p:cBhvr>
                                      <p:tavLst>
                                        <p:tav tm="0">
                                          <p:val>
                                            <p:strVal val="#ppt_x"/>
                                          </p:val>
                                        </p:tav>
                                        <p:tav tm="100000">
                                          <p:val>
                                            <p:strVal val="#ppt_x"/>
                                          </p:val>
                                        </p:tav>
                                      </p:tavLst>
                                    </p:anim>
                                    <p:anim calcmode="lin" valueType="num">
                                      <p:cBhvr>
                                        <p:cTn id="5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1000"/>
                                        <p:tgtEl>
                                          <p:spTgt spid="19"/>
                                        </p:tgtEl>
                                      </p:cBhvr>
                                    </p:animEffect>
                                    <p:anim calcmode="lin" valueType="num">
                                      <p:cBhvr>
                                        <p:cTn id="70" dur="1000" fill="hold"/>
                                        <p:tgtEl>
                                          <p:spTgt spid="19"/>
                                        </p:tgtEl>
                                        <p:attrNameLst>
                                          <p:attrName>ppt_x</p:attrName>
                                        </p:attrNameLst>
                                      </p:cBhvr>
                                      <p:tavLst>
                                        <p:tav tm="0">
                                          <p:val>
                                            <p:strVal val="#ppt_x"/>
                                          </p:val>
                                        </p:tav>
                                        <p:tav tm="100000">
                                          <p:val>
                                            <p:strVal val="#ppt_x"/>
                                          </p:val>
                                        </p:tav>
                                      </p:tavLst>
                                    </p:anim>
                                    <p:anim calcmode="lin" valueType="num">
                                      <p:cBhvr>
                                        <p:cTn id="7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7" presetClass="entr" presetSubtype="0" fill="hold" grpId="0" nodeType="click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2"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additive="base">
                                        <p:cTn id="83" dur="500" fill="hold"/>
                                        <p:tgtEl>
                                          <p:spTgt spid="26"/>
                                        </p:tgtEl>
                                        <p:attrNameLst>
                                          <p:attrName>ppt_x</p:attrName>
                                        </p:attrNameLst>
                                      </p:cBhvr>
                                      <p:tavLst>
                                        <p:tav tm="0">
                                          <p:val>
                                            <p:strVal val="1+#ppt_w/2"/>
                                          </p:val>
                                        </p:tav>
                                        <p:tav tm="100000">
                                          <p:val>
                                            <p:strVal val="#ppt_x"/>
                                          </p:val>
                                        </p:tav>
                                      </p:tavLst>
                                    </p:anim>
                                    <p:anim calcmode="lin" valueType="num">
                                      <p:cBhvr additive="base">
                                        <p:cTn id="84" dur="500" fill="hold"/>
                                        <p:tgtEl>
                                          <p:spTgt spid="26"/>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additive="base">
                                        <p:cTn id="87" dur="500" fill="hold"/>
                                        <p:tgtEl>
                                          <p:spTgt spid="27"/>
                                        </p:tgtEl>
                                        <p:attrNameLst>
                                          <p:attrName>ppt_x</p:attrName>
                                        </p:attrNameLst>
                                      </p:cBhvr>
                                      <p:tavLst>
                                        <p:tav tm="0">
                                          <p:val>
                                            <p:strVal val="1+#ppt_w/2"/>
                                          </p:val>
                                        </p:tav>
                                        <p:tav tm="100000">
                                          <p:val>
                                            <p:strVal val="#ppt_x"/>
                                          </p:val>
                                        </p:tav>
                                      </p:tavLst>
                                    </p:anim>
                                    <p:anim calcmode="lin" valueType="num">
                                      <p:cBhvr additive="base">
                                        <p:cTn id="88" dur="500" fill="hold"/>
                                        <p:tgtEl>
                                          <p:spTgt spid="27"/>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additive="base">
                                        <p:cTn id="91" dur="500" fill="hold"/>
                                        <p:tgtEl>
                                          <p:spTgt spid="28"/>
                                        </p:tgtEl>
                                        <p:attrNameLst>
                                          <p:attrName>ppt_x</p:attrName>
                                        </p:attrNameLst>
                                      </p:cBhvr>
                                      <p:tavLst>
                                        <p:tav tm="0">
                                          <p:val>
                                            <p:strVal val="1+#ppt_w/2"/>
                                          </p:val>
                                        </p:tav>
                                        <p:tav tm="100000">
                                          <p:val>
                                            <p:strVal val="#ppt_x"/>
                                          </p:val>
                                        </p:tav>
                                      </p:tavLst>
                                    </p:anim>
                                    <p:anim calcmode="lin" valueType="num">
                                      <p:cBhvr additive="base">
                                        <p:cTn id="92"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7" presetClass="entr" presetSubtype="0" fill="hold" grpId="0" nodeType="click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fade">
                                      <p:cBhvr>
                                        <p:cTn id="97" dur="1000"/>
                                        <p:tgtEl>
                                          <p:spTgt spid="5"/>
                                        </p:tgtEl>
                                      </p:cBhvr>
                                    </p:animEffect>
                                    <p:anim calcmode="lin" valueType="num">
                                      <p:cBhvr>
                                        <p:cTn id="98" dur="1000" fill="hold"/>
                                        <p:tgtEl>
                                          <p:spTgt spid="5"/>
                                        </p:tgtEl>
                                        <p:attrNameLst>
                                          <p:attrName>ppt_x</p:attrName>
                                        </p:attrNameLst>
                                      </p:cBhvr>
                                      <p:tavLst>
                                        <p:tav tm="0">
                                          <p:val>
                                            <p:strVal val="#ppt_x"/>
                                          </p:val>
                                        </p:tav>
                                        <p:tav tm="100000">
                                          <p:val>
                                            <p:strVal val="#ppt_x"/>
                                          </p:val>
                                        </p:tav>
                                      </p:tavLst>
                                    </p:anim>
                                    <p:anim calcmode="lin" valueType="num">
                                      <p:cBhvr>
                                        <p:cTn id="99" dur="1000" fill="hold"/>
                                        <p:tgtEl>
                                          <p:spTgt spid="5"/>
                                        </p:tgtEl>
                                        <p:attrNameLst>
                                          <p:attrName>ppt_y</p:attrName>
                                        </p:attrNameLst>
                                      </p:cBhvr>
                                      <p:tavLst>
                                        <p:tav tm="0">
                                          <p:val>
                                            <p:strVal val="#ppt_y-.1"/>
                                          </p:val>
                                        </p:tav>
                                        <p:tav tm="100000">
                                          <p:val>
                                            <p:strVal val="#ppt_y"/>
                                          </p:val>
                                        </p:tav>
                                      </p:tavLst>
                                    </p:anim>
                                  </p:childTnLst>
                                </p:cTn>
                              </p:par>
                              <p:par>
                                <p:cTn id="100" presetID="6" presetClass="entr" presetSubtype="16" fill="hold" grpId="0"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circle(in)">
                                      <p:cBhvr>
                                        <p:cTn id="102" dur="2000"/>
                                        <p:tgtEl>
                                          <p:spTgt spid="29"/>
                                        </p:tgtEl>
                                      </p:cBhvr>
                                    </p:animEffect>
                                  </p:childTnLst>
                                </p:cTn>
                              </p:par>
                            </p:childTnLst>
                          </p:cTn>
                        </p:par>
                      </p:childTnLst>
                    </p:cTn>
                  </p:par>
                  <p:par>
                    <p:cTn id="103" fill="hold">
                      <p:stCondLst>
                        <p:cond delay="indefinite"/>
                      </p:stCondLst>
                      <p:childTnLst>
                        <p:par>
                          <p:cTn id="104" fill="hold">
                            <p:stCondLst>
                              <p:cond delay="0"/>
                            </p:stCondLst>
                            <p:childTnLst>
                              <p:par>
                                <p:cTn id="105" presetID="47" presetClass="entr" presetSubtype="0" fill="hold" grpId="0" nodeType="click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1000"/>
                                        <p:tgtEl>
                                          <p:spTgt spid="30"/>
                                        </p:tgtEl>
                                      </p:cBhvr>
                                    </p:animEffect>
                                    <p:anim calcmode="lin" valueType="num">
                                      <p:cBhvr>
                                        <p:cTn id="108" dur="1000" fill="hold"/>
                                        <p:tgtEl>
                                          <p:spTgt spid="30"/>
                                        </p:tgtEl>
                                        <p:attrNameLst>
                                          <p:attrName>ppt_x</p:attrName>
                                        </p:attrNameLst>
                                      </p:cBhvr>
                                      <p:tavLst>
                                        <p:tav tm="0">
                                          <p:val>
                                            <p:strVal val="#ppt_x"/>
                                          </p:val>
                                        </p:tav>
                                        <p:tav tm="100000">
                                          <p:val>
                                            <p:strVal val="#ppt_x"/>
                                          </p:val>
                                        </p:tav>
                                      </p:tavLst>
                                    </p:anim>
                                    <p:anim calcmode="lin" valueType="num">
                                      <p:cBhvr>
                                        <p:cTn id="10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1" presetClass="entr" presetSubtype="1" fill="hold" grpId="0" nodeType="clickEffect">
                                  <p:stCondLst>
                                    <p:cond delay="0"/>
                                  </p:stCondLst>
                                  <p:childTnLst>
                                    <p:set>
                                      <p:cBhvr>
                                        <p:cTn id="113" dur="1" fill="hold">
                                          <p:stCondLst>
                                            <p:cond delay="0"/>
                                          </p:stCondLst>
                                        </p:cTn>
                                        <p:tgtEl>
                                          <p:spTgt spid="31"/>
                                        </p:tgtEl>
                                        <p:attrNameLst>
                                          <p:attrName>style.visibility</p:attrName>
                                        </p:attrNameLst>
                                      </p:cBhvr>
                                      <p:to>
                                        <p:strVal val="visible"/>
                                      </p:to>
                                    </p:set>
                                    <p:animEffect transition="in" filter="wheel(1)">
                                      <p:cBhvr>
                                        <p:cTn id="114" dur="2000"/>
                                        <p:tgtEl>
                                          <p:spTgt spid="31"/>
                                        </p:tgtEl>
                                      </p:cBhvr>
                                    </p:animEffect>
                                  </p:childTnLst>
                                </p:cTn>
                              </p:par>
                              <p:par>
                                <p:cTn id="115" presetID="21" presetClass="entr" presetSubtype="1"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Effect transition="in" filter="wheel(1)">
                                      <p:cBhvr>
                                        <p:cTn id="117" dur="2000"/>
                                        <p:tgtEl>
                                          <p:spTgt spid="32"/>
                                        </p:tgtEl>
                                      </p:cBhvr>
                                    </p:animEffect>
                                  </p:childTnLst>
                                </p:cTn>
                              </p:par>
                              <p:par>
                                <p:cTn id="118" presetID="21" presetClass="entr" presetSubtype="1" fill="hold" grpId="0" nodeType="withEffect">
                                  <p:stCondLst>
                                    <p:cond delay="0"/>
                                  </p:stCondLst>
                                  <p:childTnLst>
                                    <p:set>
                                      <p:cBhvr>
                                        <p:cTn id="119" dur="1" fill="hold">
                                          <p:stCondLst>
                                            <p:cond delay="0"/>
                                          </p:stCondLst>
                                        </p:cTn>
                                        <p:tgtEl>
                                          <p:spTgt spid="33"/>
                                        </p:tgtEl>
                                        <p:attrNameLst>
                                          <p:attrName>style.visibility</p:attrName>
                                        </p:attrNameLst>
                                      </p:cBhvr>
                                      <p:to>
                                        <p:strVal val="visible"/>
                                      </p:to>
                                    </p:set>
                                    <p:animEffect transition="in" filter="wheel(1)">
                                      <p:cBhvr>
                                        <p:cTn id="120"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5" grpId="0" animBg="1"/>
      <p:bldP spid="16" grpId="0" animBg="1"/>
      <p:bldP spid="18" grpId="0" animBg="1"/>
      <p:bldP spid="19" grpId="0" animBg="1"/>
      <p:bldP spid="22" grpId="0" animBg="1"/>
      <p:bldP spid="23" grpId="0" animBg="1"/>
      <p:bldP spid="24" grpId="0"/>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Text Box 4"/>
          <p:cNvSpPr txBox="1">
            <a:spLocks noChangeArrowheads="1"/>
          </p:cNvSpPr>
          <p:nvPr/>
        </p:nvSpPr>
        <p:spPr bwMode="auto">
          <a:xfrm>
            <a:off x="323528" y="1677439"/>
            <a:ext cx="8352928" cy="4247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457200" indent="-457200">
              <a:buClr>
                <a:srgbClr val="00338D"/>
              </a:buClr>
              <a:buFont typeface="Wingdings 2" panose="05020102010507070707" pitchFamily="18" charset="2"/>
              <a:buChar char="A"/>
            </a:pPr>
            <a:r>
              <a:rPr lang="fr-FR" altLang="fr-FR" sz="2800" b="1" dirty="0" smtClean="0">
                <a:solidFill>
                  <a:srgbClr val="2D2D8A"/>
                </a:solidFill>
                <a:latin typeface="+mn-lt"/>
              </a:rPr>
              <a:t>Membres arrivés </a:t>
            </a:r>
            <a:r>
              <a:rPr lang="fr-FR" altLang="fr-FR" sz="2800" b="1" dirty="0">
                <a:solidFill>
                  <a:srgbClr val="2D2D8A"/>
                </a:solidFill>
                <a:latin typeface="+mn-lt"/>
              </a:rPr>
              <a:t>en cours </a:t>
            </a:r>
            <a:r>
              <a:rPr lang="fr-FR" altLang="fr-FR" sz="2800" b="1" dirty="0" smtClean="0">
                <a:solidFill>
                  <a:srgbClr val="2D2D8A"/>
                </a:solidFill>
                <a:latin typeface="+mn-lt"/>
              </a:rPr>
              <a:t>d’année :</a:t>
            </a:r>
          </a:p>
          <a:p>
            <a:pPr>
              <a:buClr>
                <a:srgbClr val="00338D"/>
              </a:buClr>
            </a:pPr>
            <a:r>
              <a:rPr lang="fr-FR" altLang="fr-FR" sz="2800" dirty="0" smtClean="0">
                <a:solidFill>
                  <a:srgbClr val="262673"/>
                </a:solidFill>
                <a:latin typeface="+mn-lt"/>
              </a:rPr>
              <a:t>La cotisation est </a:t>
            </a:r>
            <a:r>
              <a:rPr lang="fr-FR" altLang="fr-FR" sz="2800" dirty="0">
                <a:solidFill>
                  <a:srgbClr val="262673"/>
                </a:solidFill>
                <a:latin typeface="+mn-lt"/>
              </a:rPr>
              <a:t>due à compter du mois </a:t>
            </a:r>
            <a:r>
              <a:rPr lang="fr-FR" altLang="fr-FR" sz="2800" dirty="0" smtClean="0">
                <a:solidFill>
                  <a:srgbClr val="262673"/>
                </a:solidFill>
                <a:latin typeface="+mn-lt"/>
              </a:rPr>
              <a:t>d’intronisation </a:t>
            </a:r>
            <a:r>
              <a:rPr lang="fr-FR" altLang="fr-FR" sz="2800" b="1" dirty="0" smtClean="0">
                <a:solidFill>
                  <a:srgbClr val="262673"/>
                </a:solidFill>
                <a:latin typeface="+mn-lt"/>
              </a:rPr>
              <a:t>(</a:t>
            </a:r>
            <a:r>
              <a:rPr lang="fr-FR" altLang="fr-FR" sz="2000" b="1" dirty="0" smtClean="0">
                <a:solidFill>
                  <a:srgbClr val="262673"/>
                </a:solidFill>
                <a:latin typeface="+mn-lt"/>
              </a:rPr>
              <a:t>celui </a:t>
            </a:r>
            <a:r>
              <a:rPr lang="fr-FR" altLang="fr-FR" sz="2000" b="1" dirty="0">
                <a:solidFill>
                  <a:srgbClr val="262673"/>
                </a:solidFill>
                <a:latin typeface="+mn-lt"/>
              </a:rPr>
              <a:t>– ci inclus</a:t>
            </a:r>
            <a:r>
              <a:rPr lang="fr-FR" altLang="fr-FR" sz="2800" dirty="0" smtClean="0">
                <a:solidFill>
                  <a:srgbClr val="262673"/>
                </a:solidFill>
                <a:latin typeface="+mn-lt"/>
              </a:rPr>
              <a:t>).  </a:t>
            </a:r>
          </a:p>
          <a:p>
            <a:endParaRPr lang="fr-FR" altLang="fr-FR" sz="1800" dirty="0" smtClean="0">
              <a:solidFill>
                <a:srgbClr val="262673"/>
              </a:solidFill>
              <a:latin typeface="+mn-lt"/>
            </a:endParaRPr>
          </a:p>
          <a:p>
            <a:pPr marL="457200" indent="-457200">
              <a:buClr>
                <a:srgbClr val="00338D"/>
              </a:buClr>
              <a:buFont typeface="Wingdings 2" panose="05020102010507070707" pitchFamily="18" charset="2"/>
              <a:buChar char="A"/>
            </a:pPr>
            <a:r>
              <a:rPr lang="fr-FR" altLang="fr-FR" sz="2800" b="1" dirty="0" smtClean="0">
                <a:solidFill>
                  <a:srgbClr val="2D2D8A"/>
                </a:solidFill>
                <a:latin typeface="+mn-lt"/>
              </a:rPr>
              <a:t>Elle est calculée </a:t>
            </a:r>
            <a:r>
              <a:rPr lang="fr-FR" altLang="fr-FR" sz="2800" b="1" dirty="0">
                <a:solidFill>
                  <a:srgbClr val="2D2D8A"/>
                </a:solidFill>
                <a:latin typeface="+mn-lt"/>
              </a:rPr>
              <a:t>:</a:t>
            </a:r>
          </a:p>
          <a:p>
            <a:pPr marL="903288" indent="-457200">
              <a:buClr>
                <a:srgbClr val="00338D"/>
              </a:buClr>
              <a:buFont typeface="Wingdings" panose="05000000000000000000" pitchFamily="2" charset="2"/>
              <a:buChar char="Ø"/>
            </a:pPr>
            <a:r>
              <a:rPr lang="fr-FR" altLang="fr-FR" sz="2800" b="1" dirty="0" smtClean="0">
                <a:solidFill>
                  <a:srgbClr val="262673"/>
                </a:solidFill>
                <a:latin typeface="+mn-lt"/>
              </a:rPr>
              <a:t>Au </a:t>
            </a:r>
            <a:r>
              <a:rPr lang="fr-FR" altLang="fr-FR" sz="2800" b="1" dirty="0">
                <a:solidFill>
                  <a:srgbClr val="262673"/>
                </a:solidFill>
                <a:latin typeface="+mn-lt"/>
              </a:rPr>
              <a:t>prorata temporis</a:t>
            </a:r>
            <a:r>
              <a:rPr lang="fr-FR" altLang="fr-FR" sz="2800" dirty="0">
                <a:solidFill>
                  <a:srgbClr val="262673"/>
                </a:solidFill>
                <a:latin typeface="+mn-lt"/>
              </a:rPr>
              <a:t> (1/6) pour les cotisations internationales, nationales et de district ainsi que l’abonnement à la revue « Lion </a:t>
            </a:r>
            <a:r>
              <a:rPr lang="fr-FR" altLang="fr-FR" sz="2800" dirty="0" smtClean="0">
                <a:solidFill>
                  <a:srgbClr val="262673"/>
                </a:solidFill>
                <a:latin typeface="+mn-lt"/>
              </a:rPr>
              <a:t>» </a:t>
            </a:r>
            <a:r>
              <a:rPr lang="fr-FR" altLang="fr-FR" sz="2800" smtClean="0">
                <a:solidFill>
                  <a:srgbClr val="262673"/>
                </a:solidFill>
                <a:latin typeface="+mn-lt"/>
              </a:rPr>
              <a:t>et l’assurance.</a:t>
            </a:r>
            <a:endParaRPr lang="fr-FR" altLang="fr-FR" sz="2800" dirty="0">
              <a:solidFill>
                <a:srgbClr val="262673"/>
              </a:solidFill>
              <a:latin typeface="+mn-lt"/>
            </a:endParaRPr>
          </a:p>
          <a:p>
            <a:pPr marL="903288" indent="-457200">
              <a:buClr>
                <a:srgbClr val="00338D"/>
              </a:buClr>
              <a:buFont typeface="Wingdings" panose="05000000000000000000" pitchFamily="2" charset="2"/>
              <a:buChar char="Ø"/>
            </a:pPr>
            <a:r>
              <a:rPr lang="fr-FR" altLang="fr-FR" sz="2800" b="1" dirty="0" smtClean="0">
                <a:solidFill>
                  <a:srgbClr val="262673"/>
                </a:solidFill>
                <a:latin typeface="+mn-lt"/>
              </a:rPr>
              <a:t>Sans </a:t>
            </a:r>
            <a:r>
              <a:rPr lang="fr-FR" altLang="fr-FR" sz="2800" b="1" dirty="0">
                <a:solidFill>
                  <a:srgbClr val="262673"/>
                </a:solidFill>
                <a:latin typeface="+mn-lt"/>
              </a:rPr>
              <a:t>prorata temporis</a:t>
            </a:r>
            <a:r>
              <a:rPr lang="fr-FR" altLang="fr-FR" sz="2800" dirty="0">
                <a:solidFill>
                  <a:srgbClr val="262673"/>
                </a:solidFill>
                <a:latin typeface="+mn-lt"/>
              </a:rPr>
              <a:t> pour </a:t>
            </a:r>
            <a:r>
              <a:rPr lang="fr-FR" altLang="fr-FR" sz="2800" dirty="0" smtClean="0">
                <a:solidFill>
                  <a:srgbClr val="262673"/>
                </a:solidFill>
                <a:latin typeface="+mn-lt"/>
              </a:rPr>
              <a:t>le droit d’entrée versé à </a:t>
            </a:r>
            <a:r>
              <a:rPr lang="fr-FR" altLang="fr-FR" sz="2800" dirty="0" err="1" smtClean="0">
                <a:solidFill>
                  <a:srgbClr val="262673"/>
                </a:solidFill>
                <a:latin typeface="+mn-lt"/>
              </a:rPr>
              <a:t>Oak</a:t>
            </a:r>
            <a:r>
              <a:rPr lang="fr-FR" altLang="fr-FR" sz="2800" dirty="0" smtClean="0">
                <a:solidFill>
                  <a:srgbClr val="262673"/>
                </a:solidFill>
                <a:latin typeface="+mn-lt"/>
              </a:rPr>
              <a:t>-Brook</a:t>
            </a:r>
            <a:endParaRPr lang="fr-FR" altLang="fr-FR" dirty="0">
              <a:solidFill>
                <a:schemeClr val="accent2"/>
              </a:solidFill>
              <a:latin typeface="Arial" pitchFamily="34" charset="0"/>
            </a:endParaRPr>
          </a:p>
        </p:txBody>
      </p:sp>
      <p:sp>
        <p:nvSpPr>
          <p:cNvPr id="6" name="Rectangle 5"/>
          <p:cNvSpPr>
            <a:spLocks noChangeArrowheads="1"/>
          </p:cNvSpPr>
          <p:nvPr/>
        </p:nvSpPr>
        <p:spPr bwMode="auto">
          <a:xfrm>
            <a:off x="2411413" y="981075"/>
            <a:ext cx="4143375" cy="500063"/>
          </a:xfrm>
          <a:prstGeom prst="rect">
            <a:avLst/>
          </a:prstGeom>
          <a:noFill/>
          <a:ln w="9525">
            <a:noFill/>
            <a:miter lim="800000"/>
            <a:headEnd/>
            <a:tailEnd/>
          </a:ln>
          <a:effectLst/>
        </p:spPr>
        <p:txBody>
          <a:bodyPr lIns="0" tIns="0" rIns="0" bIns="0"/>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fr-FR" altLang="fr-FR" sz="3200" b="1" i="1" dirty="0">
              <a:solidFill>
                <a:srgbClr val="FF0000"/>
              </a:solidFill>
              <a:effectLst>
                <a:outerShdw blurRad="38100" dist="38100" dir="2700000" algn="tl">
                  <a:srgbClr val="000000"/>
                </a:outerShdw>
              </a:effectLst>
              <a:latin typeface="Arial" pitchFamily="34" charset="0"/>
            </a:endParaRPr>
          </a:p>
        </p:txBody>
      </p:sp>
      <p:sp>
        <p:nvSpPr>
          <p:cNvPr id="2" name="Espace réservé de la date 1"/>
          <p:cNvSpPr>
            <a:spLocks noGrp="1"/>
          </p:cNvSpPr>
          <p:nvPr>
            <p:ph type="dt" sz="half" idx="10"/>
          </p:nvPr>
        </p:nvSpPr>
        <p:spPr/>
        <p:txBody>
          <a:bodyPr/>
          <a:lstStyle/>
          <a:p>
            <a:pPr>
              <a:defRPr/>
            </a:pPr>
            <a:fld id="{B3D64387-F036-429C-9999-03333A1A99AC}" type="datetime1">
              <a:rPr lang="fr-FR" smtClean="0"/>
              <a:pPr>
                <a:defRPr/>
              </a:pPr>
              <a:t>04/05/2020</a:t>
            </a:fld>
            <a:endParaRPr lang="fr-FR"/>
          </a:p>
        </p:txBody>
      </p:sp>
      <p:sp>
        <p:nvSpPr>
          <p:cNvPr id="3" name="Espace réservé du numéro de diapositive 2"/>
          <p:cNvSpPr>
            <a:spLocks noGrp="1"/>
          </p:cNvSpPr>
          <p:nvPr>
            <p:ph type="sldNum" sz="quarter" idx="12"/>
          </p:nvPr>
        </p:nvSpPr>
        <p:spPr/>
        <p:txBody>
          <a:bodyPr/>
          <a:lstStyle/>
          <a:p>
            <a:pPr>
              <a:defRPr/>
            </a:pPr>
            <a:fld id="{C4CCD9C9-A50B-4D77-9DB8-C6DFD67BFD9A}" type="slidenum">
              <a:rPr lang="fr-FR" smtClean="0"/>
              <a:pPr>
                <a:defRPr/>
              </a:pPr>
              <a:t>30</a:t>
            </a:fld>
            <a:endParaRPr lang="fr-FR"/>
          </a:p>
        </p:txBody>
      </p:sp>
      <p:sp>
        <p:nvSpPr>
          <p:cNvPr id="7" name="ZoneTexte 6"/>
          <p:cNvSpPr txBox="1"/>
          <p:nvPr/>
        </p:nvSpPr>
        <p:spPr>
          <a:xfrm>
            <a:off x="539552" y="836712"/>
            <a:ext cx="8136904" cy="584775"/>
          </a:xfrm>
          <a:prstGeom prst="rect">
            <a:avLst/>
          </a:prstGeom>
          <a:noFill/>
        </p:spPr>
        <p:txBody>
          <a:bodyPr wrap="square" rtlCol="0">
            <a:spAutoFit/>
          </a:bodyPr>
          <a:lstStyle/>
          <a:p>
            <a:pPr marL="571500" indent="-571500">
              <a:buBlip>
                <a:blip r:embed="rId3"/>
              </a:buBlip>
            </a:pPr>
            <a:r>
              <a:rPr lang="fr-FR" altLang="fr-FR" sz="3200" b="1" dirty="0" smtClean="0">
                <a:solidFill>
                  <a:srgbClr val="00338D"/>
                </a:solidFill>
                <a:latin typeface="+mj-lt"/>
              </a:rPr>
              <a:t>La cotisation des NOUVEAUX membres</a:t>
            </a:r>
            <a:endParaRPr lang="fr-FR" sz="3200" dirty="0">
              <a:solidFill>
                <a:srgbClr val="00338D"/>
              </a:solidFill>
              <a:latin typeface="+mj-lt"/>
            </a:endParaRPr>
          </a:p>
        </p:txBody>
      </p:sp>
    </p:spTree>
    <p:extLst>
      <p:ext uri="{BB962C8B-B14F-4D97-AF65-F5344CB8AC3E}">
        <p14:creationId xmlns:p14="http://schemas.microsoft.com/office/powerpoint/2010/main" xmlns="" val="216127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26690">
                                            <p:txEl>
                                              <p:pRg st="0" end="0"/>
                                            </p:txEl>
                                          </p:spTgt>
                                        </p:tgtEl>
                                        <p:attrNameLst>
                                          <p:attrName>style.visibility</p:attrName>
                                        </p:attrNameLst>
                                      </p:cBhvr>
                                      <p:to>
                                        <p:strVal val="visible"/>
                                      </p:to>
                                    </p:set>
                                    <p:animEffect transition="in" filter="barn(inVertical)">
                                      <p:cBhvr>
                                        <p:cTn id="7" dur="500"/>
                                        <p:tgtEl>
                                          <p:spTgt spid="626690">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626690">
                                            <p:txEl>
                                              <p:pRg st="1" end="1"/>
                                            </p:txEl>
                                          </p:spTgt>
                                        </p:tgtEl>
                                        <p:attrNameLst>
                                          <p:attrName>style.visibility</p:attrName>
                                        </p:attrNameLst>
                                      </p:cBhvr>
                                      <p:to>
                                        <p:strVal val="visible"/>
                                      </p:to>
                                    </p:set>
                                    <p:animEffect transition="in" filter="barn(inVertical)">
                                      <p:cBhvr>
                                        <p:cTn id="11" dur="500"/>
                                        <p:tgtEl>
                                          <p:spTgt spid="626690">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626690">
                                            <p:txEl>
                                              <p:pRg st="3" end="3"/>
                                            </p:txEl>
                                          </p:spTgt>
                                        </p:tgtEl>
                                        <p:attrNameLst>
                                          <p:attrName>style.visibility</p:attrName>
                                        </p:attrNameLst>
                                      </p:cBhvr>
                                      <p:to>
                                        <p:strVal val="visible"/>
                                      </p:to>
                                    </p:set>
                                    <p:animEffect transition="in" filter="barn(inVertical)">
                                      <p:cBhvr>
                                        <p:cTn id="15" dur="500"/>
                                        <p:tgtEl>
                                          <p:spTgt spid="626690">
                                            <p:txEl>
                                              <p:pRg st="3" end="3"/>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626690">
                                            <p:txEl>
                                              <p:pRg st="4" end="4"/>
                                            </p:txEl>
                                          </p:spTgt>
                                        </p:tgtEl>
                                        <p:attrNameLst>
                                          <p:attrName>style.visibility</p:attrName>
                                        </p:attrNameLst>
                                      </p:cBhvr>
                                      <p:to>
                                        <p:strVal val="visible"/>
                                      </p:to>
                                    </p:set>
                                    <p:animEffect transition="in" filter="barn(inVertical)">
                                      <p:cBhvr>
                                        <p:cTn id="19" dur="500"/>
                                        <p:tgtEl>
                                          <p:spTgt spid="626690">
                                            <p:txEl>
                                              <p:pRg st="4" end="4"/>
                                            </p:txEl>
                                          </p:spTgt>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626690">
                                            <p:txEl>
                                              <p:pRg st="5" end="5"/>
                                            </p:txEl>
                                          </p:spTgt>
                                        </p:tgtEl>
                                        <p:attrNameLst>
                                          <p:attrName>style.visibility</p:attrName>
                                        </p:attrNameLst>
                                      </p:cBhvr>
                                      <p:to>
                                        <p:strVal val="visible"/>
                                      </p:to>
                                    </p:set>
                                    <p:animEffect transition="in" filter="barn(inVertical)">
                                      <p:cBhvr>
                                        <p:cTn id="23" dur="500"/>
                                        <p:tgtEl>
                                          <p:spTgt spid="62669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596" name="Group 36"/>
          <p:cNvGraphicFramePr>
            <a:graphicFrameLocks noGrp="1"/>
          </p:cNvGraphicFramePr>
          <p:nvPr>
            <p:extLst>
              <p:ext uri="{D42A27DB-BD31-4B8C-83A1-F6EECF244321}">
                <p14:modId xmlns:p14="http://schemas.microsoft.com/office/powerpoint/2010/main" xmlns="" val="4095759788"/>
              </p:ext>
            </p:extLst>
          </p:nvPr>
        </p:nvGraphicFramePr>
        <p:xfrm>
          <a:off x="1547664" y="1700808"/>
          <a:ext cx="6552727" cy="4499992"/>
        </p:xfrm>
        <a:graphic>
          <a:graphicData uri="http://schemas.openxmlformats.org/drawingml/2006/table">
            <a:tbl>
              <a:tblPr/>
              <a:tblGrid>
                <a:gridCol w="2448271">
                  <a:extLst>
                    <a:ext uri="{9D8B030D-6E8A-4147-A177-3AD203B41FA5}">
                      <a16:colId xmlns:a16="http://schemas.microsoft.com/office/drawing/2014/main" xmlns="" val="20000"/>
                    </a:ext>
                  </a:extLst>
                </a:gridCol>
                <a:gridCol w="4104456">
                  <a:extLst>
                    <a:ext uri="{9D8B030D-6E8A-4147-A177-3AD203B41FA5}">
                      <a16:colId xmlns:a16="http://schemas.microsoft.com/office/drawing/2014/main" xmlns="" val="20001"/>
                    </a:ext>
                  </a:extLst>
                </a:gridCol>
              </a:tblGrid>
              <a:tr h="449999">
                <a:tc>
                  <a:txBody>
                    <a:bodyPr/>
                    <a:lstStyle>
                      <a:lvl1pPr>
                        <a:spcBef>
                          <a:spcPct val="20000"/>
                        </a:spcBef>
                        <a:defRPr sz="2800" b="1">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400">
                          <a:solidFill>
                            <a:schemeClr val="tx1"/>
                          </a:solidFill>
                          <a:latin typeface="Arial" pitchFamily="34" charset="0"/>
                          <a:ea typeface="MS PGothic" pitchFamily="34" charset="-128"/>
                        </a:defRPr>
                      </a:lvl3pPr>
                      <a:lvl4pPr marL="1600200" indent="-228600">
                        <a:spcBef>
                          <a:spcPct val="20000"/>
                        </a:spcBef>
                        <a:defRPr sz="2000">
                          <a:solidFill>
                            <a:schemeClr val="tx1"/>
                          </a:solidFill>
                          <a:latin typeface="Arial" pitchFamily="34" charset="0"/>
                          <a:ea typeface="MS PGothic" pitchFamily="34" charset="-128"/>
                        </a:defRPr>
                      </a:lvl4pPr>
                      <a:lvl5pPr marL="2057400" indent="-228600">
                        <a:spcBef>
                          <a:spcPct val="20000"/>
                        </a:spcBef>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sz="2000">
                          <a:solidFill>
                            <a:schemeClr val="tx1"/>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2200" b="0" i="0" u="none" strike="noStrike" cap="none" normalizeH="0" baseline="0" dirty="0" smtClean="0">
                          <a:ln>
                            <a:noFill/>
                          </a:ln>
                          <a:solidFill>
                            <a:srgbClr val="262673"/>
                          </a:solidFill>
                          <a:effectLst/>
                          <a:latin typeface="Arial" pitchFamily="34" charset="0"/>
                          <a:ea typeface="MS PGothic" pitchFamily="34" charset="-128"/>
                        </a:rPr>
                        <a:t>AFFILIATION</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400">
                          <a:solidFill>
                            <a:schemeClr val="tx1"/>
                          </a:solidFill>
                          <a:latin typeface="Arial" pitchFamily="34" charset="0"/>
                          <a:ea typeface="MS PGothic" pitchFamily="34" charset="-128"/>
                        </a:defRPr>
                      </a:lvl3pPr>
                      <a:lvl4pPr marL="1600200" indent="-228600">
                        <a:spcBef>
                          <a:spcPct val="20000"/>
                        </a:spcBef>
                        <a:defRPr sz="2000">
                          <a:solidFill>
                            <a:schemeClr val="tx1"/>
                          </a:solidFill>
                          <a:latin typeface="Arial" pitchFamily="34" charset="0"/>
                          <a:ea typeface="MS PGothic" pitchFamily="34" charset="-128"/>
                        </a:defRPr>
                      </a:lvl4pPr>
                      <a:lvl5pPr marL="2057400" indent="-228600">
                        <a:spcBef>
                          <a:spcPct val="20000"/>
                        </a:spcBef>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sz="2000">
                          <a:solidFill>
                            <a:schemeClr val="tx1"/>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2200" b="0" i="0" u="none" strike="noStrike" cap="none" normalizeH="0" baseline="0" smtClean="0">
                          <a:ln>
                            <a:noFill/>
                          </a:ln>
                          <a:solidFill>
                            <a:srgbClr val="262673"/>
                          </a:solidFill>
                          <a:effectLst/>
                          <a:latin typeface="Arial" pitchFamily="34" charset="0"/>
                          <a:ea typeface="MS PGothic" pitchFamily="34" charset="-128"/>
                        </a:rPr>
                        <a:t>COTISATIONS</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49999">
                <a:tc>
                  <a:txBody>
                    <a:bodyPr/>
                    <a:lstStyle>
                      <a:lvl1pPr>
                        <a:spcBef>
                          <a:spcPct val="20000"/>
                        </a:spcBef>
                        <a:defRPr sz="2800" b="1">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400">
                          <a:solidFill>
                            <a:schemeClr val="tx1"/>
                          </a:solidFill>
                          <a:latin typeface="Arial" pitchFamily="34" charset="0"/>
                          <a:ea typeface="MS PGothic" pitchFamily="34" charset="-128"/>
                        </a:defRPr>
                      </a:lvl3pPr>
                      <a:lvl4pPr marL="1600200" indent="-228600">
                        <a:spcBef>
                          <a:spcPct val="20000"/>
                        </a:spcBef>
                        <a:defRPr sz="2000">
                          <a:solidFill>
                            <a:schemeClr val="tx1"/>
                          </a:solidFill>
                          <a:latin typeface="Arial" pitchFamily="34" charset="0"/>
                          <a:ea typeface="MS PGothic" pitchFamily="34" charset="-128"/>
                        </a:defRPr>
                      </a:lvl4pPr>
                      <a:lvl5pPr marL="2057400" indent="-228600">
                        <a:spcBef>
                          <a:spcPct val="20000"/>
                        </a:spcBef>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sz="2000">
                          <a:solidFill>
                            <a:schemeClr val="tx1"/>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2200" b="1" i="0" u="none" strike="noStrike" cap="none" normalizeH="0" baseline="0" dirty="0" smtClean="0">
                          <a:ln>
                            <a:noFill/>
                          </a:ln>
                          <a:solidFill>
                            <a:srgbClr val="262673"/>
                          </a:solidFill>
                          <a:effectLst/>
                          <a:latin typeface="Arial" pitchFamily="34" charset="0"/>
                          <a:ea typeface="MS PGothic" pitchFamily="34" charset="-128"/>
                        </a:rPr>
                        <a:t>Actif</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400">
                          <a:solidFill>
                            <a:schemeClr val="tx1"/>
                          </a:solidFill>
                          <a:latin typeface="Arial" pitchFamily="34" charset="0"/>
                          <a:ea typeface="MS PGothic" pitchFamily="34" charset="-128"/>
                        </a:defRPr>
                      </a:lvl3pPr>
                      <a:lvl4pPr marL="1600200" indent="-228600">
                        <a:spcBef>
                          <a:spcPct val="20000"/>
                        </a:spcBef>
                        <a:defRPr sz="2000">
                          <a:solidFill>
                            <a:schemeClr val="tx1"/>
                          </a:solidFill>
                          <a:latin typeface="Arial" pitchFamily="34" charset="0"/>
                          <a:ea typeface="MS PGothic" pitchFamily="34" charset="-128"/>
                        </a:defRPr>
                      </a:lvl4pPr>
                      <a:lvl5pPr marL="2057400" indent="-228600">
                        <a:spcBef>
                          <a:spcPct val="20000"/>
                        </a:spcBef>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sz="2000">
                          <a:solidFill>
                            <a:schemeClr val="tx1"/>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2200" b="1" i="0" u="none" strike="noStrike" cap="none" normalizeH="0" baseline="0" dirty="0" smtClean="0">
                          <a:ln>
                            <a:noFill/>
                          </a:ln>
                          <a:solidFill>
                            <a:srgbClr val="262673"/>
                          </a:solidFill>
                          <a:effectLst/>
                          <a:latin typeface="Arial" pitchFamily="34" charset="0"/>
                          <a:ea typeface="MS PGothic" pitchFamily="34" charset="-128"/>
                        </a:rPr>
                        <a:t>Toutes</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49999">
                <a:tc>
                  <a:txBody>
                    <a:bodyPr/>
                    <a:lstStyle>
                      <a:lvl1pPr>
                        <a:spcBef>
                          <a:spcPct val="20000"/>
                        </a:spcBef>
                        <a:defRPr sz="2800" b="1">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400">
                          <a:solidFill>
                            <a:schemeClr val="tx1"/>
                          </a:solidFill>
                          <a:latin typeface="Arial" pitchFamily="34" charset="0"/>
                          <a:ea typeface="MS PGothic" pitchFamily="34" charset="-128"/>
                        </a:defRPr>
                      </a:lvl3pPr>
                      <a:lvl4pPr marL="1600200" indent="-228600">
                        <a:spcBef>
                          <a:spcPct val="20000"/>
                        </a:spcBef>
                        <a:defRPr sz="2000">
                          <a:solidFill>
                            <a:schemeClr val="tx1"/>
                          </a:solidFill>
                          <a:latin typeface="Arial" pitchFamily="34" charset="0"/>
                          <a:ea typeface="MS PGothic" pitchFamily="34" charset="-128"/>
                        </a:defRPr>
                      </a:lvl4pPr>
                      <a:lvl5pPr marL="2057400" indent="-228600">
                        <a:spcBef>
                          <a:spcPct val="20000"/>
                        </a:spcBef>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sz="2000">
                          <a:solidFill>
                            <a:schemeClr val="tx1"/>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2200" b="1" i="0" u="none" strike="noStrike" cap="none" normalizeH="0" baseline="0" dirty="0" smtClean="0">
                          <a:ln>
                            <a:noFill/>
                          </a:ln>
                          <a:solidFill>
                            <a:srgbClr val="262673"/>
                          </a:solidFill>
                          <a:effectLst/>
                          <a:latin typeface="Arial" pitchFamily="34" charset="0"/>
                          <a:ea typeface="MS PGothic" pitchFamily="34" charset="-128"/>
                        </a:rPr>
                        <a:t>Affilié</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400">
                          <a:solidFill>
                            <a:schemeClr val="tx1"/>
                          </a:solidFill>
                          <a:latin typeface="Arial" pitchFamily="34" charset="0"/>
                          <a:ea typeface="MS PGothic" pitchFamily="34" charset="-128"/>
                        </a:defRPr>
                      </a:lvl3pPr>
                      <a:lvl4pPr marL="1600200" indent="-228600">
                        <a:spcBef>
                          <a:spcPct val="20000"/>
                        </a:spcBef>
                        <a:defRPr sz="2000">
                          <a:solidFill>
                            <a:schemeClr val="tx1"/>
                          </a:solidFill>
                          <a:latin typeface="Arial" pitchFamily="34" charset="0"/>
                          <a:ea typeface="MS PGothic" pitchFamily="34" charset="-128"/>
                        </a:defRPr>
                      </a:lvl4pPr>
                      <a:lvl5pPr marL="2057400" indent="-228600">
                        <a:spcBef>
                          <a:spcPct val="20000"/>
                        </a:spcBef>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sz="2000">
                          <a:solidFill>
                            <a:schemeClr val="tx1"/>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2200" b="1" i="0" u="none" strike="noStrike" cap="none" normalizeH="0" baseline="0" dirty="0" smtClean="0">
                          <a:ln>
                            <a:noFill/>
                          </a:ln>
                          <a:solidFill>
                            <a:srgbClr val="262673"/>
                          </a:solidFill>
                          <a:effectLst/>
                          <a:latin typeface="Arial" pitchFamily="34" charset="0"/>
                          <a:ea typeface="MS PGothic" pitchFamily="34" charset="-128"/>
                        </a:rPr>
                        <a:t>Toutes</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749999">
                <a:tc>
                  <a:txBody>
                    <a:bodyPr/>
                    <a:lstStyle>
                      <a:lvl1pPr>
                        <a:spcBef>
                          <a:spcPct val="20000"/>
                        </a:spcBef>
                        <a:defRPr sz="2800" b="1">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400">
                          <a:solidFill>
                            <a:schemeClr val="tx1"/>
                          </a:solidFill>
                          <a:latin typeface="Arial" pitchFamily="34" charset="0"/>
                          <a:ea typeface="MS PGothic" pitchFamily="34" charset="-128"/>
                        </a:defRPr>
                      </a:lvl3pPr>
                      <a:lvl4pPr marL="1600200" indent="-228600">
                        <a:spcBef>
                          <a:spcPct val="20000"/>
                        </a:spcBef>
                        <a:defRPr sz="2000">
                          <a:solidFill>
                            <a:schemeClr val="tx1"/>
                          </a:solidFill>
                          <a:latin typeface="Arial" pitchFamily="34" charset="0"/>
                          <a:ea typeface="MS PGothic" pitchFamily="34" charset="-128"/>
                        </a:defRPr>
                      </a:lvl4pPr>
                      <a:lvl5pPr marL="2057400" indent="-228600">
                        <a:spcBef>
                          <a:spcPct val="20000"/>
                        </a:spcBef>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sz="2000">
                          <a:solidFill>
                            <a:schemeClr val="tx1"/>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2200" b="1" i="0" u="none" strike="noStrike" cap="none" normalizeH="0" baseline="0" smtClean="0">
                          <a:ln>
                            <a:noFill/>
                          </a:ln>
                          <a:solidFill>
                            <a:srgbClr val="262673"/>
                          </a:solidFill>
                          <a:effectLst/>
                          <a:latin typeface="Arial" pitchFamily="34" charset="0"/>
                          <a:ea typeface="MS PGothic" pitchFamily="34" charset="-128"/>
                        </a:rPr>
                        <a:t>Associé</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400">
                          <a:solidFill>
                            <a:schemeClr val="tx1"/>
                          </a:solidFill>
                          <a:latin typeface="Arial" pitchFamily="34" charset="0"/>
                          <a:ea typeface="MS PGothic" pitchFamily="34" charset="-128"/>
                        </a:defRPr>
                      </a:lvl3pPr>
                      <a:lvl4pPr marL="1600200" indent="-228600">
                        <a:spcBef>
                          <a:spcPct val="20000"/>
                        </a:spcBef>
                        <a:defRPr sz="2000">
                          <a:solidFill>
                            <a:schemeClr val="tx1"/>
                          </a:solidFill>
                          <a:latin typeface="Arial" pitchFamily="34" charset="0"/>
                          <a:ea typeface="MS PGothic" pitchFamily="34" charset="-128"/>
                        </a:defRPr>
                      </a:lvl4pPr>
                      <a:lvl5pPr marL="2057400" indent="-228600">
                        <a:spcBef>
                          <a:spcPct val="20000"/>
                        </a:spcBef>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sz="2000">
                          <a:solidFill>
                            <a:schemeClr val="tx1"/>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2200" b="1" i="0" u="none" strike="noStrike" cap="none" normalizeH="0" baseline="0" smtClean="0">
                          <a:ln>
                            <a:noFill/>
                          </a:ln>
                          <a:solidFill>
                            <a:srgbClr val="262673"/>
                          </a:solidFill>
                          <a:effectLst/>
                          <a:latin typeface="Arial" pitchFamily="34" charset="0"/>
                          <a:ea typeface="MS PGothic" pitchFamily="34" charset="-128"/>
                        </a:rPr>
                        <a:t>Club uniquement</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749999">
                <a:tc>
                  <a:txBody>
                    <a:bodyPr/>
                    <a:lstStyle>
                      <a:lvl1pPr>
                        <a:spcBef>
                          <a:spcPct val="20000"/>
                        </a:spcBef>
                        <a:defRPr sz="2800" b="1">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400">
                          <a:solidFill>
                            <a:schemeClr val="tx1"/>
                          </a:solidFill>
                          <a:latin typeface="Arial" pitchFamily="34" charset="0"/>
                          <a:ea typeface="MS PGothic" pitchFamily="34" charset="-128"/>
                        </a:defRPr>
                      </a:lvl3pPr>
                      <a:lvl4pPr marL="1600200" indent="-228600">
                        <a:spcBef>
                          <a:spcPct val="20000"/>
                        </a:spcBef>
                        <a:defRPr sz="2000">
                          <a:solidFill>
                            <a:schemeClr val="tx1"/>
                          </a:solidFill>
                          <a:latin typeface="Arial" pitchFamily="34" charset="0"/>
                          <a:ea typeface="MS PGothic" pitchFamily="34" charset="-128"/>
                        </a:defRPr>
                      </a:lvl4pPr>
                      <a:lvl5pPr marL="2057400" indent="-228600">
                        <a:spcBef>
                          <a:spcPct val="20000"/>
                        </a:spcBef>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sz="2000">
                          <a:solidFill>
                            <a:schemeClr val="tx1"/>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2200" b="1" i="0" u="none" strike="noStrike" cap="none" normalizeH="0" baseline="0" smtClean="0">
                          <a:ln>
                            <a:noFill/>
                          </a:ln>
                          <a:solidFill>
                            <a:srgbClr val="262673"/>
                          </a:solidFill>
                          <a:effectLst/>
                          <a:latin typeface="Arial" pitchFamily="34" charset="0"/>
                          <a:ea typeface="MS PGothic" pitchFamily="34" charset="-128"/>
                        </a:rPr>
                        <a:t>D’Honneur</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400">
                          <a:solidFill>
                            <a:schemeClr val="tx1"/>
                          </a:solidFill>
                          <a:latin typeface="Arial" pitchFamily="34" charset="0"/>
                          <a:ea typeface="MS PGothic" pitchFamily="34" charset="-128"/>
                        </a:defRPr>
                      </a:lvl3pPr>
                      <a:lvl4pPr marL="1600200" indent="-228600">
                        <a:spcBef>
                          <a:spcPct val="20000"/>
                        </a:spcBef>
                        <a:defRPr sz="2000">
                          <a:solidFill>
                            <a:schemeClr val="tx1"/>
                          </a:solidFill>
                          <a:latin typeface="Arial" pitchFamily="34" charset="0"/>
                          <a:ea typeface="MS PGothic" pitchFamily="34" charset="-128"/>
                        </a:defRPr>
                      </a:lvl4pPr>
                      <a:lvl5pPr marL="2057400" indent="-228600">
                        <a:spcBef>
                          <a:spcPct val="20000"/>
                        </a:spcBef>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sz="2000">
                          <a:solidFill>
                            <a:schemeClr val="tx1"/>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2200" b="1" i="0" u="none" strike="noStrike" cap="none" normalizeH="0" baseline="0" smtClean="0">
                          <a:ln>
                            <a:noFill/>
                          </a:ln>
                          <a:solidFill>
                            <a:srgbClr val="262673"/>
                          </a:solidFill>
                          <a:effectLst/>
                          <a:latin typeface="Arial" pitchFamily="34" charset="0"/>
                          <a:ea typeface="MS PGothic" pitchFamily="34" charset="-128"/>
                        </a:rPr>
                        <a:t>Club uniquement</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49999">
                <a:tc>
                  <a:txBody>
                    <a:bodyPr/>
                    <a:lstStyle>
                      <a:lvl1pPr>
                        <a:spcBef>
                          <a:spcPct val="20000"/>
                        </a:spcBef>
                        <a:defRPr sz="2800" b="1">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400">
                          <a:solidFill>
                            <a:schemeClr val="tx1"/>
                          </a:solidFill>
                          <a:latin typeface="Arial" pitchFamily="34" charset="0"/>
                          <a:ea typeface="MS PGothic" pitchFamily="34" charset="-128"/>
                        </a:defRPr>
                      </a:lvl3pPr>
                      <a:lvl4pPr marL="1600200" indent="-228600">
                        <a:spcBef>
                          <a:spcPct val="20000"/>
                        </a:spcBef>
                        <a:defRPr sz="2000">
                          <a:solidFill>
                            <a:schemeClr val="tx1"/>
                          </a:solidFill>
                          <a:latin typeface="Arial" pitchFamily="34" charset="0"/>
                          <a:ea typeface="MS PGothic" pitchFamily="34" charset="-128"/>
                        </a:defRPr>
                      </a:lvl4pPr>
                      <a:lvl5pPr marL="2057400" indent="-228600">
                        <a:spcBef>
                          <a:spcPct val="20000"/>
                        </a:spcBef>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sz="2000">
                          <a:solidFill>
                            <a:schemeClr val="tx1"/>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2200" b="1" i="0" u="none" strike="noStrike" cap="none" normalizeH="0" baseline="0" smtClean="0">
                          <a:ln>
                            <a:noFill/>
                          </a:ln>
                          <a:solidFill>
                            <a:srgbClr val="262673"/>
                          </a:solidFill>
                          <a:effectLst/>
                          <a:latin typeface="Arial" pitchFamily="34" charset="0"/>
                          <a:ea typeface="MS PGothic" pitchFamily="34" charset="-128"/>
                        </a:rPr>
                        <a:t>A vie</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400">
                          <a:solidFill>
                            <a:schemeClr val="tx1"/>
                          </a:solidFill>
                          <a:latin typeface="Arial" pitchFamily="34" charset="0"/>
                          <a:ea typeface="MS PGothic" pitchFamily="34" charset="-128"/>
                        </a:defRPr>
                      </a:lvl3pPr>
                      <a:lvl4pPr marL="1600200" indent="-228600">
                        <a:spcBef>
                          <a:spcPct val="20000"/>
                        </a:spcBef>
                        <a:defRPr sz="2000">
                          <a:solidFill>
                            <a:schemeClr val="tx1"/>
                          </a:solidFill>
                          <a:latin typeface="Arial" pitchFamily="34" charset="0"/>
                          <a:ea typeface="MS PGothic" pitchFamily="34" charset="-128"/>
                        </a:defRPr>
                      </a:lvl4pPr>
                      <a:lvl5pPr marL="2057400" indent="-228600">
                        <a:spcBef>
                          <a:spcPct val="20000"/>
                        </a:spcBef>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sz="2000">
                          <a:solidFill>
                            <a:schemeClr val="tx1"/>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2200" b="1" i="0" u="none" strike="noStrike" cap="none" normalizeH="0" baseline="0" dirty="0" smtClean="0">
                          <a:ln>
                            <a:noFill/>
                          </a:ln>
                          <a:solidFill>
                            <a:srgbClr val="262673"/>
                          </a:solidFill>
                          <a:effectLst/>
                          <a:latin typeface="Arial" pitchFamily="34" charset="0"/>
                          <a:ea typeface="MS PGothic" pitchFamily="34" charset="-128"/>
                        </a:rPr>
                        <a:t>Club + District + MD</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749999">
                <a:tc>
                  <a:txBody>
                    <a:bodyPr/>
                    <a:lstStyle>
                      <a:lvl1pPr>
                        <a:spcBef>
                          <a:spcPct val="20000"/>
                        </a:spcBef>
                        <a:defRPr sz="2800" b="1">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400">
                          <a:solidFill>
                            <a:schemeClr val="tx1"/>
                          </a:solidFill>
                          <a:latin typeface="Arial" pitchFamily="34" charset="0"/>
                          <a:ea typeface="MS PGothic" pitchFamily="34" charset="-128"/>
                        </a:defRPr>
                      </a:lvl3pPr>
                      <a:lvl4pPr marL="1600200" indent="-228600">
                        <a:spcBef>
                          <a:spcPct val="20000"/>
                        </a:spcBef>
                        <a:defRPr sz="2000">
                          <a:solidFill>
                            <a:schemeClr val="tx1"/>
                          </a:solidFill>
                          <a:latin typeface="Arial" pitchFamily="34" charset="0"/>
                          <a:ea typeface="MS PGothic" pitchFamily="34" charset="-128"/>
                        </a:defRPr>
                      </a:lvl4pPr>
                      <a:lvl5pPr marL="2057400" indent="-228600">
                        <a:spcBef>
                          <a:spcPct val="20000"/>
                        </a:spcBef>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sz="2000">
                          <a:solidFill>
                            <a:schemeClr val="tx1"/>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2200" b="1" i="0" u="none" strike="noStrike" cap="none" normalizeH="0" baseline="0" smtClean="0">
                          <a:ln>
                            <a:noFill/>
                          </a:ln>
                          <a:solidFill>
                            <a:srgbClr val="262673"/>
                          </a:solidFill>
                          <a:effectLst/>
                          <a:latin typeface="Arial" pitchFamily="34" charset="0"/>
                          <a:ea typeface="MS PGothic" pitchFamily="34" charset="-128"/>
                        </a:rPr>
                        <a:t>Eloigné</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400">
                          <a:solidFill>
                            <a:schemeClr val="tx1"/>
                          </a:solidFill>
                          <a:latin typeface="Arial" pitchFamily="34" charset="0"/>
                          <a:ea typeface="MS PGothic" pitchFamily="34" charset="-128"/>
                        </a:defRPr>
                      </a:lvl3pPr>
                      <a:lvl4pPr marL="1600200" indent="-228600">
                        <a:spcBef>
                          <a:spcPct val="20000"/>
                        </a:spcBef>
                        <a:defRPr sz="2000">
                          <a:solidFill>
                            <a:schemeClr val="tx1"/>
                          </a:solidFill>
                          <a:latin typeface="Arial" pitchFamily="34" charset="0"/>
                          <a:ea typeface="MS PGothic" pitchFamily="34" charset="-128"/>
                        </a:defRPr>
                      </a:lvl4pPr>
                      <a:lvl5pPr marL="2057400" indent="-228600">
                        <a:spcBef>
                          <a:spcPct val="20000"/>
                        </a:spcBef>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sz="2000">
                          <a:solidFill>
                            <a:schemeClr val="tx1"/>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2200" b="1" i="0" u="none" strike="noStrike" cap="none" normalizeH="0" baseline="0" dirty="0" smtClean="0">
                          <a:ln>
                            <a:noFill/>
                          </a:ln>
                          <a:solidFill>
                            <a:srgbClr val="262673"/>
                          </a:solidFill>
                          <a:effectLst/>
                          <a:latin typeface="Arial" pitchFamily="34" charset="0"/>
                          <a:ea typeface="MS PGothic" pitchFamily="34" charset="-128"/>
                        </a:rPr>
                        <a:t>Toutes (club selon décision)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49999">
                <a:tc>
                  <a:txBody>
                    <a:bodyPr/>
                    <a:lstStyle>
                      <a:lvl1pPr>
                        <a:spcBef>
                          <a:spcPct val="20000"/>
                        </a:spcBef>
                        <a:defRPr sz="2800" b="1">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400">
                          <a:solidFill>
                            <a:schemeClr val="tx1"/>
                          </a:solidFill>
                          <a:latin typeface="Arial" pitchFamily="34" charset="0"/>
                          <a:ea typeface="MS PGothic" pitchFamily="34" charset="-128"/>
                        </a:defRPr>
                      </a:lvl3pPr>
                      <a:lvl4pPr marL="1600200" indent="-228600">
                        <a:spcBef>
                          <a:spcPct val="20000"/>
                        </a:spcBef>
                        <a:defRPr sz="2000">
                          <a:solidFill>
                            <a:schemeClr val="tx1"/>
                          </a:solidFill>
                          <a:latin typeface="Arial" pitchFamily="34" charset="0"/>
                          <a:ea typeface="MS PGothic" pitchFamily="34" charset="-128"/>
                        </a:defRPr>
                      </a:lvl4pPr>
                      <a:lvl5pPr marL="2057400" indent="-228600">
                        <a:spcBef>
                          <a:spcPct val="20000"/>
                        </a:spcBef>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sz="2000">
                          <a:solidFill>
                            <a:schemeClr val="tx1"/>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2200" b="1" i="0" u="none" strike="noStrike" cap="none" normalizeH="0" baseline="0" smtClean="0">
                          <a:ln>
                            <a:noFill/>
                          </a:ln>
                          <a:solidFill>
                            <a:srgbClr val="262673"/>
                          </a:solidFill>
                          <a:effectLst/>
                          <a:latin typeface="Arial" pitchFamily="34" charset="0"/>
                          <a:ea typeface="MS PGothic" pitchFamily="34" charset="-128"/>
                        </a:rPr>
                        <a:t>Privilégié</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itchFamily="34" charset="0"/>
                          <a:ea typeface="MS PGothic" pitchFamily="34" charset="-128"/>
                        </a:defRPr>
                      </a:lvl1pPr>
                      <a:lvl2pPr marL="742950" indent="-285750">
                        <a:spcBef>
                          <a:spcPct val="20000"/>
                        </a:spcBef>
                        <a:defRPr sz="2400">
                          <a:solidFill>
                            <a:schemeClr val="tx1"/>
                          </a:solidFill>
                          <a:latin typeface="Arial" pitchFamily="34" charset="0"/>
                          <a:ea typeface="MS PGothic" pitchFamily="34" charset="-128"/>
                        </a:defRPr>
                      </a:lvl2pPr>
                      <a:lvl3pPr marL="1143000" indent="-228600">
                        <a:spcBef>
                          <a:spcPct val="20000"/>
                        </a:spcBef>
                        <a:defRPr sz="2400">
                          <a:solidFill>
                            <a:schemeClr val="tx1"/>
                          </a:solidFill>
                          <a:latin typeface="Arial" pitchFamily="34" charset="0"/>
                          <a:ea typeface="MS PGothic" pitchFamily="34" charset="-128"/>
                        </a:defRPr>
                      </a:lvl3pPr>
                      <a:lvl4pPr marL="1600200" indent="-228600">
                        <a:spcBef>
                          <a:spcPct val="20000"/>
                        </a:spcBef>
                        <a:defRPr sz="2000">
                          <a:solidFill>
                            <a:schemeClr val="tx1"/>
                          </a:solidFill>
                          <a:latin typeface="Arial" pitchFamily="34" charset="0"/>
                          <a:ea typeface="MS PGothic" pitchFamily="34" charset="-128"/>
                        </a:defRPr>
                      </a:lvl4pPr>
                      <a:lvl5pPr marL="2057400" indent="-228600">
                        <a:spcBef>
                          <a:spcPct val="20000"/>
                        </a:spcBef>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sz="2000">
                          <a:solidFill>
                            <a:schemeClr val="tx1"/>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2200" b="1" i="0" u="none" strike="noStrike" cap="none" normalizeH="0" baseline="0" dirty="0" smtClean="0">
                          <a:ln>
                            <a:noFill/>
                          </a:ln>
                          <a:solidFill>
                            <a:srgbClr val="262673"/>
                          </a:solidFill>
                          <a:effectLst/>
                          <a:latin typeface="Arial" pitchFamily="34" charset="0"/>
                          <a:ea typeface="MS PGothic" pitchFamily="34" charset="-128"/>
                        </a:rPr>
                        <a:t>Toutes (club selon décision)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
        <p:nvSpPr>
          <p:cNvPr id="7" name="Rectangle 5"/>
          <p:cNvSpPr>
            <a:spLocks noChangeArrowheads="1"/>
          </p:cNvSpPr>
          <p:nvPr/>
        </p:nvSpPr>
        <p:spPr bwMode="auto">
          <a:xfrm>
            <a:off x="323528" y="908720"/>
            <a:ext cx="8424936" cy="484535"/>
          </a:xfrm>
          <a:prstGeom prst="rect">
            <a:avLst/>
          </a:prstGeom>
          <a:noFill/>
          <a:ln w="9525">
            <a:noFill/>
            <a:miter lim="800000"/>
            <a:headEnd/>
            <a:tailEnd/>
          </a:ln>
          <a:effectLst/>
        </p:spPr>
        <p:txBody>
          <a:bodyPr lIns="0" tIns="0" rIns="0" bIns="0"/>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571500" indent="-571500" algn="ctr" eaLnBrk="1" hangingPunct="1">
              <a:buBlip>
                <a:blip r:embed="rId3"/>
              </a:buBlip>
            </a:pPr>
            <a:r>
              <a:rPr lang="fr-FR" altLang="fr-FR" sz="3200" b="1" dirty="0" smtClean="0">
                <a:solidFill>
                  <a:srgbClr val="00338D"/>
                </a:solidFill>
                <a:latin typeface="+mj-lt"/>
              </a:rPr>
              <a:t>Les  Cotisations LIONS : Qui paye?  Quoi? </a:t>
            </a:r>
            <a:endParaRPr lang="fr-FR" altLang="fr-FR" sz="3200" b="1" dirty="0">
              <a:solidFill>
                <a:srgbClr val="00338D"/>
              </a:solidFill>
              <a:latin typeface="+mj-lt"/>
            </a:endParaRPr>
          </a:p>
        </p:txBody>
      </p:sp>
      <p:sp>
        <p:nvSpPr>
          <p:cNvPr id="2" name="Espace réservé de la date 1"/>
          <p:cNvSpPr>
            <a:spLocks noGrp="1"/>
          </p:cNvSpPr>
          <p:nvPr>
            <p:ph type="dt" sz="half" idx="10"/>
          </p:nvPr>
        </p:nvSpPr>
        <p:spPr/>
        <p:txBody>
          <a:bodyPr/>
          <a:lstStyle/>
          <a:p>
            <a:pPr>
              <a:defRPr/>
            </a:pPr>
            <a:fld id="{2AF8E40C-698F-46F0-8877-24E57D1A9276}" type="datetime1">
              <a:rPr lang="fr-FR" smtClean="0"/>
              <a:pPr>
                <a:defRPr/>
              </a:pPr>
              <a:t>04/05/2020</a:t>
            </a:fld>
            <a:endParaRPr lang="fr-FR"/>
          </a:p>
        </p:txBody>
      </p:sp>
      <p:sp>
        <p:nvSpPr>
          <p:cNvPr id="3" name="Espace réservé du numéro de diapositive 2"/>
          <p:cNvSpPr>
            <a:spLocks noGrp="1"/>
          </p:cNvSpPr>
          <p:nvPr>
            <p:ph type="sldNum" sz="quarter" idx="12"/>
          </p:nvPr>
        </p:nvSpPr>
        <p:spPr/>
        <p:txBody>
          <a:bodyPr/>
          <a:lstStyle/>
          <a:p>
            <a:pPr>
              <a:defRPr/>
            </a:pPr>
            <a:fld id="{C4CCD9C9-A50B-4D77-9DB8-C6DFD67BFD9A}" type="slidenum">
              <a:rPr lang="fr-FR" smtClean="0"/>
              <a:pPr>
                <a:defRPr/>
              </a:pPr>
              <a:t>31</a:t>
            </a:fld>
            <a:endParaRPr lang="fr-FR"/>
          </a:p>
        </p:txBody>
      </p:sp>
    </p:spTree>
    <p:extLst>
      <p:ext uri="{BB962C8B-B14F-4D97-AF65-F5344CB8AC3E}">
        <p14:creationId xmlns:p14="http://schemas.microsoft.com/office/powerpoint/2010/main" xmlns="" val="11577174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571500" indent="-571500">
              <a:buBlip>
                <a:blip r:embed="rId2"/>
              </a:buBlip>
            </a:pPr>
            <a:r>
              <a:rPr lang="fr-FR" sz="4000" dirty="0">
                <a:effectLst/>
              </a:rPr>
              <a:t>Les cotisations</a:t>
            </a:r>
          </a:p>
        </p:txBody>
      </p:sp>
      <p:sp>
        <p:nvSpPr>
          <p:cNvPr id="3" name="Espace réservé du contenu 2"/>
          <p:cNvSpPr>
            <a:spLocks noGrp="1"/>
          </p:cNvSpPr>
          <p:nvPr>
            <p:ph idx="1"/>
          </p:nvPr>
        </p:nvSpPr>
        <p:spPr>
          <a:xfrm>
            <a:off x="107504" y="1371600"/>
            <a:ext cx="8856984" cy="4953000"/>
          </a:xfrm>
        </p:spPr>
        <p:txBody>
          <a:bodyPr>
            <a:normAutofit fontScale="92500" lnSpcReduction="10000"/>
          </a:bodyPr>
          <a:lstStyle/>
          <a:p>
            <a:pPr>
              <a:buClr>
                <a:srgbClr val="00338D"/>
              </a:buClr>
              <a:buFont typeface="Wingdings 2" panose="05020102010507070707" pitchFamily="18" charset="2"/>
              <a:buChar char="A"/>
            </a:pPr>
            <a:r>
              <a:rPr lang="fr-FR" b="1" dirty="0" smtClean="0"/>
              <a:t>Montant des cotisations </a:t>
            </a:r>
            <a:r>
              <a:rPr lang="fr-FR" dirty="0" smtClean="0"/>
              <a:t>(</a:t>
            </a:r>
            <a:r>
              <a:rPr lang="fr-FR" b="1" dirty="0" smtClean="0"/>
              <a:t>2020-2021</a:t>
            </a:r>
            <a:r>
              <a:rPr lang="fr-FR" dirty="0" smtClean="0"/>
              <a:t>)</a:t>
            </a:r>
            <a:endParaRPr lang="fr-FR" dirty="0"/>
          </a:p>
          <a:p>
            <a:pPr marL="627063" lvl="1">
              <a:buFont typeface="Wingdings" panose="05000000000000000000" pitchFamily="2" charset="2"/>
              <a:buChar char="Ø"/>
              <a:tabLst>
                <a:tab pos="3584575" algn="l"/>
                <a:tab pos="6543675" algn="dec"/>
              </a:tabLst>
            </a:pPr>
            <a:r>
              <a:rPr lang="fr-FR" sz="2400" dirty="0" smtClean="0"/>
              <a:t>Lions Clubs International :	</a:t>
            </a:r>
            <a:r>
              <a:rPr lang="fr-FR" sz="3200" b="1" dirty="0" smtClean="0">
                <a:solidFill>
                  <a:srgbClr val="FF0000"/>
                </a:solidFill>
              </a:rPr>
              <a:t>43$</a:t>
            </a:r>
            <a:r>
              <a:rPr lang="fr-FR" sz="2400" dirty="0" smtClean="0"/>
              <a:t> </a:t>
            </a:r>
            <a:r>
              <a:rPr lang="fr-FR" sz="2400" dirty="0" smtClean="0"/>
              <a:t>(Familiale</a:t>
            </a:r>
            <a:r>
              <a:rPr lang="fr-FR" sz="3600" b="1" dirty="0">
                <a:solidFill>
                  <a:srgbClr val="C00000"/>
                </a:solidFill>
              </a:rPr>
              <a:t>*</a:t>
            </a:r>
            <a:r>
              <a:rPr lang="fr-FR" sz="2400" dirty="0"/>
              <a:t> : </a:t>
            </a:r>
            <a:r>
              <a:rPr lang="fr-FR" sz="2400" b="1" dirty="0" smtClean="0"/>
              <a:t>21$,5</a:t>
            </a:r>
            <a:r>
              <a:rPr lang="fr-FR" sz="2400" dirty="0" smtClean="0"/>
              <a:t>) </a:t>
            </a:r>
            <a:r>
              <a:rPr lang="fr-FR" sz="2400" dirty="0" smtClean="0"/>
              <a:t>Par membre/an</a:t>
            </a:r>
            <a:endParaRPr lang="fr-FR" sz="2400" dirty="0"/>
          </a:p>
          <a:p>
            <a:pPr marL="627063" lvl="1">
              <a:buFont typeface="Wingdings" panose="05000000000000000000" pitchFamily="2" charset="2"/>
              <a:buChar char="Ø"/>
              <a:tabLst>
                <a:tab pos="3584575" algn="l"/>
                <a:tab pos="6543675" algn="dec"/>
              </a:tabLst>
            </a:pPr>
            <a:r>
              <a:rPr lang="fr-FR" sz="2400" dirty="0" smtClean="0"/>
              <a:t>District Multiple : 	</a:t>
            </a:r>
            <a:r>
              <a:rPr lang="fr-FR" sz="2400" b="1" dirty="0" smtClean="0"/>
              <a:t>63,50€</a:t>
            </a:r>
            <a:r>
              <a:rPr lang="fr-FR" sz="2400" dirty="0" smtClean="0"/>
              <a:t> </a:t>
            </a:r>
            <a:r>
              <a:rPr lang="fr-FR" sz="2400" dirty="0"/>
              <a:t>(Familiale* : </a:t>
            </a:r>
            <a:r>
              <a:rPr lang="fr-FR" sz="2400" b="1" dirty="0" smtClean="0"/>
              <a:t>35,15€</a:t>
            </a:r>
            <a:r>
              <a:rPr lang="fr-FR" sz="2400" dirty="0"/>
              <a:t>) Par membre/an</a:t>
            </a:r>
          </a:p>
          <a:p>
            <a:pPr marL="627063" lvl="1">
              <a:buFont typeface="Wingdings" panose="05000000000000000000" pitchFamily="2" charset="2"/>
              <a:buChar char="Ø"/>
              <a:tabLst>
                <a:tab pos="4038600" algn="l"/>
                <a:tab pos="8428038" algn="dec"/>
              </a:tabLst>
            </a:pPr>
            <a:r>
              <a:rPr lang="fr-FR" sz="2400" dirty="0" smtClean="0"/>
              <a:t>Comités et Associations </a:t>
            </a:r>
            <a:r>
              <a:rPr lang="fr-FR" sz="2400" dirty="0"/>
              <a:t>: </a:t>
            </a:r>
            <a:r>
              <a:rPr lang="fr-FR" sz="2400" b="1" dirty="0"/>
              <a:t>5</a:t>
            </a:r>
            <a:r>
              <a:rPr lang="fr-FR" sz="2400" b="1" dirty="0" smtClean="0"/>
              <a:t>,50€</a:t>
            </a:r>
            <a:endParaRPr lang="fr-FR" sz="2400" b="1" dirty="0"/>
          </a:p>
          <a:p>
            <a:pPr marL="627063" lvl="1">
              <a:buFont typeface="Wingdings" panose="05000000000000000000" pitchFamily="2" charset="2"/>
              <a:buChar char="Ø"/>
              <a:tabLst>
                <a:tab pos="4038600" algn="l"/>
                <a:tab pos="8428038" algn="dec"/>
              </a:tabLst>
            </a:pPr>
            <a:r>
              <a:rPr lang="fr-FR" sz="2400" dirty="0" smtClean="0"/>
              <a:t>District : </a:t>
            </a:r>
            <a:r>
              <a:rPr lang="fr-FR" sz="2400" b="1" dirty="0" smtClean="0">
                <a:solidFill>
                  <a:srgbClr val="C00000"/>
                </a:solidFill>
              </a:rPr>
              <a:t>à voir pour chaque district</a:t>
            </a:r>
          </a:p>
          <a:p>
            <a:pPr marL="627063" lvl="1">
              <a:buFont typeface="Wingdings" panose="05000000000000000000" pitchFamily="2" charset="2"/>
              <a:buChar char="Ø"/>
              <a:tabLst>
                <a:tab pos="6543675" algn="dec"/>
              </a:tabLst>
            </a:pPr>
            <a:r>
              <a:rPr lang="fr-FR" sz="2400" dirty="0" smtClean="0"/>
              <a:t>Club : variable pour chaque club</a:t>
            </a:r>
            <a:endParaRPr lang="fr-FR" sz="2400" dirty="0"/>
          </a:p>
          <a:p>
            <a:pPr marL="0" indent="0">
              <a:buNone/>
            </a:pPr>
            <a:endParaRPr lang="fr-FR" sz="400" b="1" dirty="0" smtClean="0"/>
          </a:p>
          <a:p>
            <a:pPr marL="0" indent="0" algn="ctr">
              <a:lnSpc>
                <a:spcPct val="110000"/>
              </a:lnSpc>
              <a:spcBef>
                <a:spcPts val="0"/>
              </a:spcBef>
              <a:buNone/>
            </a:pPr>
            <a:r>
              <a:rPr lang="fr-FR" sz="3600" b="1" dirty="0" smtClean="0">
                <a:solidFill>
                  <a:srgbClr val="C00000"/>
                </a:solidFill>
              </a:rPr>
              <a:t>*</a:t>
            </a:r>
            <a:r>
              <a:rPr lang="fr-FR" sz="2000" b="1" dirty="0" smtClean="0"/>
              <a:t>À </a:t>
            </a:r>
            <a:r>
              <a:rPr lang="fr-FR" sz="2000" b="1" dirty="0"/>
              <a:t>partir du 2ème membre d’une même famille à la </a:t>
            </a:r>
            <a:r>
              <a:rPr lang="fr-FR" sz="2000" b="1" dirty="0" smtClean="0"/>
              <a:t>même adresse, </a:t>
            </a:r>
          </a:p>
          <a:p>
            <a:pPr marL="0" indent="0" algn="ctr">
              <a:lnSpc>
                <a:spcPct val="110000"/>
              </a:lnSpc>
              <a:spcBef>
                <a:spcPts val="0"/>
              </a:spcBef>
              <a:buNone/>
            </a:pPr>
            <a:r>
              <a:rPr lang="fr-FR" sz="2000" b="1" dirty="0" smtClean="0"/>
              <a:t> formulaire de certification téléchargeable </a:t>
            </a:r>
            <a:r>
              <a:rPr lang="fr-FR" sz="3500" b="1" dirty="0" smtClean="0">
                <a:hlinkClick r:id="rId3"/>
              </a:rPr>
              <a:t>ICI</a:t>
            </a:r>
            <a:endParaRPr lang="fr-FR" sz="3500" b="1" dirty="0" smtClean="0"/>
          </a:p>
          <a:p>
            <a:pPr lvl="0">
              <a:lnSpc>
                <a:spcPct val="90000"/>
              </a:lnSpc>
              <a:buClr>
                <a:srgbClr val="00338D"/>
              </a:buClr>
              <a:buFont typeface="Wingdings 2" panose="05020102010507070707" pitchFamily="18" charset="2"/>
              <a:buChar char="A"/>
            </a:pPr>
            <a:r>
              <a:rPr lang="fr-FR" altLang="fr-FR" sz="2800" b="1" dirty="0" smtClean="0">
                <a:solidFill>
                  <a:srgbClr val="262673"/>
                </a:solidFill>
              </a:rPr>
              <a:t>Cotisations Internationales : Cliquer </a:t>
            </a:r>
            <a:r>
              <a:rPr lang="fr-FR" altLang="fr-FR" b="1" dirty="0" smtClean="0">
                <a:solidFill>
                  <a:srgbClr val="262673"/>
                </a:solidFill>
                <a:hlinkClick r:id="rId4"/>
              </a:rPr>
              <a:t>ICI</a:t>
            </a:r>
            <a:endParaRPr lang="fr-FR" sz="3600" dirty="0"/>
          </a:p>
        </p:txBody>
      </p:sp>
      <p:sp>
        <p:nvSpPr>
          <p:cNvPr id="4" name="Espace réservé de la date 3"/>
          <p:cNvSpPr>
            <a:spLocks noGrp="1"/>
          </p:cNvSpPr>
          <p:nvPr>
            <p:ph type="dt" sz="half" idx="10"/>
          </p:nvPr>
        </p:nvSpPr>
        <p:spPr/>
        <p:txBody>
          <a:bodyPr/>
          <a:lstStyle/>
          <a:p>
            <a:pPr>
              <a:defRPr/>
            </a:pPr>
            <a:fld id="{4812685F-890C-4539-9625-FF75F0841F92}" type="datetime1">
              <a:rPr lang="fr-FR" smtClean="0"/>
              <a:pPr>
                <a:defRPr/>
              </a:pPr>
              <a:t>04/05/2020</a:t>
            </a:fld>
            <a:endParaRPr lang="fr-FR"/>
          </a:p>
        </p:txBody>
      </p:sp>
      <p:sp>
        <p:nvSpPr>
          <p:cNvPr id="6" name="Espace réservé du numéro de diapositive 5"/>
          <p:cNvSpPr>
            <a:spLocks noGrp="1"/>
          </p:cNvSpPr>
          <p:nvPr>
            <p:ph type="sldNum" sz="quarter" idx="12"/>
          </p:nvPr>
        </p:nvSpPr>
        <p:spPr/>
        <p:txBody>
          <a:bodyPr/>
          <a:lstStyle/>
          <a:p>
            <a:pPr>
              <a:defRPr/>
            </a:pPr>
            <a:fld id="{C4CCD9C9-A50B-4D77-9DB8-C6DFD67BFD9A}" type="slidenum">
              <a:rPr lang="fr-FR" smtClean="0"/>
              <a:pPr>
                <a:defRPr/>
              </a:pPr>
              <a:t>32</a:t>
            </a:fld>
            <a:endParaRPr lang="fr-FR"/>
          </a:p>
        </p:txBody>
      </p:sp>
      <p:sp>
        <p:nvSpPr>
          <p:cNvPr id="7" name="AutoShape 4">
            <a:hlinkClick r:id="rId5" action="ppaction://hlinksldjump" highlightClick="1"/>
          </p:cNvPr>
          <p:cNvSpPr>
            <a:spLocks noChangeArrowheads="1"/>
          </p:cNvSpPr>
          <p:nvPr/>
        </p:nvSpPr>
        <p:spPr bwMode="auto">
          <a:xfrm>
            <a:off x="8388424" y="6453336"/>
            <a:ext cx="533400" cy="304800"/>
          </a:xfrm>
          <a:prstGeom prst="actionButtonBackPrevious">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endParaRPr lang="fr-FR" altLang="fr-FR"/>
          </a:p>
        </p:txBody>
      </p:sp>
    </p:spTree>
    <p:extLst>
      <p:ext uri="{BB962C8B-B14F-4D97-AF65-F5344CB8AC3E}">
        <p14:creationId xmlns:p14="http://schemas.microsoft.com/office/powerpoint/2010/main" xmlns="" val="5988748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fld id="{08557F6D-1101-4A0C-8A78-1F2659A509DE}" type="datetime1">
              <a:rPr lang="fr-FR" smtClean="0"/>
              <a:pPr>
                <a:defRPr/>
              </a:pPr>
              <a:t>04/05/2020</a:t>
            </a:fld>
            <a:endParaRPr lang="fr-FR"/>
          </a:p>
        </p:txBody>
      </p:sp>
      <p:sp>
        <p:nvSpPr>
          <p:cNvPr id="3" name="Espace réservé du numéro de diapositive 2"/>
          <p:cNvSpPr>
            <a:spLocks noGrp="1"/>
          </p:cNvSpPr>
          <p:nvPr>
            <p:ph type="sldNum" sz="quarter" idx="12"/>
          </p:nvPr>
        </p:nvSpPr>
        <p:spPr/>
        <p:txBody>
          <a:bodyPr/>
          <a:lstStyle/>
          <a:p>
            <a:pPr>
              <a:defRPr/>
            </a:pPr>
            <a:fld id="{C4CCD9C9-A50B-4D77-9DB8-C6DFD67BFD9A}" type="slidenum">
              <a:rPr lang="fr-FR" smtClean="0"/>
              <a:pPr>
                <a:defRPr/>
              </a:pPr>
              <a:t>33</a:t>
            </a:fld>
            <a:endParaRPr lang="fr-FR"/>
          </a:p>
        </p:txBody>
      </p:sp>
      <p:sp>
        <p:nvSpPr>
          <p:cNvPr id="5" name="Parchemin horizontal 4"/>
          <p:cNvSpPr/>
          <p:nvPr/>
        </p:nvSpPr>
        <p:spPr>
          <a:xfrm>
            <a:off x="1547664" y="3212976"/>
            <a:ext cx="6248079" cy="1728192"/>
          </a:xfrm>
          <a:prstGeom prst="horizont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fr-FR" sz="3200" b="1" dirty="0" smtClean="0">
                <a:solidFill>
                  <a:srgbClr val="00338D"/>
                </a:solidFill>
              </a:rPr>
              <a:t>Le Budget Prévisionnel</a:t>
            </a:r>
            <a:endParaRPr lang="fr-FR" dirty="0"/>
          </a:p>
        </p:txBody>
      </p:sp>
      <p:sp>
        <p:nvSpPr>
          <p:cNvPr id="4" name="AutoShape 6" descr="Résultat de recherche d'images pour &quot;role du trésorier&quot;"/>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8" descr="Résultat de recherche d'images pour &quot;role du trésorier&quot;"/>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9220" name="Picture 4" descr="Résultat de recherche d'images pour &quot;Budget previsionnel&quo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86787" y="908721"/>
            <a:ext cx="1845204" cy="20882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0700954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600" y="870992"/>
            <a:ext cx="8686800" cy="685800"/>
          </a:xfrm>
        </p:spPr>
        <p:txBody>
          <a:bodyPr/>
          <a:lstStyle/>
          <a:p>
            <a:pPr marL="571500" indent="-571500">
              <a:buBlip>
                <a:blip r:embed="rId2"/>
              </a:buBlip>
            </a:pPr>
            <a:r>
              <a:rPr lang="fr-FR" sz="4000" dirty="0" smtClean="0">
                <a:effectLst/>
              </a:rPr>
              <a:t>Établissement du budget**</a:t>
            </a:r>
            <a:br>
              <a:rPr lang="fr-FR" sz="4000" dirty="0" smtClean="0">
                <a:effectLst/>
              </a:rPr>
            </a:br>
            <a:endParaRPr lang="fr-FR" sz="4000" dirty="0">
              <a:effectLst/>
            </a:endParaRPr>
          </a:p>
        </p:txBody>
      </p:sp>
      <p:sp>
        <p:nvSpPr>
          <p:cNvPr id="3" name="Espace réservé du contenu 2"/>
          <p:cNvSpPr>
            <a:spLocks noGrp="1"/>
          </p:cNvSpPr>
          <p:nvPr>
            <p:ph idx="1"/>
          </p:nvPr>
        </p:nvSpPr>
        <p:spPr>
          <a:xfrm>
            <a:off x="744116" y="1484784"/>
            <a:ext cx="7799784" cy="2520280"/>
          </a:xfrm>
        </p:spPr>
        <p:txBody>
          <a:bodyPr>
            <a:normAutofit fontScale="92500"/>
          </a:bodyPr>
          <a:lstStyle/>
          <a:p>
            <a:pPr marL="0" indent="0">
              <a:buNone/>
            </a:pPr>
            <a:r>
              <a:rPr lang="fr-FR" sz="3600" b="1" dirty="0" smtClean="0"/>
              <a:t>Qui doit :</a:t>
            </a:r>
            <a:endParaRPr lang="fr-FR" sz="3600" b="1" dirty="0"/>
          </a:p>
          <a:p>
            <a:pPr marL="531813" indent="-531813">
              <a:buFont typeface="Wingdings" panose="05000000000000000000" pitchFamily="2" charset="2"/>
              <a:buChar char="Ø"/>
            </a:pPr>
            <a:r>
              <a:rPr lang="fr-FR" b="1" dirty="0" smtClean="0"/>
              <a:t>être mesuré</a:t>
            </a:r>
            <a:endParaRPr lang="fr-FR" b="1" dirty="0"/>
          </a:p>
          <a:p>
            <a:pPr marL="531813" indent="-531813">
              <a:buFont typeface="Wingdings" panose="05000000000000000000" pitchFamily="2" charset="2"/>
              <a:buChar char="Ø"/>
            </a:pPr>
            <a:r>
              <a:rPr lang="fr-FR" b="1" dirty="0" smtClean="0"/>
              <a:t>être réaliste</a:t>
            </a:r>
            <a:endParaRPr lang="fr-FR" b="1" dirty="0"/>
          </a:p>
          <a:p>
            <a:pPr marL="531813" indent="-531813">
              <a:buFont typeface="Wingdings" panose="05000000000000000000" pitchFamily="2" charset="2"/>
              <a:buChar char="Ø"/>
            </a:pPr>
            <a:r>
              <a:rPr lang="fr-FR" b="1" dirty="0" smtClean="0"/>
              <a:t>répondre </a:t>
            </a:r>
            <a:r>
              <a:rPr lang="fr-FR" b="1" dirty="0"/>
              <a:t>aux stricts besoins du club</a:t>
            </a:r>
          </a:p>
          <a:p>
            <a:pPr>
              <a:buNone/>
            </a:pPr>
            <a:endParaRPr lang="fr-FR" dirty="0"/>
          </a:p>
        </p:txBody>
      </p:sp>
      <p:sp>
        <p:nvSpPr>
          <p:cNvPr id="4" name="Espace réservé de la date 3"/>
          <p:cNvSpPr>
            <a:spLocks noGrp="1"/>
          </p:cNvSpPr>
          <p:nvPr>
            <p:ph type="dt" sz="half" idx="10"/>
          </p:nvPr>
        </p:nvSpPr>
        <p:spPr/>
        <p:txBody>
          <a:bodyPr/>
          <a:lstStyle/>
          <a:p>
            <a:pPr>
              <a:defRPr/>
            </a:pPr>
            <a:fld id="{6469B6BE-260E-46ED-8F06-E25F93EA65E5}" type="datetime1">
              <a:rPr lang="fr-FR" smtClean="0"/>
              <a:pPr>
                <a:defRPr/>
              </a:pPr>
              <a:t>04/05/2020</a:t>
            </a:fld>
            <a:endParaRPr lang="fr-FR"/>
          </a:p>
        </p:txBody>
      </p:sp>
      <p:sp>
        <p:nvSpPr>
          <p:cNvPr id="6" name="Espace réservé du numéro de diapositive 5"/>
          <p:cNvSpPr>
            <a:spLocks noGrp="1"/>
          </p:cNvSpPr>
          <p:nvPr>
            <p:ph type="sldNum" sz="quarter" idx="12"/>
          </p:nvPr>
        </p:nvSpPr>
        <p:spPr/>
        <p:txBody>
          <a:bodyPr/>
          <a:lstStyle/>
          <a:p>
            <a:pPr>
              <a:defRPr/>
            </a:pPr>
            <a:fld id="{C4CCD9C9-A50B-4D77-9DB8-C6DFD67BFD9A}" type="slidenum">
              <a:rPr lang="fr-FR" smtClean="0"/>
              <a:pPr>
                <a:defRPr/>
              </a:pPr>
              <a:t>34</a:t>
            </a:fld>
            <a:endParaRPr lang="fr-FR"/>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71485" y="1611669"/>
            <a:ext cx="2105790" cy="1529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à coins arrondis 4"/>
          <p:cNvSpPr/>
          <p:nvPr/>
        </p:nvSpPr>
        <p:spPr>
          <a:xfrm>
            <a:off x="1043608" y="4653136"/>
            <a:ext cx="7056784" cy="129614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3600" b="1" i="1" dirty="0">
                <a:solidFill>
                  <a:srgbClr val="00338D"/>
                </a:solidFill>
                <a:effectLst>
                  <a:outerShdw blurRad="38100" dist="38100" dir="2700000" algn="tl">
                    <a:srgbClr val="000000">
                      <a:alpha val="43137"/>
                    </a:srgbClr>
                  </a:outerShdw>
                </a:effectLst>
              </a:rPr>
              <a:t>**</a:t>
            </a:r>
            <a:r>
              <a:rPr lang="fr-FR" sz="2400" b="1" dirty="0">
                <a:solidFill>
                  <a:srgbClr val="FF0000"/>
                </a:solidFill>
              </a:rPr>
              <a:t> </a:t>
            </a:r>
            <a:r>
              <a:rPr lang="fr-FR" sz="2400" b="1" dirty="0">
                <a:solidFill>
                  <a:srgbClr val="00338D"/>
                </a:solidFill>
              </a:rPr>
              <a:t>Il s’agit du budget prévisionnel voté lors de l’AG de printemps avant votre prise de fonction</a:t>
            </a:r>
          </a:p>
        </p:txBody>
      </p:sp>
    </p:spTree>
    <p:extLst>
      <p:ext uri="{BB962C8B-B14F-4D97-AF65-F5344CB8AC3E}">
        <p14:creationId xmlns:p14="http://schemas.microsoft.com/office/powerpoint/2010/main" xmlns="" val="25584661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640" y="764704"/>
            <a:ext cx="6408712" cy="864096"/>
          </a:xfrm>
        </p:spPr>
        <p:txBody>
          <a:bodyPr/>
          <a:lstStyle/>
          <a:p>
            <a:pPr marL="571500" indent="-571500">
              <a:buBlip>
                <a:blip r:embed="rId2"/>
              </a:buBlip>
            </a:pPr>
            <a:r>
              <a:rPr lang="fr-FR" sz="4000" b="1" dirty="0" smtClean="0">
                <a:solidFill>
                  <a:srgbClr val="00338D"/>
                </a:solidFill>
              </a:rPr>
              <a:t>Le Budget Prévisionnel</a:t>
            </a:r>
            <a:endParaRPr lang="fr-FR" sz="4000" b="1" dirty="0">
              <a:solidFill>
                <a:srgbClr val="00338D"/>
              </a:solidFill>
            </a:endParaRPr>
          </a:p>
        </p:txBody>
      </p:sp>
      <p:sp>
        <p:nvSpPr>
          <p:cNvPr id="3" name="Espace réservé de la date 2"/>
          <p:cNvSpPr>
            <a:spLocks noGrp="1"/>
          </p:cNvSpPr>
          <p:nvPr>
            <p:ph type="dt" sz="half" idx="10"/>
          </p:nvPr>
        </p:nvSpPr>
        <p:spPr/>
        <p:txBody>
          <a:bodyPr/>
          <a:lstStyle/>
          <a:p>
            <a:fld id="{881B6DA8-3566-46D2-927E-C9AA411EC372}" type="datetime1">
              <a:rPr lang="fr-FR" smtClean="0"/>
              <a:pPr/>
              <a:t>04/05/2020</a:t>
            </a:fld>
            <a:endParaRPr lang="en-US"/>
          </a:p>
        </p:txBody>
      </p:sp>
      <p:sp>
        <p:nvSpPr>
          <p:cNvPr id="5" name="Espace réservé du numéro de diapositive 4"/>
          <p:cNvSpPr>
            <a:spLocks noGrp="1"/>
          </p:cNvSpPr>
          <p:nvPr>
            <p:ph type="sldNum" sz="quarter" idx="12"/>
          </p:nvPr>
        </p:nvSpPr>
        <p:spPr/>
        <p:txBody>
          <a:bodyPr/>
          <a:lstStyle/>
          <a:p>
            <a:fld id="{59DE6EB8-52AB-45EA-A660-3E1EBFA72987}" type="slidenum">
              <a:rPr lang="en-US" smtClean="0"/>
              <a:pPr/>
              <a:t>35</a:t>
            </a:fld>
            <a:endParaRPr lang="en-US"/>
          </a:p>
        </p:txBody>
      </p:sp>
      <p:sp>
        <p:nvSpPr>
          <p:cNvPr id="6" name="ZoneTexte 5"/>
          <p:cNvSpPr txBox="1"/>
          <p:nvPr/>
        </p:nvSpPr>
        <p:spPr>
          <a:xfrm>
            <a:off x="107504" y="1628800"/>
            <a:ext cx="8784976" cy="4555093"/>
          </a:xfrm>
          <a:prstGeom prst="rect">
            <a:avLst/>
          </a:prstGeom>
          <a:noFill/>
        </p:spPr>
        <p:txBody>
          <a:bodyPr wrap="square" rtlCol="0">
            <a:spAutoFit/>
          </a:bodyPr>
          <a:lstStyle/>
          <a:p>
            <a:pPr marL="571500" indent="-571500">
              <a:buFont typeface="Wingdings 2" panose="05020102010507070707" pitchFamily="18" charset="2"/>
              <a:buChar char="A"/>
            </a:pPr>
            <a:r>
              <a:rPr lang="fr-FR" sz="3600" b="1" dirty="0" smtClean="0">
                <a:solidFill>
                  <a:srgbClr val="00338D"/>
                </a:solidFill>
                <a:latin typeface="+mn-lt"/>
              </a:rPr>
              <a:t>Inclut:</a:t>
            </a:r>
          </a:p>
          <a:p>
            <a:endParaRPr lang="fr-FR" sz="2000" dirty="0" smtClean="0">
              <a:solidFill>
                <a:srgbClr val="002060"/>
              </a:solidFill>
              <a:latin typeface="+mn-lt"/>
            </a:endParaRPr>
          </a:p>
          <a:p>
            <a:pPr marL="808038" indent="-457200">
              <a:buFont typeface="Wingdings" panose="05000000000000000000" pitchFamily="2" charset="2"/>
              <a:buChar char="Ø"/>
            </a:pPr>
            <a:r>
              <a:rPr lang="fr-FR" sz="2800" b="1" dirty="0" smtClean="0">
                <a:solidFill>
                  <a:srgbClr val="00338D"/>
                </a:solidFill>
                <a:latin typeface="+mn-lt"/>
              </a:rPr>
              <a:t>Les cotisations des membres,</a:t>
            </a:r>
          </a:p>
          <a:p>
            <a:pPr marL="808038" indent="-457200">
              <a:buFont typeface="Wingdings" panose="05000000000000000000" pitchFamily="2" charset="2"/>
              <a:buChar char="Ø"/>
            </a:pPr>
            <a:r>
              <a:rPr lang="fr-FR" sz="2800" b="1" dirty="0" smtClean="0">
                <a:solidFill>
                  <a:srgbClr val="00338D"/>
                </a:solidFill>
                <a:latin typeface="+mn-lt"/>
              </a:rPr>
              <a:t>La participation financière aux </a:t>
            </a:r>
            <a:r>
              <a:rPr lang="fr-FR" sz="2800" dirty="0" smtClean="0">
                <a:solidFill>
                  <a:srgbClr val="00338D"/>
                </a:solidFill>
                <a:latin typeface="+mn-lt"/>
              </a:rPr>
              <a:t>:</a:t>
            </a:r>
          </a:p>
          <a:p>
            <a:pPr marL="350838"/>
            <a:endParaRPr lang="fr-FR" sz="2000" dirty="0" smtClean="0">
              <a:solidFill>
                <a:srgbClr val="002060"/>
              </a:solidFill>
              <a:latin typeface="+mn-lt"/>
            </a:endParaRPr>
          </a:p>
          <a:p>
            <a:pPr marL="1169988" lvl="1" indent="-361950">
              <a:buBlip>
                <a:blip r:embed="rId3"/>
              </a:buBlip>
            </a:pPr>
            <a:r>
              <a:rPr lang="fr-FR" sz="2800" dirty="0">
                <a:solidFill>
                  <a:srgbClr val="002060"/>
                </a:solidFill>
                <a:latin typeface="+mn-lt"/>
              </a:rPr>
              <a:t>F</a:t>
            </a:r>
            <a:r>
              <a:rPr lang="fr-FR" sz="2800" dirty="0" smtClean="0">
                <a:solidFill>
                  <a:srgbClr val="002060"/>
                </a:solidFill>
                <a:latin typeface="+mn-lt"/>
              </a:rPr>
              <a:t>ormations ( nouveaux membres, officiels de club,…)</a:t>
            </a:r>
          </a:p>
          <a:p>
            <a:pPr marL="1169988" lvl="1" indent="-361950">
              <a:buBlip>
                <a:blip r:embed="rId3"/>
              </a:buBlip>
            </a:pPr>
            <a:r>
              <a:rPr lang="fr-FR" sz="2800" dirty="0" smtClean="0">
                <a:solidFill>
                  <a:srgbClr val="002060"/>
                </a:solidFill>
                <a:latin typeface="+mn-lt"/>
              </a:rPr>
              <a:t>Comités Consultatifs de Gouverneur (CCG)</a:t>
            </a:r>
          </a:p>
          <a:p>
            <a:pPr marL="1169988" lvl="1" indent="-361950">
              <a:buBlip>
                <a:blip r:embed="rId3"/>
              </a:buBlip>
            </a:pPr>
            <a:r>
              <a:rPr lang="fr-FR" sz="2800" dirty="0" smtClean="0">
                <a:solidFill>
                  <a:srgbClr val="002060"/>
                </a:solidFill>
                <a:latin typeface="+mn-lt"/>
              </a:rPr>
              <a:t>Congrès, Conventions nationales et internationales…</a:t>
            </a:r>
          </a:p>
          <a:p>
            <a:pPr lvl="1"/>
            <a:endParaRPr lang="fr-FR" dirty="0" smtClean="0">
              <a:solidFill>
                <a:srgbClr val="002060"/>
              </a:solidFill>
              <a:latin typeface="+mn-lt"/>
            </a:endParaRPr>
          </a:p>
          <a:p>
            <a:pPr marL="808038" lvl="1" indent="-457200">
              <a:buFont typeface="Wingdings" panose="05000000000000000000" pitchFamily="2" charset="2"/>
              <a:buChar char="Ø"/>
            </a:pPr>
            <a:r>
              <a:rPr lang="fr-FR" sz="2800" b="1" dirty="0">
                <a:solidFill>
                  <a:srgbClr val="00338D"/>
                </a:solidFill>
                <a:latin typeface="+mn-lt"/>
              </a:rPr>
              <a:t>La vie du club </a:t>
            </a:r>
            <a:r>
              <a:rPr lang="fr-FR" sz="2800" dirty="0">
                <a:solidFill>
                  <a:srgbClr val="00338D"/>
                </a:solidFill>
                <a:latin typeface="+mn-lt"/>
              </a:rPr>
              <a:t>: </a:t>
            </a:r>
            <a:r>
              <a:rPr lang="fr-FR" sz="2800" dirty="0">
                <a:solidFill>
                  <a:srgbClr val="002060"/>
                </a:solidFill>
                <a:latin typeface="+mn-lt"/>
              </a:rPr>
              <a:t>réunions statutaires, réunions de travail, frais administratifs, conférenciers,…. </a:t>
            </a:r>
            <a:endParaRPr lang="fr-FR" dirty="0"/>
          </a:p>
        </p:txBody>
      </p:sp>
      <p:pic>
        <p:nvPicPr>
          <p:cNvPr id="10242" name="Picture 2" descr="C:\Users\Hédi DARDOUR\Desktop\comptabilite-entreprise-choisir-expert-comptable-780x40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03337" y="1556792"/>
            <a:ext cx="3089143" cy="15841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0077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circle(in)">
                                      <p:cBhvr>
                                        <p:cTn id="11" dur="2000"/>
                                        <p:tgtEl>
                                          <p:spTgt spid="6">
                                            <p:txEl>
                                              <p:pRg st="2" end="2"/>
                                            </p:txEl>
                                          </p:spTgt>
                                        </p:tgtEl>
                                      </p:cBhvr>
                                    </p:animEffect>
                                  </p:childTnLst>
                                </p:cTn>
                              </p:par>
                            </p:childTnLst>
                          </p:cTn>
                        </p:par>
                        <p:par>
                          <p:cTn id="12" fill="hold">
                            <p:stCondLst>
                              <p:cond delay="2500"/>
                            </p:stCondLst>
                            <p:childTnLst>
                              <p:par>
                                <p:cTn id="13" presetID="42" presetClass="entr" presetSubtype="0" fill="hold"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1000"/>
                                        <p:tgtEl>
                                          <p:spTgt spid="6">
                                            <p:txEl>
                                              <p:pRg st="3" end="3"/>
                                            </p:txEl>
                                          </p:spTgt>
                                        </p:tgtEl>
                                      </p:cBhvr>
                                    </p:animEffect>
                                    <p:anim calcmode="lin" valueType="num">
                                      <p:cBhvr>
                                        <p:cTn id="1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16" presetClass="entr" presetSubtype="21" fill="hold" nodeType="after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barn(inVertical)">
                                      <p:cBhvr>
                                        <p:cTn id="21" dur="500"/>
                                        <p:tgtEl>
                                          <p:spTgt spid="6">
                                            <p:txEl>
                                              <p:pRg st="5" end="5"/>
                                            </p:txEl>
                                          </p:spTgt>
                                        </p:tgtEl>
                                      </p:cBhvr>
                                    </p:animEffect>
                                  </p:childTnLst>
                                </p:cTn>
                              </p:par>
                            </p:childTnLst>
                          </p:cTn>
                        </p:par>
                        <p:par>
                          <p:cTn id="22" fill="hold">
                            <p:stCondLst>
                              <p:cond delay="4000"/>
                            </p:stCondLst>
                            <p:childTnLst>
                              <p:par>
                                <p:cTn id="23" presetID="16" presetClass="entr" presetSubtype="21" fill="hold" nodeType="after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barn(inVertical)">
                                      <p:cBhvr>
                                        <p:cTn id="25" dur="500"/>
                                        <p:tgtEl>
                                          <p:spTgt spid="6">
                                            <p:txEl>
                                              <p:pRg st="6" end="6"/>
                                            </p:txEl>
                                          </p:spTgt>
                                        </p:tgtEl>
                                      </p:cBhvr>
                                    </p:animEffect>
                                  </p:childTnLst>
                                </p:cTn>
                              </p:par>
                            </p:childTnLst>
                          </p:cTn>
                        </p:par>
                        <p:par>
                          <p:cTn id="26" fill="hold">
                            <p:stCondLst>
                              <p:cond delay="4500"/>
                            </p:stCondLst>
                            <p:childTnLst>
                              <p:par>
                                <p:cTn id="27" presetID="16" presetClass="entr" presetSubtype="21" fill="hold" nodeType="after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animEffect transition="in" filter="barn(inVertical)">
                                      <p:cBhvr>
                                        <p:cTn id="29" dur="500"/>
                                        <p:tgtEl>
                                          <p:spTgt spid="6">
                                            <p:txEl>
                                              <p:pRg st="7" end="7"/>
                                            </p:txEl>
                                          </p:spTgt>
                                        </p:tgtEl>
                                      </p:cBhvr>
                                    </p:animEffect>
                                  </p:childTnLst>
                                </p:cTn>
                              </p:par>
                            </p:childTnLst>
                          </p:cTn>
                        </p:par>
                        <p:par>
                          <p:cTn id="30" fill="hold">
                            <p:stCondLst>
                              <p:cond delay="5000"/>
                            </p:stCondLst>
                            <p:childTnLst>
                              <p:par>
                                <p:cTn id="31" presetID="16" presetClass="entr" presetSubtype="21" fill="hold" nodeType="after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animEffect transition="in" filter="barn(inVertical)">
                                      <p:cBhvr>
                                        <p:cTn id="33"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881B6DA8-3566-46D2-927E-C9AA411EC372}" type="datetime1">
              <a:rPr lang="fr-FR" smtClean="0"/>
              <a:pPr/>
              <a:t>04/05/2020</a:t>
            </a:fld>
            <a:endParaRPr lang="en-US"/>
          </a:p>
        </p:txBody>
      </p:sp>
      <p:sp>
        <p:nvSpPr>
          <p:cNvPr id="5" name="Espace réservé du numéro de diapositive 4"/>
          <p:cNvSpPr>
            <a:spLocks noGrp="1"/>
          </p:cNvSpPr>
          <p:nvPr>
            <p:ph type="sldNum" sz="quarter" idx="12"/>
          </p:nvPr>
        </p:nvSpPr>
        <p:spPr/>
        <p:txBody>
          <a:bodyPr/>
          <a:lstStyle/>
          <a:p>
            <a:fld id="{59DE6EB8-52AB-45EA-A660-3E1EBFA72987}" type="slidenum">
              <a:rPr lang="en-US" smtClean="0"/>
              <a:pPr/>
              <a:t>36</a:t>
            </a:fld>
            <a:endParaRPr lang="en-US"/>
          </a:p>
        </p:txBody>
      </p:sp>
      <p:sp>
        <p:nvSpPr>
          <p:cNvPr id="6" name="ZoneTexte 5"/>
          <p:cNvSpPr txBox="1"/>
          <p:nvPr/>
        </p:nvSpPr>
        <p:spPr>
          <a:xfrm>
            <a:off x="300269" y="2204864"/>
            <a:ext cx="8568952" cy="3539430"/>
          </a:xfrm>
          <a:prstGeom prst="rect">
            <a:avLst/>
          </a:prstGeom>
          <a:noFill/>
        </p:spPr>
        <p:txBody>
          <a:bodyPr wrap="square" rtlCol="0">
            <a:spAutoFit/>
          </a:bodyPr>
          <a:lstStyle/>
          <a:p>
            <a:pPr marL="571500" indent="-571500">
              <a:buFont typeface="Wingdings 2" panose="05020102010507070707" pitchFamily="18" charset="2"/>
              <a:buChar char="A"/>
            </a:pPr>
            <a:r>
              <a:rPr lang="fr-FR" sz="3200" b="1" dirty="0">
                <a:solidFill>
                  <a:srgbClr val="00338D"/>
                </a:solidFill>
                <a:latin typeface="+mn-lt"/>
              </a:rPr>
              <a:t>Besoin d’aide ??</a:t>
            </a:r>
          </a:p>
          <a:p>
            <a:endParaRPr lang="fr-FR" sz="3200" dirty="0" smtClean="0">
              <a:solidFill>
                <a:srgbClr val="002060"/>
              </a:solidFill>
              <a:latin typeface="+mn-lt"/>
            </a:endParaRPr>
          </a:p>
          <a:p>
            <a:pPr marL="989013" indent="-457200">
              <a:buFont typeface="Wingdings" panose="05000000000000000000" pitchFamily="2" charset="2"/>
              <a:buChar char="Ø"/>
            </a:pPr>
            <a:r>
              <a:rPr lang="fr-FR" sz="3200" dirty="0" smtClean="0">
                <a:solidFill>
                  <a:srgbClr val="00338D"/>
                </a:solidFill>
                <a:latin typeface="+mn-lt"/>
              </a:rPr>
              <a:t>Télécharger le Module de Comptabilité Simplifié à partir du site national.</a:t>
            </a:r>
          </a:p>
          <a:p>
            <a:pPr marL="989013" indent="-457200" algn="ctr"/>
            <a:r>
              <a:rPr lang="fr-FR" sz="3200" dirty="0" smtClean="0">
                <a:solidFill>
                  <a:srgbClr val="002060"/>
                </a:solidFill>
                <a:latin typeface="+mn-lt"/>
                <a:hlinkClick r:id="rId2"/>
              </a:rPr>
              <a:t>www : lions-France.org</a:t>
            </a:r>
            <a:endParaRPr lang="fr-FR" sz="3200" dirty="0" smtClean="0">
              <a:solidFill>
                <a:srgbClr val="002060"/>
              </a:solidFill>
              <a:latin typeface="+mn-lt"/>
            </a:endParaRPr>
          </a:p>
          <a:p>
            <a:pPr marL="989013" indent="-457200" algn="ctr"/>
            <a:endParaRPr lang="fr-FR" sz="3200" dirty="0">
              <a:solidFill>
                <a:srgbClr val="002060"/>
              </a:solidFill>
            </a:endParaRPr>
          </a:p>
          <a:p>
            <a:pPr marL="989013" indent="-457200" algn="ctr">
              <a:buFont typeface="Wingdings" panose="05000000000000000000" pitchFamily="2" charset="2"/>
              <a:buChar char="v"/>
            </a:pPr>
            <a:r>
              <a:rPr lang="fr-FR" sz="3200" b="1" dirty="0" smtClean="0">
                <a:solidFill>
                  <a:srgbClr val="00338D"/>
                </a:solidFill>
                <a:latin typeface="+mn-lt"/>
              </a:rPr>
              <a:t>Voir didacticiel ci-après</a:t>
            </a:r>
          </a:p>
        </p:txBody>
      </p:sp>
      <p:sp>
        <p:nvSpPr>
          <p:cNvPr id="7" name="Titre 1"/>
          <p:cNvSpPr>
            <a:spLocks noGrp="1"/>
          </p:cNvSpPr>
          <p:nvPr>
            <p:ph type="title"/>
          </p:nvPr>
        </p:nvSpPr>
        <p:spPr>
          <a:xfrm>
            <a:off x="1331640" y="764704"/>
            <a:ext cx="6408712" cy="864096"/>
          </a:xfrm>
        </p:spPr>
        <p:txBody>
          <a:bodyPr/>
          <a:lstStyle/>
          <a:p>
            <a:pPr marL="571500" indent="-571500">
              <a:buBlip>
                <a:blip r:embed="rId3"/>
              </a:buBlip>
            </a:pPr>
            <a:r>
              <a:rPr lang="fr-FR" sz="4000" b="1" dirty="0" smtClean="0">
                <a:solidFill>
                  <a:srgbClr val="00338D"/>
                </a:solidFill>
              </a:rPr>
              <a:t>Le Budget Prévisionnel</a:t>
            </a:r>
            <a:endParaRPr lang="fr-FR" sz="4000" b="1" dirty="0">
              <a:solidFill>
                <a:srgbClr val="00338D"/>
              </a:solidFill>
            </a:endParaRPr>
          </a:p>
        </p:txBody>
      </p:sp>
    </p:spTree>
    <p:extLst>
      <p:ext uri="{BB962C8B-B14F-4D97-AF65-F5344CB8AC3E}">
        <p14:creationId xmlns:p14="http://schemas.microsoft.com/office/powerpoint/2010/main" xmlns="" val="10626481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0" y="836711"/>
            <a:ext cx="9115901" cy="5679231"/>
          </a:xfrm>
          <a:prstGeom prst="rect">
            <a:avLst/>
          </a:prstGeom>
        </p:spPr>
      </p:pic>
      <p:sp>
        <p:nvSpPr>
          <p:cNvPr id="3" name="Espace réservé de la date 2"/>
          <p:cNvSpPr>
            <a:spLocks noGrp="1"/>
          </p:cNvSpPr>
          <p:nvPr>
            <p:ph type="dt" sz="half" idx="10"/>
          </p:nvPr>
        </p:nvSpPr>
        <p:spPr/>
        <p:txBody>
          <a:bodyPr/>
          <a:lstStyle/>
          <a:p>
            <a:fld id="{881B6DA8-3566-46D2-927E-C9AA411EC372}" type="datetime1">
              <a:rPr lang="fr-FR" smtClean="0"/>
              <a:pPr/>
              <a:t>04/05/2020</a:t>
            </a:fld>
            <a:endParaRPr lang="en-US"/>
          </a:p>
        </p:txBody>
      </p:sp>
      <p:sp>
        <p:nvSpPr>
          <p:cNvPr id="5" name="Espace réservé du numéro de diapositive 4"/>
          <p:cNvSpPr>
            <a:spLocks noGrp="1"/>
          </p:cNvSpPr>
          <p:nvPr>
            <p:ph type="sldNum" sz="quarter" idx="12"/>
          </p:nvPr>
        </p:nvSpPr>
        <p:spPr/>
        <p:txBody>
          <a:bodyPr/>
          <a:lstStyle/>
          <a:p>
            <a:fld id="{59DE6EB8-52AB-45EA-A660-3E1EBFA72987}" type="slidenum">
              <a:rPr lang="en-US" smtClean="0"/>
              <a:pPr/>
              <a:t>37</a:t>
            </a:fld>
            <a:endParaRPr lang="en-US"/>
          </a:p>
        </p:txBody>
      </p:sp>
      <p:sp>
        <p:nvSpPr>
          <p:cNvPr id="9" name="Flèche vers le haut 8"/>
          <p:cNvSpPr/>
          <p:nvPr/>
        </p:nvSpPr>
        <p:spPr>
          <a:xfrm rot="1860298">
            <a:off x="5031483" y="1162338"/>
            <a:ext cx="457571" cy="901169"/>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3419872" y="2158301"/>
            <a:ext cx="2181559" cy="369332"/>
          </a:xfrm>
          <a:prstGeom prst="rect">
            <a:avLst/>
          </a:prstGeom>
          <a:solidFill>
            <a:schemeClr val="accent3">
              <a:lumMod val="20000"/>
              <a:lumOff val="80000"/>
            </a:schemeClr>
          </a:solidFill>
        </p:spPr>
        <p:txBody>
          <a:bodyPr wrap="none" rtlCol="0">
            <a:spAutoFit/>
          </a:bodyPr>
          <a:lstStyle/>
          <a:p>
            <a:r>
              <a:rPr lang="fr-FR" dirty="0" smtClean="0">
                <a:solidFill>
                  <a:srgbClr val="FF0000"/>
                </a:solidFill>
              </a:rPr>
              <a:t>Cliquer sur Ressources</a:t>
            </a:r>
            <a:endParaRPr lang="fr-FR" dirty="0">
              <a:solidFill>
                <a:srgbClr val="FF0000"/>
              </a:solidFill>
            </a:endParaRPr>
          </a:p>
        </p:txBody>
      </p:sp>
    </p:spTree>
    <p:extLst>
      <p:ext uri="{BB962C8B-B14F-4D97-AF65-F5344CB8AC3E}">
        <p14:creationId xmlns:p14="http://schemas.microsoft.com/office/powerpoint/2010/main" xmlns="" val="4691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stretch>
            <a:fillRect/>
          </a:stretch>
        </p:blipFill>
        <p:spPr>
          <a:xfrm>
            <a:off x="-24199" y="908720"/>
            <a:ext cx="9192397" cy="5472608"/>
          </a:xfrm>
          <a:prstGeom prst="rect">
            <a:avLst/>
          </a:prstGeom>
        </p:spPr>
      </p:pic>
      <p:sp>
        <p:nvSpPr>
          <p:cNvPr id="3" name="Espace réservé de la date 2"/>
          <p:cNvSpPr>
            <a:spLocks noGrp="1"/>
          </p:cNvSpPr>
          <p:nvPr>
            <p:ph type="dt" sz="half" idx="10"/>
          </p:nvPr>
        </p:nvSpPr>
        <p:spPr/>
        <p:txBody>
          <a:bodyPr/>
          <a:lstStyle/>
          <a:p>
            <a:fld id="{881B6DA8-3566-46D2-927E-C9AA411EC372}" type="datetime1">
              <a:rPr lang="fr-FR" smtClean="0"/>
              <a:pPr/>
              <a:t>04/05/2020</a:t>
            </a:fld>
            <a:endParaRPr lang="en-US"/>
          </a:p>
        </p:txBody>
      </p:sp>
      <p:sp>
        <p:nvSpPr>
          <p:cNvPr id="5" name="Espace réservé du numéro de diapositive 4"/>
          <p:cNvSpPr>
            <a:spLocks noGrp="1"/>
          </p:cNvSpPr>
          <p:nvPr>
            <p:ph type="sldNum" sz="quarter" idx="12"/>
          </p:nvPr>
        </p:nvSpPr>
        <p:spPr/>
        <p:txBody>
          <a:bodyPr/>
          <a:lstStyle/>
          <a:p>
            <a:fld id="{59DE6EB8-52AB-45EA-A660-3E1EBFA72987}" type="slidenum">
              <a:rPr lang="en-US" smtClean="0"/>
              <a:pPr/>
              <a:t>38</a:t>
            </a:fld>
            <a:endParaRPr lang="en-US"/>
          </a:p>
        </p:txBody>
      </p:sp>
      <p:sp>
        <p:nvSpPr>
          <p:cNvPr id="9" name="Flèche vers le haut 8"/>
          <p:cNvSpPr/>
          <p:nvPr/>
        </p:nvSpPr>
        <p:spPr>
          <a:xfrm rot="1860298">
            <a:off x="4078726" y="2946188"/>
            <a:ext cx="312373" cy="60889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3031525" y="3573016"/>
            <a:ext cx="2260555" cy="369332"/>
          </a:xfrm>
          <a:prstGeom prst="rect">
            <a:avLst/>
          </a:prstGeom>
          <a:solidFill>
            <a:schemeClr val="accent3">
              <a:lumMod val="20000"/>
              <a:lumOff val="80000"/>
            </a:schemeClr>
          </a:solidFill>
        </p:spPr>
        <p:txBody>
          <a:bodyPr wrap="none" rtlCol="0">
            <a:spAutoFit/>
          </a:bodyPr>
          <a:lstStyle/>
          <a:p>
            <a:r>
              <a:rPr lang="fr-FR" dirty="0" smtClean="0">
                <a:solidFill>
                  <a:srgbClr val="FF0000"/>
                </a:solidFill>
              </a:rPr>
              <a:t>Cliquer sur Documents</a:t>
            </a:r>
            <a:endParaRPr lang="fr-FR" dirty="0">
              <a:solidFill>
                <a:srgbClr val="FF0000"/>
              </a:solidFill>
            </a:endParaRPr>
          </a:p>
        </p:txBody>
      </p:sp>
    </p:spTree>
    <p:extLst>
      <p:ext uri="{BB962C8B-B14F-4D97-AF65-F5344CB8AC3E}">
        <p14:creationId xmlns:p14="http://schemas.microsoft.com/office/powerpoint/2010/main" xmlns="" val="290082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881B6DA8-3566-46D2-927E-C9AA411EC372}" type="datetime1">
              <a:rPr lang="fr-FR" smtClean="0"/>
              <a:pPr/>
              <a:t>04/05/2020</a:t>
            </a:fld>
            <a:endParaRPr lang="en-US"/>
          </a:p>
        </p:txBody>
      </p:sp>
      <p:sp>
        <p:nvSpPr>
          <p:cNvPr id="5" name="Espace réservé du numéro de diapositive 4"/>
          <p:cNvSpPr>
            <a:spLocks noGrp="1"/>
          </p:cNvSpPr>
          <p:nvPr>
            <p:ph type="sldNum" sz="quarter" idx="12"/>
          </p:nvPr>
        </p:nvSpPr>
        <p:spPr/>
        <p:txBody>
          <a:bodyPr/>
          <a:lstStyle/>
          <a:p>
            <a:fld id="{59DE6EB8-52AB-45EA-A660-3E1EBFA72987}" type="slidenum">
              <a:rPr lang="en-US" smtClean="0"/>
              <a:pPr/>
              <a:t>39</a:t>
            </a:fld>
            <a:endParaRPr lang="en-US"/>
          </a:p>
        </p:txBody>
      </p:sp>
      <p:pic>
        <p:nvPicPr>
          <p:cNvPr id="8" name="Image 7"/>
          <p:cNvPicPr>
            <a:picLocks noChangeAspect="1"/>
          </p:cNvPicPr>
          <p:nvPr/>
        </p:nvPicPr>
        <p:blipFill>
          <a:blip r:embed="rId2" cstate="print"/>
          <a:stretch>
            <a:fillRect/>
          </a:stretch>
        </p:blipFill>
        <p:spPr>
          <a:xfrm>
            <a:off x="114300" y="908720"/>
            <a:ext cx="8915400" cy="5472607"/>
          </a:xfrm>
          <a:prstGeom prst="rect">
            <a:avLst/>
          </a:prstGeom>
        </p:spPr>
      </p:pic>
      <p:sp>
        <p:nvSpPr>
          <p:cNvPr id="12" name="Rectangle à coins arrondis 11"/>
          <p:cNvSpPr/>
          <p:nvPr/>
        </p:nvSpPr>
        <p:spPr>
          <a:xfrm>
            <a:off x="4572000" y="2780928"/>
            <a:ext cx="3456384" cy="10081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11" name="ZoneTexte 10"/>
          <p:cNvSpPr txBox="1"/>
          <p:nvPr/>
        </p:nvSpPr>
        <p:spPr>
          <a:xfrm>
            <a:off x="4572000" y="2789353"/>
            <a:ext cx="3696012" cy="923330"/>
          </a:xfrm>
          <a:prstGeom prst="rect">
            <a:avLst/>
          </a:prstGeom>
          <a:noFill/>
        </p:spPr>
        <p:txBody>
          <a:bodyPr wrap="square" rtlCol="0">
            <a:spAutoFit/>
          </a:bodyPr>
          <a:lstStyle/>
          <a:p>
            <a:r>
              <a:rPr lang="fr-FR" b="1" dirty="0" smtClean="0">
                <a:solidFill>
                  <a:srgbClr val="002060"/>
                </a:solidFill>
              </a:rPr>
              <a:t>Descendre avec le curseur de droite jusqu’à affichage de la rubrique « Finances »</a:t>
            </a:r>
            <a:endParaRPr lang="fr-FR" b="1" dirty="0">
              <a:solidFill>
                <a:srgbClr val="002060"/>
              </a:solidFill>
            </a:endParaRPr>
          </a:p>
        </p:txBody>
      </p:sp>
      <p:sp>
        <p:nvSpPr>
          <p:cNvPr id="13" name="Flèche vers le haut 12"/>
          <p:cNvSpPr/>
          <p:nvPr/>
        </p:nvSpPr>
        <p:spPr>
          <a:xfrm rot="6900485" flipH="1" flipV="1">
            <a:off x="3098091" y="3738030"/>
            <a:ext cx="621802" cy="1057504"/>
          </a:xfrm>
          <a:prstGeom prst="upArrow">
            <a:avLst>
              <a:gd name="adj1" fmla="val 38599"/>
              <a:gd name="adj2" fmla="val 50000"/>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à coins arrondis 14"/>
          <p:cNvSpPr/>
          <p:nvPr/>
        </p:nvSpPr>
        <p:spPr>
          <a:xfrm>
            <a:off x="4190712" y="4160944"/>
            <a:ext cx="3816424" cy="9624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Cliquer sur Comptabilité Lions Excel et procéder au téléchargement du modèle sous Excel</a:t>
            </a:r>
          </a:p>
        </p:txBody>
      </p:sp>
    </p:spTree>
    <p:extLst>
      <p:ext uri="{BB962C8B-B14F-4D97-AF65-F5344CB8AC3E}">
        <p14:creationId xmlns:p14="http://schemas.microsoft.com/office/powerpoint/2010/main" xmlns="" val="238772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47F5840-667E-43D1-A8C2-8CB51B07D216}" type="datetime1">
              <a:rPr lang="ja-JP" altLang="fr-FR" smtClean="0"/>
              <a:pPr/>
              <a:t>2020/5/4</a:t>
            </a:fld>
            <a:endParaRPr lang="fr-FR" dirty="0"/>
          </a:p>
        </p:txBody>
      </p:sp>
      <p:sp>
        <p:nvSpPr>
          <p:cNvPr id="5" name="Espace réservé du numéro de diapositive 4"/>
          <p:cNvSpPr>
            <a:spLocks noGrp="1"/>
          </p:cNvSpPr>
          <p:nvPr>
            <p:ph type="sldNum" sz="quarter" idx="12"/>
          </p:nvPr>
        </p:nvSpPr>
        <p:spPr/>
        <p:txBody>
          <a:bodyPr/>
          <a:lstStyle/>
          <a:p>
            <a:fld id="{95F7D930-624D-4EB8-8416-D6D28EB3B098}" type="slidenum">
              <a:rPr lang="fr-FR" smtClean="0"/>
              <a:pPr/>
              <a:t>4</a:t>
            </a:fld>
            <a:endParaRPr lang="fr-FR" dirty="0"/>
          </a:p>
        </p:txBody>
      </p:sp>
      <p:sp>
        <p:nvSpPr>
          <p:cNvPr id="8" name="Content Placeholder 2"/>
          <p:cNvSpPr>
            <a:spLocks noGrp="1"/>
          </p:cNvSpPr>
          <p:nvPr>
            <p:ph idx="4294967295"/>
          </p:nvPr>
        </p:nvSpPr>
        <p:spPr>
          <a:xfrm>
            <a:off x="179512" y="1484784"/>
            <a:ext cx="8640960" cy="5112568"/>
          </a:xfrm>
        </p:spPr>
        <p:txBody>
          <a:bodyPr>
            <a:noAutofit/>
          </a:bodyPr>
          <a:lstStyle/>
          <a:p>
            <a:pPr algn="just">
              <a:lnSpc>
                <a:spcPct val="100000"/>
              </a:lnSpc>
              <a:spcAft>
                <a:spcPts val="1200"/>
              </a:spcAft>
              <a:buClr>
                <a:srgbClr val="00338D"/>
              </a:buClr>
              <a:buFont typeface="Wingdings 2" panose="05020102010507070707" pitchFamily="18" charset="2"/>
              <a:buChar char="A"/>
            </a:pPr>
            <a:r>
              <a:rPr lang="fr-FR" b="1" i="0" dirty="0" smtClean="0">
                <a:solidFill>
                  <a:srgbClr val="C00000"/>
                </a:solidFill>
                <a:latin typeface="Tw Cen MT" panose="020B0602020104020603" pitchFamily="34" charset="0"/>
                <a:ea typeface="+mj-ea"/>
                <a:cs typeface="Helvetica Neue Bold Condensed"/>
              </a:rPr>
              <a:t>Une</a:t>
            </a:r>
            <a:r>
              <a:rPr lang="en-US" b="1" i="0" dirty="0" smtClean="0">
                <a:solidFill>
                  <a:srgbClr val="C00000"/>
                </a:solidFill>
                <a:latin typeface="Tw Cen MT" panose="020B0602020104020603" pitchFamily="34" charset="0"/>
                <a:ea typeface="+mj-ea"/>
                <a:cs typeface="Helvetica Neue Bold Condensed"/>
              </a:rPr>
              <a:t> Vision </a:t>
            </a:r>
            <a:r>
              <a:rPr lang="en-US" sz="3000" b="1" i="0" dirty="0" smtClean="0">
                <a:solidFill>
                  <a:srgbClr val="00338D"/>
                </a:solidFill>
                <a:latin typeface="Tw Cen MT" panose="020B0602020104020603" pitchFamily="34" charset="0"/>
                <a:ea typeface="+mj-ea"/>
                <a:cs typeface="Helvetica Neue Bold Condensed"/>
              </a:rPr>
              <a:t>: </a:t>
            </a:r>
            <a:r>
              <a:rPr lang="fr-FR" sz="3000" b="1" i="0" dirty="0">
                <a:solidFill>
                  <a:srgbClr val="00338D"/>
                </a:solidFill>
                <a:latin typeface="Tw Cen MT" panose="020B0602020104020603" pitchFamily="34" charset="0"/>
                <a:ea typeface="+mj-ea"/>
                <a:cs typeface="Helvetica Neue Bold Condensed"/>
              </a:rPr>
              <a:t>Envisager un jour où tous les besoins dans le monde peuvent être servis par </a:t>
            </a:r>
            <a:r>
              <a:rPr lang="fr-FR" sz="3000" b="1" i="0" dirty="0" smtClean="0">
                <a:solidFill>
                  <a:srgbClr val="00338D"/>
                </a:solidFill>
                <a:latin typeface="Tw Cen MT" panose="020B0602020104020603" pitchFamily="34" charset="0"/>
                <a:ea typeface="+mj-ea"/>
                <a:cs typeface="Helvetica Neue Bold Condensed"/>
              </a:rPr>
              <a:t>les Lions.</a:t>
            </a:r>
          </a:p>
          <a:p>
            <a:pPr algn="just">
              <a:spcAft>
                <a:spcPts val="1200"/>
              </a:spcAft>
              <a:buClr>
                <a:srgbClr val="00338D"/>
              </a:buClr>
              <a:buFont typeface="Wingdings 2" panose="05020102010507070707" pitchFamily="18" charset="2"/>
              <a:buChar char="A"/>
            </a:pPr>
            <a:r>
              <a:rPr lang="fr-FR" b="1" dirty="0">
                <a:solidFill>
                  <a:srgbClr val="C00000"/>
                </a:solidFill>
                <a:ea typeface="+mj-ea"/>
                <a:cs typeface="Helvetica Neue Bold Condensed"/>
              </a:rPr>
              <a:t>Une Mission </a:t>
            </a:r>
            <a:r>
              <a:rPr lang="fr-FR" sz="3000" b="1" i="0" dirty="0" smtClean="0">
                <a:solidFill>
                  <a:srgbClr val="00338D"/>
                </a:solidFill>
                <a:latin typeface="Tw Cen MT" panose="020B0602020104020603" pitchFamily="34" charset="0"/>
                <a:ea typeface="+mj-ea"/>
                <a:cs typeface="Helvetica Neue Bold Condensed"/>
              </a:rPr>
              <a:t>: </a:t>
            </a:r>
            <a:r>
              <a:rPr lang="fr-FR" sz="3000" b="1" i="0" dirty="0">
                <a:solidFill>
                  <a:srgbClr val="00338D"/>
                </a:solidFill>
                <a:latin typeface="Tw Cen MT" panose="020B0602020104020603" pitchFamily="34" charset="0"/>
                <a:ea typeface="+mj-ea"/>
                <a:cs typeface="Helvetica Neue Bold Condensed"/>
              </a:rPr>
              <a:t>La </a:t>
            </a:r>
            <a:r>
              <a:rPr lang="fr-FR" sz="3000" b="1" i="0" dirty="0" smtClean="0">
                <a:solidFill>
                  <a:srgbClr val="00338D"/>
                </a:solidFill>
                <a:latin typeface="Tw Cen MT" panose="020B0602020104020603" pitchFamily="34" charset="0"/>
                <a:ea typeface="+mj-ea"/>
                <a:cs typeface="Helvetica Neue Bold Condensed"/>
              </a:rPr>
              <a:t>SMA </a:t>
            </a:r>
            <a:r>
              <a:rPr lang="fr-FR" sz="3000" b="1" i="0" dirty="0">
                <a:solidFill>
                  <a:srgbClr val="00338D"/>
                </a:solidFill>
                <a:latin typeface="Tw Cen MT" panose="020B0602020104020603" pitchFamily="34" charset="0"/>
                <a:ea typeface="+mj-ea"/>
                <a:cs typeface="Helvetica Neue Bold Condensed"/>
              </a:rPr>
              <a:t>soutiendra la vision du LCI et LCIF et augmentera </a:t>
            </a:r>
            <a:r>
              <a:rPr lang="fr-FR" sz="3000" b="1" dirty="0" smtClean="0">
                <a:ea typeface="+mj-ea"/>
                <a:cs typeface="Helvetica Neue Bold Condensed"/>
              </a:rPr>
              <a:t>la motivation de servir</a:t>
            </a:r>
            <a:r>
              <a:rPr lang="fr-FR" sz="3000" b="1" i="0" dirty="0" smtClean="0">
                <a:solidFill>
                  <a:srgbClr val="00338D"/>
                </a:solidFill>
                <a:latin typeface="Tw Cen MT" panose="020B0602020104020603" pitchFamily="34" charset="0"/>
                <a:ea typeface="+mj-ea"/>
                <a:cs typeface="Helvetica Neue Bold Condensed"/>
              </a:rPr>
              <a:t> </a:t>
            </a:r>
          </a:p>
          <a:p>
            <a:pPr algn="just">
              <a:lnSpc>
                <a:spcPct val="100000"/>
              </a:lnSpc>
              <a:spcAft>
                <a:spcPts val="1200"/>
              </a:spcAft>
              <a:buClr>
                <a:srgbClr val="00338D"/>
              </a:buClr>
              <a:buFont typeface="Wingdings 2" panose="05020102010507070707" pitchFamily="18" charset="2"/>
              <a:buChar char="A"/>
            </a:pPr>
            <a:r>
              <a:rPr lang="fr-FR" b="1" dirty="0">
                <a:solidFill>
                  <a:srgbClr val="C00000"/>
                </a:solidFill>
                <a:ea typeface="+mj-ea"/>
                <a:cs typeface="Helvetica Neue Bold Condensed"/>
              </a:rPr>
              <a:t>Un objectif </a:t>
            </a:r>
            <a:r>
              <a:rPr lang="fr-FR" sz="3000" b="1" i="0" dirty="0" smtClean="0">
                <a:solidFill>
                  <a:srgbClr val="00338D"/>
                </a:solidFill>
                <a:ea typeface="+mj-ea"/>
                <a:cs typeface="Helvetica Neue Bold Condensed"/>
              </a:rPr>
              <a:t>: d’ici 2020-2021</a:t>
            </a:r>
          </a:p>
          <a:p>
            <a:pPr marL="728663" algn="just">
              <a:lnSpc>
                <a:spcPct val="100000"/>
              </a:lnSpc>
              <a:spcBef>
                <a:spcPts val="0"/>
              </a:spcBef>
              <a:buClr>
                <a:srgbClr val="00338D"/>
              </a:buClr>
              <a:buFont typeface="Wingdings" panose="05000000000000000000" pitchFamily="2" charset="2"/>
              <a:buChar char="§"/>
            </a:pPr>
            <a:r>
              <a:rPr lang="fr-FR" sz="3000" b="1" dirty="0" smtClean="0">
                <a:ea typeface="+mj-ea"/>
                <a:cs typeface="Helvetica Neue Bold Condensed"/>
              </a:rPr>
              <a:t>A</a:t>
            </a:r>
            <a:r>
              <a:rPr lang="fr-FR" sz="3000" b="1" i="0" dirty="0" smtClean="0">
                <a:solidFill>
                  <a:srgbClr val="00338D"/>
                </a:solidFill>
                <a:ea typeface="+mj-ea"/>
                <a:cs typeface="Helvetica Neue Bold Condensed"/>
              </a:rPr>
              <a:t>ider plus de 200 millions de personnes par an</a:t>
            </a:r>
          </a:p>
          <a:p>
            <a:pPr marL="728663" algn="just">
              <a:lnSpc>
                <a:spcPct val="100000"/>
              </a:lnSpc>
              <a:spcBef>
                <a:spcPts val="0"/>
              </a:spcBef>
              <a:buClr>
                <a:srgbClr val="00338D"/>
              </a:buClr>
              <a:buFont typeface="Wingdings" panose="05000000000000000000" pitchFamily="2" charset="2"/>
              <a:buChar char="§"/>
            </a:pPr>
            <a:r>
              <a:rPr lang="fr-FR" sz="3000" b="1" dirty="0" smtClean="0">
                <a:ea typeface="+mj-ea"/>
                <a:cs typeface="Helvetica Neue Bold Condensed"/>
              </a:rPr>
              <a:t>Atteindre </a:t>
            </a:r>
            <a:r>
              <a:rPr lang="fr-FR" sz="3000" b="1" i="0" dirty="0" smtClean="0">
                <a:solidFill>
                  <a:srgbClr val="00338D"/>
                </a:solidFill>
                <a:ea typeface="+mj-ea"/>
                <a:cs typeface="Helvetica Neue Bold Condensed"/>
              </a:rPr>
              <a:t>1,7 million de membres Lions et Leo</a:t>
            </a:r>
          </a:p>
          <a:p>
            <a:pPr marL="728663" algn="just">
              <a:lnSpc>
                <a:spcPct val="100000"/>
              </a:lnSpc>
              <a:spcBef>
                <a:spcPts val="0"/>
              </a:spcBef>
              <a:buClr>
                <a:srgbClr val="00338D"/>
              </a:buClr>
              <a:buFont typeface="Wingdings" panose="05000000000000000000" pitchFamily="2" charset="2"/>
              <a:buChar char="§"/>
            </a:pPr>
            <a:r>
              <a:rPr lang="fr-FR" sz="3000" b="1" dirty="0" smtClean="0">
                <a:ea typeface="+mj-ea"/>
                <a:cs typeface="Helvetica Neue Bold Condensed"/>
              </a:rPr>
              <a:t>Former plus de </a:t>
            </a:r>
            <a:r>
              <a:rPr lang="fr-FR" sz="3000" b="1" i="0" dirty="0" smtClean="0">
                <a:solidFill>
                  <a:srgbClr val="00338D"/>
                </a:solidFill>
                <a:ea typeface="+mj-ea"/>
                <a:cs typeface="Helvetica Neue Bold Condensed"/>
              </a:rPr>
              <a:t>500 000 membres par an</a:t>
            </a:r>
            <a:endParaRPr lang="en-US" sz="3000" b="1" dirty="0">
              <a:solidFill>
                <a:srgbClr val="00338E"/>
              </a:solidFill>
              <a:latin typeface="Open sans"/>
              <a:cs typeface="Open sans"/>
            </a:endParaRPr>
          </a:p>
        </p:txBody>
      </p:sp>
      <p:sp>
        <p:nvSpPr>
          <p:cNvPr id="10" name="TextBox 8"/>
          <p:cNvSpPr txBox="1"/>
          <p:nvPr/>
        </p:nvSpPr>
        <p:spPr>
          <a:xfrm>
            <a:off x="1043608" y="838201"/>
            <a:ext cx="7416824" cy="615553"/>
          </a:xfrm>
          <a:prstGeom prst="rect">
            <a:avLst/>
          </a:prstGeom>
          <a:noFill/>
        </p:spPr>
        <p:txBody>
          <a:bodyPr wrap="square" rtlCol="0">
            <a:spAutoFit/>
          </a:bodyPr>
          <a:lstStyle/>
          <a:p>
            <a:pPr marL="457200" indent="-457200" algn="ctr" fontAlgn="auto">
              <a:spcBef>
                <a:spcPts val="0"/>
              </a:spcBef>
              <a:spcAft>
                <a:spcPts val="0"/>
              </a:spcAft>
              <a:buClr>
                <a:srgbClr val="00338D"/>
              </a:buClr>
              <a:buBlip>
                <a:blip r:embed="rId3"/>
              </a:buBlip>
            </a:pPr>
            <a:r>
              <a:rPr lang="fr-FR" sz="3400" b="1" dirty="0" smtClean="0">
                <a:solidFill>
                  <a:srgbClr val="00338D"/>
                </a:solidFill>
                <a:latin typeface="Tw Cen MT" panose="020B0602020104020603" pitchFamily="34" charset="0"/>
                <a:ea typeface="+mn-ea"/>
                <a:cs typeface="+mn-cs"/>
              </a:rPr>
              <a:t>Structure Mondiale d’Action, c’est :</a:t>
            </a:r>
          </a:p>
        </p:txBody>
      </p:sp>
    </p:spTree>
    <p:extLst>
      <p:ext uri="{BB962C8B-B14F-4D97-AF65-F5344CB8AC3E}">
        <p14:creationId xmlns:p14="http://schemas.microsoft.com/office/powerpoint/2010/main" xmlns="" val="271729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anim calcmode="lin" valueType="num">
                                      <p:cBhvr>
                                        <p:cTn id="1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nodeType="after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1000"/>
                                        <p:tgtEl>
                                          <p:spTgt spid="8">
                                            <p:txEl>
                                              <p:pRg st="4" end="4"/>
                                            </p:txEl>
                                          </p:spTgt>
                                        </p:tgtEl>
                                      </p:cBhvr>
                                    </p:animEffect>
                                    <p:anim calcmode="lin" valueType="num">
                                      <p:cBhvr>
                                        <p:cTn id="33"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nodeType="afterEffect">
                                  <p:stCondLst>
                                    <p:cond delay="0"/>
                                  </p:stCondLst>
                                  <p:childTnLst>
                                    <p:set>
                                      <p:cBhvr>
                                        <p:cTn id="37" dur="1" fill="hold">
                                          <p:stCondLst>
                                            <p:cond delay="0"/>
                                          </p:stCondLst>
                                        </p:cTn>
                                        <p:tgtEl>
                                          <p:spTgt spid="8">
                                            <p:txEl>
                                              <p:pRg st="5" end="5"/>
                                            </p:txEl>
                                          </p:spTgt>
                                        </p:tgtEl>
                                        <p:attrNameLst>
                                          <p:attrName>style.visibility</p:attrName>
                                        </p:attrNameLst>
                                      </p:cBhvr>
                                      <p:to>
                                        <p:strVal val="visible"/>
                                      </p:to>
                                    </p:set>
                                    <p:animEffect transition="in" filter="fade">
                                      <p:cBhvr>
                                        <p:cTn id="38" dur="1000"/>
                                        <p:tgtEl>
                                          <p:spTgt spid="8">
                                            <p:txEl>
                                              <p:pRg st="5" end="5"/>
                                            </p:txEl>
                                          </p:spTgt>
                                        </p:tgtEl>
                                      </p:cBhvr>
                                    </p:animEffect>
                                    <p:anim calcmode="lin" valueType="num">
                                      <p:cBhvr>
                                        <p:cTn id="39"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881B6DA8-3566-46D2-927E-C9AA411EC372}" type="datetime1">
              <a:rPr lang="fr-FR" smtClean="0"/>
              <a:pPr/>
              <a:t>04/05/2020</a:t>
            </a:fld>
            <a:endParaRPr lang="en-US"/>
          </a:p>
        </p:txBody>
      </p:sp>
      <p:sp>
        <p:nvSpPr>
          <p:cNvPr id="5" name="Espace réservé du numéro de diapositive 4"/>
          <p:cNvSpPr>
            <a:spLocks noGrp="1"/>
          </p:cNvSpPr>
          <p:nvPr>
            <p:ph type="sldNum" sz="quarter" idx="12"/>
          </p:nvPr>
        </p:nvSpPr>
        <p:spPr/>
        <p:txBody>
          <a:bodyPr/>
          <a:lstStyle/>
          <a:p>
            <a:fld id="{59DE6EB8-52AB-45EA-A660-3E1EBFA72987}" type="slidenum">
              <a:rPr lang="en-US" smtClean="0"/>
              <a:pPr/>
              <a:t>40</a:t>
            </a:fld>
            <a:endParaRPr lang="en-US"/>
          </a:p>
        </p:txBody>
      </p:sp>
      <p:sp>
        <p:nvSpPr>
          <p:cNvPr id="6" name="Titre 1"/>
          <p:cNvSpPr>
            <a:spLocks noGrp="1"/>
          </p:cNvSpPr>
          <p:nvPr>
            <p:ph type="title"/>
          </p:nvPr>
        </p:nvSpPr>
        <p:spPr>
          <a:xfrm>
            <a:off x="827584" y="620688"/>
            <a:ext cx="7056784" cy="648072"/>
          </a:xfrm>
        </p:spPr>
        <p:txBody>
          <a:bodyPr/>
          <a:lstStyle/>
          <a:p>
            <a:pPr marL="571500" indent="-571500">
              <a:buBlip>
                <a:blip r:embed="rId2"/>
              </a:buBlip>
            </a:pPr>
            <a:r>
              <a:rPr lang="fr-FR" sz="4000" b="1" dirty="0" smtClean="0">
                <a:solidFill>
                  <a:srgbClr val="00338D"/>
                </a:solidFill>
              </a:rPr>
              <a:t>Recommandations</a:t>
            </a:r>
            <a:endParaRPr lang="fr-FR" sz="4000" dirty="0"/>
          </a:p>
        </p:txBody>
      </p:sp>
      <p:sp>
        <p:nvSpPr>
          <p:cNvPr id="7" name="ZoneTexte 6"/>
          <p:cNvSpPr txBox="1"/>
          <p:nvPr/>
        </p:nvSpPr>
        <p:spPr>
          <a:xfrm>
            <a:off x="539552" y="1412776"/>
            <a:ext cx="8208912" cy="3139321"/>
          </a:xfrm>
          <a:prstGeom prst="rect">
            <a:avLst/>
          </a:prstGeom>
          <a:noFill/>
        </p:spPr>
        <p:txBody>
          <a:bodyPr wrap="square" rtlCol="0">
            <a:spAutoFit/>
          </a:bodyPr>
          <a:lstStyle/>
          <a:p>
            <a:pPr marL="363538" indent="-363538">
              <a:buClr>
                <a:srgbClr val="00338D"/>
              </a:buClr>
              <a:buFont typeface="Wingdings 2" panose="05020102010507070707" pitchFamily="18" charset="2"/>
              <a:buChar char="A"/>
            </a:pPr>
            <a:r>
              <a:rPr lang="fr-FR" b="1" dirty="0" smtClean="0">
                <a:solidFill>
                  <a:srgbClr val="00338D"/>
                </a:solidFill>
                <a:latin typeface="Tw Cen MT" panose="020B0602020104020603" pitchFamily="34" charset="0"/>
              </a:rPr>
              <a:t>Les responsables  de club peuvent </a:t>
            </a:r>
            <a:r>
              <a:rPr lang="fr-FR" b="1" dirty="0">
                <a:solidFill>
                  <a:srgbClr val="00338D"/>
                </a:solidFill>
                <a:latin typeface="Tw Cen MT" panose="020B0602020104020603" pitchFamily="34" charset="0"/>
              </a:rPr>
              <a:t> </a:t>
            </a:r>
            <a:r>
              <a:rPr lang="fr-FR" b="1" dirty="0" smtClean="0">
                <a:solidFill>
                  <a:srgbClr val="00338D"/>
                </a:solidFill>
                <a:latin typeface="Tw Cen MT" panose="020B0602020104020603" pitchFamily="34" charset="0"/>
              </a:rPr>
              <a:t>recevoir des E-mails directement d’</a:t>
            </a:r>
            <a:r>
              <a:rPr lang="fr-FR" b="1" dirty="0" err="1" smtClean="0">
                <a:solidFill>
                  <a:srgbClr val="00338D"/>
                </a:solidFill>
                <a:latin typeface="Tw Cen MT" panose="020B0602020104020603" pitchFamily="34" charset="0"/>
              </a:rPr>
              <a:t>Oak</a:t>
            </a:r>
            <a:r>
              <a:rPr lang="fr-FR" b="1" dirty="0" smtClean="0">
                <a:solidFill>
                  <a:srgbClr val="00338D"/>
                </a:solidFill>
                <a:latin typeface="Tw Cen MT" panose="020B0602020104020603" pitchFamily="34" charset="0"/>
              </a:rPr>
              <a:t>-Brook les encourageant à utiliser le site </a:t>
            </a:r>
            <a:r>
              <a:rPr lang="fr-FR" b="1" dirty="0" err="1" smtClean="0">
                <a:solidFill>
                  <a:srgbClr val="00338D"/>
                </a:solidFill>
                <a:latin typeface="Tw Cen MT" panose="020B0602020104020603" pitchFamily="34" charset="0"/>
              </a:rPr>
              <a:t>MyLCI</a:t>
            </a:r>
            <a:r>
              <a:rPr lang="fr-FR" b="1" dirty="0" smtClean="0">
                <a:solidFill>
                  <a:srgbClr val="00338D"/>
                </a:solidFill>
                <a:latin typeface="Tw Cen MT" panose="020B0602020104020603" pitchFamily="34" charset="0"/>
              </a:rPr>
              <a:t> pour faire par exemple :</a:t>
            </a:r>
          </a:p>
          <a:p>
            <a:endParaRPr lang="fr-FR" sz="1200" dirty="0">
              <a:solidFill>
                <a:srgbClr val="00338D"/>
              </a:solidFill>
              <a:latin typeface="Tw Cen MT" panose="020B0602020104020603" pitchFamily="34" charset="0"/>
            </a:endParaRPr>
          </a:p>
          <a:p>
            <a:pPr marL="630238" indent="-342900">
              <a:buFont typeface="Wingdings" panose="05000000000000000000" pitchFamily="2" charset="2"/>
              <a:buChar char="Ø"/>
            </a:pPr>
            <a:r>
              <a:rPr lang="fr-FR" sz="2400" dirty="0" smtClean="0">
                <a:solidFill>
                  <a:srgbClr val="00338D"/>
                </a:solidFill>
                <a:latin typeface="Tw Cen MT" panose="020B0602020104020603" pitchFamily="34" charset="0"/>
              </a:rPr>
              <a:t>Déclaration des actions majeures menées par le club,</a:t>
            </a:r>
          </a:p>
          <a:p>
            <a:pPr marL="287338"/>
            <a:endParaRPr lang="fr-FR" sz="1000" dirty="0" smtClean="0">
              <a:solidFill>
                <a:srgbClr val="00338D"/>
              </a:solidFill>
              <a:latin typeface="Tw Cen MT" panose="020B0602020104020603" pitchFamily="34" charset="0"/>
            </a:endParaRPr>
          </a:p>
          <a:p>
            <a:pPr marL="630238" indent="-342900">
              <a:buFont typeface="Wingdings" panose="05000000000000000000" pitchFamily="2" charset="2"/>
              <a:buChar char="Ø"/>
            </a:pPr>
            <a:r>
              <a:rPr lang="fr-FR" sz="2400" dirty="0">
                <a:solidFill>
                  <a:srgbClr val="00338D"/>
                </a:solidFill>
                <a:latin typeface="Tw Cen MT" panose="020B0602020104020603" pitchFamily="34" charset="0"/>
              </a:rPr>
              <a:t>Mise à jour des effectifs (RME</a:t>
            </a:r>
            <a:r>
              <a:rPr lang="fr-FR" sz="2400" dirty="0" smtClean="0">
                <a:solidFill>
                  <a:srgbClr val="00338D"/>
                </a:solidFill>
                <a:latin typeface="Tw Cen MT" panose="020B0602020104020603" pitchFamily="34" charset="0"/>
              </a:rPr>
              <a:t>),</a:t>
            </a:r>
          </a:p>
          <a:p>
            <a:pPr marL="630238" indent="-342900">
              <a:buFont typeface="Wingdings" panose="05000000000000000000" pitchFamily="2" charset="2"/>
              <a:buChar char="Ø"/>
            </a:pPr>
            <a:endParaRPr lang="fr-FR" sz="1000" dirty="0">
              <a:solidFill>
                <a:srgbClr val="00338D"/>
              </a:solidFill>
              <a:latin typeface="Tw Cen MT" panose="020B0602020104020603" pitchFamily="34" charset="0"/>
            </a:endParaRPr>
          </a:p>
          <a:p>
            <a:pPr marL="630238" indent="-342900">
              <a:buFont typeface="Wingdings" panose="05000000000000000000" pitchFamily="2" charset="2"/>
              <a:buChar char="Ø"/>
            </a:pPr>
            <a:r>
              <a:rPr lang="fr-FR" sz="2400" dirty="0" smtClean="0">
                <a:solidFill>
                  <a:srgbClr val="00338D"/>
                </a:solidFill>
                <a:latin typeface="Tw Cen MT" panose="020B0602020104020603" pitchFamily="34" charset="0"/>
              </a:rPr>
              <a:t>Visualisation et impression du relevé de compte du club</a:t>
            </a:r>
          </a:p>
          <a:p>
            <a:pPr marL="630238" indent="-342900">
              <a:buFont typeface="Wingdings" panose="05000000000000000000" pitchFamily="2" charset="2"/>
              <a:buChar char="Ø"/>
            </a:pPr>
            <a:endParaRPr lang="fr-FR" sz="1000" dirty="0" smtClean="0">
              <a:solidFill>
                <a:srgbClr val="00338D"/>
              </a:solidFill>
              <a:latin typeface="Tw Cen MT" panose="020B0602020104020603" pitchFamily="34" charset="0"/>
            </a:endParaRPr>
          </a:p>
          <a:p>
            <a:pPr marL="630238" indent="-342900">
              <a:buFont typeface="Wingdings" panose="05000000000000000000" pitchFamily="2" charset="2"/>
              <a:buChar char="Ø"/>
            </a:pPr>
            <a:r>
              <a:rPr lang="fr-FR" sz="2400" dirty="0" smtClean="0">
                <a:solidFill>
                  <a:srgbClr val="00338D"/>
                </a:solidFill>
                <a:latin typeface="Tw Cen MT" panose="020B0602020104020603" pitchFamily="34" charset="0"/>
              </a:rPr>
              <a:t>Effectuer un règlement en ligne pour régler les factures d’Oak-Brook</a:t>
            </a:r>
            <a:endParaRPr lang="fr-FR" sz="1100" dirty="0"/>
          </a:p>
        </p:txBody>
      </p:sp>
      <p:sp>
        <p:nvSpPr>
          <p:cNvPr id="8" name="Rectangle à coins arrondis 7"/>
          <p:cNvSpPr/>
          <p:nvPr/>
        </p:nvSpPr>
        <p:spPr>
          <a:xfrm>
            <a:off x="395536" y="4653136"/>
            <a:ext cx="8496944" cy="1495613"/>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Blip>
                <a:blip r:embed="rId3"/>
              </a:buBlip>
            </a:pPr>
            <a:r>
              <a:rPr lang="fr-FR" sz="2000" b="1" dirty="0" smtClean="0">
                <a:solidFill>
                  <a:srgbClr val="00338D"/>
                </a:solidFill>
              </a:rPr>
              <a:t>Ne faites aucun règlement via MyLCI. Le payement des factures d’</a:t>
            </a:r>
            <a:r>
              <a:rPr lang="fr-FR" sz="2000" b="1" dirty="0" err="1" smtClean="0">
                <a:solidFill>
                  <a:srgbClr val="00338D"/>
                </a:solidFill>
              </a:rPr>
              <a:t>Oak</a:t>
            </a:r>
            <a:r>
              <a:rPr lang="fr-FR" sz="2000" b="1" dirty="0" smtClean="0">
                <a:solidFill>
                  <a:srgbClr val="00338D"/>
                </a:solidFill>
              </a:rPr>
              <a:t> Brook est à faire exclusivement auprès du Trésorier de chaque District</a:t>
            </a:r>
          </a:p>
          <a:p>
            <a:pPr marL="342900" indent="-342900">
              <a:buBlip>
                <a:blip r:embed="rId3"/>
              </a:buBlip>
            </a:pPr>
            <a:r>
              <a:rPr lang="fr-FR" sz="2000" b="1" dirty="0" smtClean="0">
                <a:solidFill>
                  <a:srgbClr val="00338D"/>
                </a:solidFill>
              </a:rPr>
              <a:t>La déclaration des RME est à faire uniquement sur le site national.</a:t>
            </a:r>
            <a:endParaRPr lang="fr-FR" sz="2000" b="1" dirty="0">
              <a:solidFill>
                <a:srgbClr val="00338D"/>
              </a:solidFill>
            </a:endParaRPr>
          </a:p>
        </p:txBody>
      </p:sp>
    </p:spTree>
    <p:extLst>
      <p:ext uri="{BB962C8B-B14F-4D97-AF65-F5344CB8AC3E}">
        <p14:creationId xmlns:p14="http://schemas.microsoft.com/office/powerpoint/2010/main" xmlns="" val="2754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7">
                                            <p:txEl>
                                              <p:pRg st="4" end="4"/>
                                            </p:txEl>
                                          </p:spTgt>
                                        </p:tgtEl>
                                        <p:attrNameLst>
                                          <p:attrName>style.visibility</p:attrName>
                                        </p:attrNameLst>
                                      </p:cBhvr>
                                      <p:to>
                                        <p:strVal val="visible"/>
                                      </p:to>
                                    </p:set>
                                    <p:animEffect transition="in" filter="barn(inVertical)">
                                      <p:cBhvr>
                                        <p:cTn id="16" dur="500"/>
                                        <p:tgtEl>
                                          <p:spTgt spid="7">
                                            <p:txEl>
                                              <p:pRg st="4" end="4"/>
                                            </p:txEl>
                                          </p:spTgt>
                                        </p:tgtEl>
                                      </p:cBhvr>
                                    </p:animEffect>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7">
                                            <p:txEl>
                                              <p:pRg st="6" end="6"/>
                                            </p:txEl>
                                          </p:spTgt>
                                        </p:tgtEl>
                                        <p:attrNameLst>
                                          <p:attrName>style.visibility</p:attrName>
                                        </p:attrNameLst>
                                      </p:cBhvr>
                                      <p:to>
                                        <p:strVal val="visible"/>
                                      </p:to>
                                    </p:set>
                                    <p:animEffect transition="in" filter="barn(inVertical)">
                                      <p:cBhvr>
                                        <p:cTn id="20" dur="500"/>
                                        <p:tgtEl>
                                          <p:spTgt spid="7">
                                            <p:txEl>
                                              <p:pRg st="6" end="6"/>
                                            </p:txEl>
                                          </p:spTgt>
                                        </p:tgtEl>
                                      </p:cBhvr>
                                    </p:animEffect>
                                  </p:childTnLst>
                                </p:cTn>
                              </p:par>
                            </p:childTnLst>
                          </p:cTn>
                        </p:par>
                        <p:par>
                          <p:cTn id="21" fill="hold">
                            <p:stCondLst>
                              <p:cond delay="2000"/>
                            </p:stCondLst>
                            <p:childTnLst>
                              <p:par>
                                <p:cTn id="22" presetID="16" presetClass="entr" presetSubtype="21" fill="hold" nodeType="afterEffect">
                                  <p:stCondLst>
                                    <p:cond delay="0"/>
                                  </p:stCondLst>
                                  <p:childTnLst>
                                    <p:set>
                                      <p:cBhvr>
                                        <p:cTn id="23" dur="1" fill="hold">
                                          <p:stCondLst>
                                            <p:cond delay="0"/>
                                          </p:stCondLst>
                                        </p:cTn>
                                        <p:tgtEl>
                                          <p:spTgt spid="7">
                                            <p:txEl>
                                              <p:pRg st="8" end="8"/>
                                            </p:txEl>
                                          </p:spTgt>
                                        </p:tgtEl>
                                        <p:attrNameLst>
                                          <p:attrName>style.visibility</p:attrName>
                                        </p:attrNameLst>
                                      </p:cBhvr>
                                      <p:to>
                                        <p:strVal val="visible"/>
                                      </p:to>
                                    </p:set>
                                    <p:animEffect transition="in" filter="barn(inVertical)">
                                      <p:cBhvr>
                                        <p:cTn id="24" dur="500"/>
                                        <p:tgtEl>
                                          <p:spTgt spid="7">
                                            <p:txEl>
                                              <p:pRg st="8" end="8"/>
                                            </p:txEl>
                                          </p:spTgt>
                                        </p:tgtEl>
                                      </p:cBhvr>
                                    </p:animEffect>
                                  </p:childTnLst>
                                </p:cTn>
                              </p:par>
                            </p:childTnLst>
                          </p:cTn>
                        </p:par>
                        <p:par>
                          <p:cTn id="25" fill="hold">
                            <p:stCondLst>
                              <p:cond delay="2500"/>
                            </p:stCondLst>
                            <p:childTnLst>
                              <p:par>
                                <p:cTn id="26" presetID="31"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style.rotation</p:attrName>
                                        </p:attrNameLst>
                                      </p:cBhvr>
                                      <p:tavLst>
                                        <p:tav tm="0">
                                          <p:val>
                                            <p:fltVal val="90"/>
                                          </p:val>
                                        </p:tav>
                                        <p:tav tm="100000">
                                          <p:val>
                                            <p:fltVal val="0"/>
                                          </p:val>
                                        </p:tav>
                                      </p:tavLst>
                                    </p:anim>
                                    <p:animEffect transition="in" filter="fade">
                                      <p:cBhvr>
                                        <p:cTn id="3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76" y="1889829"/>
            <a:ext cx="6768752" cy="42304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638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9475279">
            <a:off x="3184253" y="3968395"/>
            <a:ext cx="5381625" cy="904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itre 1"/>
          <p:cNvSpPr>
            <a:spLocks noGrp="1"/>
          </p:cNvSpPr>
          <p:nvPr>
            <p:ph type="title"/>
          </p:nvPr>
        </p:nvSpPr>
        <p:spPr>
          <a:xfrm>
            <a:off x="228600" y="798984"/>
            <a:ext cx="8686800" cy="685800"/>
          </a:xfrm>
        </p:spPr>
        <p:txBody>
          <a:bodyPr/>
          <a:lstStyle/>
          <a:p>
            <a:pPr marL="571500" indent="-571500">
              <a:buClr>
                <a:srgbClr val="00338D"/>
              </a:buClr>
              <a:buFont typeface="Wingdings 2" panose="05020102010507070707" pitchFamily="18" charset="2"/>
              <a:buChar char="A"/>
            </a:pPr>
            <a:r>
              <a:rPr lang="fr-FR" dirty="0" smtClean="0">
                <a:effectLst/>
              </a:rPr>
              <a:t>Délivrance </a:t>
            </a:r>
            <a:r>
              <a:rPr lang="fr-FR" dirty="0">
                <a:effectLst/>
              </a:rPr>
              <a:t>d’un reçu fiscal </a:t>
            </a:r>
            <a:endParaRPr lang="fr-FR" b="1" dirty="0">
              <a:effectLst/>
            </a:endParaRPr>
          </a:p>
        </p:txBody>
      </p:sp>
    </p:spTree>
    <p:extLst>
      <p:ext uri="{BB962C8B-B14F-4D97-AF65-F5344CB8AC3E}">
        <p14:creationId xmlns:p14="http://schemas.microsoft.com/office/powerpoint/2010/main" xmlns="" val="19743564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67008" y="3573016"/>
            <a:ext cx="6692658" cy="2246769"/>
          </a:xfrm>
          <a:prstGeom prst="rect">
            <a:avLst/>
          </a:prstGeom>
        </p:spPr>
        <p:txBody>
          <a:bodyPr wrap="square">
            <a:spAutoFit/>
          </a:bodyPr>
          <a:lstStyle/>
          <a:p>
            <a:pPr marL="285750" indent="-285750">
              <a:buFont typeface="Wingdings" panose="05000000000000000000" pitchFamily="2" charset="2"/>
              <a:buChar char="v"/>
            </a:pPr>
            <a:r>
              <a:rPr lang="fr-FR" sz="2400" b="1" dirty="0">
                <a:solidFill>
                  <a:srgbClr val="00338D"/>
                </a:solidFill>
              </a:rPr>
              <a:t>Frais engagés par les bénévoles d'une association : quelle fiscalité </a:t>
            </a:r>
            <a:r>
              <a:rPr lang="fr-FR" sz="2400" b="1" dirty="0" smtClean="0">
                <a:solidFill>
                  <a:srgbClr val="00338D"/>
                </a:solidFill>
              </a:rPr>
              <a:t>?</a:t>
            </a:r>
          </a:p>
          <a:p>
            <a:pPr marL="285750" indent="-285750">
              <a:buFont typeface="Wingdings" panose="05000000000000000000" pitchFamily="2" charset="2"/>
              <a:buChar char="v"/>
            </a:pPr>
            <a:endParaRPr lang="fr-FR" sz="2400" b="1" dirty="0">
              <a:solidFill>
                <a:srgbClr val="00338D"/>
              </a:solidFill>
            </a:endParaRPr>
          </a:p>
          <a:p>
            <a:pPr marL="285750" indent="-285750">
              <a:buFont typeface="Wingdings" panose="05000000000000000000" pitchFamily="2" charset="2"/>
              <a:buChar char="v"/>
            </a:pPr>
            <a:endParaRPr lang="fr-FR" sz="2400" b="1" dirty="0" smtClean="0">
              <a:solidFill>
                <a:srgbClr val="00338D"/>
              </a:solidFill>
            </a:endParaRPr>
          </a:p>
          <a:p>
            <a:pPr algn="ctr"/>
            <a:r>
              <a:rPr lang="fr-FR" sz="2400" b="1" dirty="0" smtClean="0">
                <a:solidFill>
                  <a:srgbClr val="00338D"/>
                </a:solidFill>
              </a:rPr>
              <a:t>Cliquer </a:t>
            </a:r>
            <a:r>
              <a:rPr lang="fr-FR" sz="4400" b="1" dirty="0" smtClean="0">
                <a:solidFill>
                  <a:srgbClr val="00338D"/>
                </a:solidFill>
                <a:hlinkClick r:id="rId2"/>
              </a:rPr>
              <a:t>ICI</a:t>
            </a:r>
            <a:endParaRPr lang="fr-FR" sz="4400" b="1" dirty="0">
              <a:solidFill>
                <a:srgbClr val="00338D"/>
              </a:solidFill>
            </a:endParaRPr>
          </a:p>
        </p:txBody>
      </p:sp>
      <p:sp>
        <p:nvSpPr>
          <p:cNvPr id="7" name="Titre 1"/>
          <p:cNvSpPr txBox="1">
            <a:spLocks/>
          </p:cNvSpPr>
          <p:nvPr/>
        </p:nvSpPr>
        <p:spPr>
          <a:xfrm>
            <a:off x="228600" y="1141884"/>
            <a:ext cx="8686800" cy="685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buClr>
                <a:srgbClr val="00338D"/>
              </a:buClr>
              <a:buFont typeface="Wingdings 2" panose="05020102010507070707" pitchFamily="18" charset="2"/>
              <a:buChar char="A"/>
            </a:pPr>
            <a:r>
              <a:rPr lang="fr-FR" sz="3600" b="1" dirty="0" smtClean="0">
                <a:solidFill>
                  <a:srgbClr val="00338D"/>
                </a:solidFill>
              </a:rPr>
              <a:t>Fiscalité applicable aux Clubs Lions</a:t>
            </a:r>
            <a:endParaRPr lang="fr-FR" sz="3600" b="1" dirty="0">
              <a:solidFill>
                <a:srgbClr val="00338D"/>
              </a:solidFill>
            </a:endParaRPr>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2204864"/>
            <a:ext cx="8858250" cy="1238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Flèche vers le bas 7"/>
          <p:cNvSpPr/>
          <p:nvPr/>
        </p:nvSpPr>
        <p:spPr>
          <a:xfrm>
            <a:off x="4722688" y="4365104"/>
            <a:ext cx="418703"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17241378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228600" y="798984"/>
            <a:ext cx="8686800" cy="685800"/>
          </a:xfrm>
        </p:spPr>
        <p:txBody>
          <a:bodyPr/>
          <a:lstStyle/>
          <a:p>
            <a:pPr marL="571500" indent="-571500">
              <a:buClr>
                <a:srgbClr val="00338D"/>
              </a:buClr>
              <a:buFont typeface="Wingdings 2" panose="05020102010507070707" pitchFamily="18" charset="2"/>
              <a:buChar char="A"/>
            </a:pPr>
            <a:r>
              <a:rPr lang="fr-FR" dirty="0" smtClean="0">
                <a:effectLst/>
              </a:rPr>
              <a:t>Délivrance </a:t>
            </a:r>
            <a:r>
              <a:rPr lang="fr-FR" dirty="0">
                <a:effectLst/>
              </a:rPr>
              <a:t>d’un reçu fiscal </a:t>
            </a:r>
            <a:endParaRPr lang="fr-FR" b="1" dirty="0">
              <a:effectLst/>
            </a:endParaRPr>
          </a:p>
        </p:txBody>
      </p:sp>
      <p:sp>
        <p:nvSpPr>
          <p:cNvPr id="2" name="Rectangle à coins arrondis 1"/>
          <p:cNvSpPr/>
          <p:nvPr/>
        </p:nvSpPr>
        <p:spPr>
          <a:xfrm>
            <a:off x="401171" y="1916832"/>
            <a:ext cx="8131269" cy="165618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800" b="1" dirty="0">
                <a:solidFill>
                  <a:srgbClr val="002060"/>
                </a:solidFill>
              </a:rPr>
              <a:t>Le club pourra remettre un reçu fiscal </a:t>
            </a:r>
            <a:r>
              <a:rPr lang="fr-FR" sz="2800" b="1" dirty="0" smtClean="0">
                <a:solidFill>
                  <a:srgbClr val="002060"/>
                </a:solidFill>
              </a:rPr>
              <a:t>:</a:t>
            </a:r>
          </a:p>
          <a:p>
            <a:pPr algn="ctr"/>
            <a:r>
              <a:rPr lang="fr-FR" sz="2800" b="1" dirty="0" smtClean="0">
                <a:solidFill>
                  <a:srgbClr val="002060"/>
                </a:solidFill>
              </a:rPr>
              <a:t> </a:t>
            </a:r>
            <a:r>
              <a:rPr lang="fr-FR" sz="2800" b="1" dirty="0" err="1">
                <a:solidFill>
                  <a:srgbClr val="002060"/>
                </a:solidFill>
              </a:rPr>
              <a:t>Cerfa</a:t>
            </a:r>
            <a:r>
              <a:rPr lang="fr-FR" sz="2800" b="1" dirty="0">
                <a:solidFill>
                  <a:srgbClr val="002060"/>
                </a:solidFill>
              </a:rPr>
              <a:t> n° 11580*03 </a:t>
            </a:r>
            <a:r>
              <a:rPr lang="fr-FR" sz="2800" b="1" dirty="0">
                <a:solidFill>
                  <a:srgbClr val="C00000"/>
                </a:solidFill>
              </a:rPr>
              <a:t>numéroté</a:t>
            </a:r>
            <a:r>
              <a:rPr lang="fr-FR" sz="2800" b="1" dirty="0">
                <a:solidFill>
                  <a:srgbClr val="002060"/>
                </a:solidFill>
              </a:rPr>
              <a:t>, sous </a:t>
            </a:r>
            <a:r>
              <a:rPr lang="fr-FR" sz="2800" b="1" u="sng" dirty="0">
                <a:solidFill>
                  <a:srgbClr val="002060"/>
                </a:solidFill>
                <a:uFill>
                  <a:solidFill>
                    <a:srgbClr val="C00000"/>
                  </a:solidFill>
                </a:uFill>
              </a:rPr>
              <a:t>l’entière responsabilité du Président et du Trésorier du Club</a:t>
            </a:r>
          </a:p>
        </p:txBody>
      </p:sp>
      <p:sp>
        <p:nvSpPr>
          <p:cNvPr id="3" name="Rectangle à coins arrondis 2"/>
          <p:cNvSpPr/>
          <p:nvPr/>
        </p:nvSpPr>
        <p:spPr>
          <a:xfrm>
            <a:off x="938413" y="4437112"/>
            <a:ext cx="7056784" cy="144016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800" b="1" dirty="0" smtClean="0">
                <a:solidFill>
                  <a:srgbClr val="C00000"/>
                </a:solidFill>
              </a:rPr>
              <a:t>Ce reçu devra correspondre </a:t>
            </a:r>
            <a:r>
              <a:rPr lang="fr-FR" sz="2800" b="1" u="sng" dirty="0" smtClean="0">
                <a:solidFill>
                  <a:srgbClr val="C00000"/>
                </a:solidFill>
              </a:rPr>
              <a:t>Exclusivement </a:t>
            </a:r>
            <a:r>
              <a:rPr lang="fr-FR" sz="2800" b="1" dirty="0" smtClean="0">
                <a:solidFill>
                  <a:srgbClr val="C00000"/>
                </a:solidFill>
              </a:rPr>
              <a:t> aux cotisations du District Multiple, du District et du </a:t>
            </a:r>
            <a:r>
              <a:rPr lang="fr-FR" sz="2800" b="1" dirty="0">
                <a:solidFill>
                  <a:srgbClr val="C00000"/>
                </a:solidFill>
              </a:rPr>
              <a:t>club, </a:t>
            </a:r>
            <a:r>
              <a:rPr lang="fr-FR" sz="2800" b="1" u="sng" dirty="0">
                <a:solidFill>
                  <a:srgbClr val="C00000"/>
                </a:solidFill>
              </a:rPr>
              <a:t>hors frais de repas</a:t>
            </a:r>
            <a:r>
              <a:rPr lang="fr-FR" sz="2800" b="1" dirty="0">
                <a:solidFill>
                  <a:srgbClr val="C00000"/>
                </a:solidFill>
              </a:rPr>
              <a:t>.</a:t>
            </a:r>
          </a:p>
        </p:txBody>
      </p:sp>
    </p:spTree>
    <p:extLst>
      <p:ext uri="{BB962C8B-B14F-4D97-AF65-F5344CB8AC3E}">
        <p14:creationId xmlns:p14="http://schemas.microsoft.com/office/powerpoint/2010/main" xmlns="" val="31866362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1369" t="7905" r="29865" b="7014"/>
          <a:stretch/>
        </p:blipFill>
        <p:spPr bwMode="auto">
          <a:xfrm>
            <a:off x="683568" y="908720"/>
            <a:ext cx="7344816" cy="57418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bwMode="auto">
          <a:xfrm>
            <a:off x="6146858" y="1124744"/>
            <a:ext cx="1612715" cy="278518"/>
          </a:xfrm>
          <a:prstGeom prst="rect">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5" name="Rectangle 4"/>
          <p:cNvSpPr/>
          <p:nvPr/>
        </p:nvSpPr>
        <p:spPr bwMode="auto">
          <a:xfrm>
            <a:off x="1475656" y="3526939"/>
            <a:ext cx="2564792" cy="157939"/>
          </a:xfrm>
          <a:prstGeom prst="rect">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xmlns="" val="5192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47664" y="764704"/>
            <a:ext cx="6264696" cy="59766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AutoShape 4">
            <a:hlinkClick r:id="rId4" action="ppaction://hlinksldjump" highlightClick="1"/>
          </p:cNvPr>
          <p:cNvSpPr>
            <a:spLocks noChangeArrowheads="1"/>
          </p:cNvSpPr>
          <p:nvPr/>
        </p:nvSpPr>
        <p:spPr bwMode="auto">
          <a:xfrm>
            <a:off x="8388424" y="6453336"/>
            <a:ext cx="533400" cy="304800"/>
          </a:xfrm>
          <a:prstGeom prst="actionButtonBackPrevious">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endParaRPr lang="fr-FR" altLang="fr-FR"/>
          </a:p>
        </p:txBody>
      </p:sp>
    </p:spTree>
    <p:extLst>
      <p:ext uri="{BB962C8B-B14F-4D97-AF65-F5344CB8AC3E}">
        <p14:creationId xmlns:p14="http://schemas.microsoft.com/office/powerpoint/2010/main" xmlns="" val="19001856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C4CCD9C9-A50B-4D77-9DB8-C6DFD67BFD9A}" type="slidenum">
              <a:rPr lang="fr-FR" smtClean="0"/>
              <a:pPr>
                <a:defRPr/>
              </a:pPr>
              <a:t>46</a:t>
            </a:fld>
            <a:endParaRPr lang="fr-FR"/>
          </a:p>
        </p:txBody>
      </p:sp>
      <p:sp>
        <p:nvSpPr>
          <p:cNvPr id="4" name="Espace réservé de la date 3"/>
          <p:cNvSpPr>
            <a:spLocks noGrp="1"/>
          </p:cNvSpPr>
          <p:nvPr>
            <p:ph type="dt" sz="half" idx="10"/>
          </p:nvPr>
        </p:nvSpPr>
        <p:spPr/>
        <p:txBody>
          <a:bodyPr/>
          <a:lstStyle/>
          <a:p>
            <a:pPr>
              <a:defRPr/>
            </a:pPr>
            <a:fld id="{8C01B7CD-5288-4FE8-94E4-785FE4FD1899}" type="datetime1">
              <a:rPr lang="fr-FR" smtClean="0"/>
              <a:pPr>
                <a:defRPr/>
              </a:pPr>
              <a:t>04/05/2020</a:t>
            </a:fld>
            <a:endParaRPr lang="fr-FR"/>
          </a:p>
        </p:txBody>
      </p:sp>
      <p:pic>
        <p:nvPicPr>
          <p:cNvPr id="7" name="Picture 2">
            <a:hlinkClick r:id="rId3"/>
            <a:extLst>
              <a:ext uri="{FF2B5EF4-FFF2-40B4-BE49-F238E27FC236}">
                <a16:creationId xmlns:a16="http://schemas.microsoft.com/office/drawing/2014/main" xmlns="" id="{E4A74247-337E-FE44-8B71-4FCBD540E31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835696" y="4427265"/>
            <a:ext cx="5832832" cy="1690243"/>
          </a:xfrm>
          <a:prstGeom prst="rect">
            <a:avLst/>
          </a:prstGeom>
          <a:solidFill>
            <a:schemeClr val="accent1"/>
          </a:solidFill>
        </p:spPr>
      </p:pic>
      <p:sp>
        <p:nvSpPr>
          <p:cNvPr id="11" name="Titre 1"/>
          <p:cNvSpPr>
            <a:spLocks noGrp="1"/>
          </p:cNvSpPr>
          <p:nvPr>
            <p:ph type="title"/>
          </p:nvPr>
        </p:nvSpPr>
        <p:spPr>
          <a:xfrm>
            <a:off x="1159605" y="980728"/>
            <a:ext cx="6408712" cy="864096"/>
          </a:xfrm>
        </p:spPr>
        <p:txBody>
          <a:bodyPr/>
          <a:lstStyle/>
          <a:p>
            <a:pPr marL="571500" indent="-571500">
              <a:buBlip>
                <a:blip r:embed="rId5"/>
              </a:buBlip>
            </a:pPr>
            <a:r>
              <a:rPr lang="fr-FR" sz="4000" dirty="0" smtClean="0"/>
              <a:t>Accès à </a:t>
            </a:r>
            <a:r>
              <a:rPr lang="fr-FR" sz="4000" dirty="0" err="1" smtClean="0"/>
              <a:t>MyLion</a:t>
            </a:r>
            <a:endParaRPr lang="fr-FR" sz="4000" b="1" dirty="0">
              <a:solidFill>
                <a:srgbClr val="00338D"/>
              </a:solidFill>
            </a:endParaRPr>
          </a:p>
        </p:txBody>
      </p:sp>
      <p:sp>
        <p:nvSpPr>
          <p:cNvPr id="10" name="Rectangle avec flèche vers le bas 9"/>
          <p:cNvSpPr/>
          <p:nvPr/>
        </p:nvSpPr>
        <p:spPr>
          <a:xfrm>
            <a:off x="2483768" y="2266556"/>
            <a:ext cx="4320480" cy="1728192"/>
          </a:xfrm>
          <a:prstGeom prst="downArrow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rgbClr val="002060"/>
                </a:solidFill>
              </a:rPr>
              <a:t>Cliquez </a:t>
            </a:r>
            <a:r>
              <a:rPr lang="fr-FR" sz="3600" b="1" dirty="0" smtClean="0">
                <a:solidFill>
                  <a:srgbClr val="002060"/>
                </a:solidFill>
              </a:rPr>
              <a:t>Ci-dessous</a:t>
            </a:r>
            <a:endParaRPr lang="fr-FR" sz="3600" b="1" dirty="0">
              <a:solidFill>
                <a:srgbClr val="002060"/>
              </a:solidFill>
            </a:endParaRPr>
          </a:p>
        </p:txBody>
      </p:sp>
    </p:spTree>
    <p:extLst>
      <p:ext uri="{BB962C8B-B14F-4D97-AF65-F5344CB8AC3E}">
        <p14:creationId xmlns:p14="http://schemas.microsoft.com/office/powerpoint/2010/main" xmlns="" val="15693736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stretch>
            <a:fillRect/>
          </a:stretch>
        </p:blipFill>
        <p:spPr>
          <a:xfrm>
            <a:off x="0" y="857250"/>
            <a:ext cx="9144000" cy="5261372"/>
          </a:xfrm>
          <a:prstGeom prst="rect">
            <a:avLst/>
          </a:prstGeom>
        </p:spPr>
      </p:pic>
      <p:sp>
        <p:nvSpPr>
          <p:cNvPr id="4" name="Bulle ronde 3"/>
          <p:cNvSpPr/>
          <p:nvPr/>
        </p:nvSpPr>
        <p:spPr bwMode="auto">
          <a:xfrm>
            <a:off x="7449207" y="3324553"/>
            <a:ext cx="1584434" cy="1702676"/>
          </a:xfrm>
          <a:prstGeom prst="wedgeEllipseCallout">
            <a:avLst>
              <a:gd name="adj1" fmla="val -112660"/>
              <a:gd name="adj2" fmla="val 37972"/>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indent="15479" defTabSz="685800" fontAlgn="base">
              <a:spcAft>
                <a:spcPct val="0"/>
              </a:spcAft>
            </a:pPr>
            <a:r>
              <a:rPr lang="fr-FR" sz="1500" dirty="0">
                <a:solidFill>
                  <a:srgbClr val="3447D6"/>
                </a:solidFill>
                <a:ea typeface="ヒラギノ角ゴ Pro W3" pitchFamily="84" charset="-128"/>
              </a:rPr>
              <a:t>S’il s’agit de votre première connexion, cliquer ICI</a:t>
            </a:r>
          </a:p>
        </p:txBody>
      </p:sp>
      <p:pic>
        <p:nvPicPr>
          <p:cNvPr id="5" name="Imag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87838" y="989491"/>
            <a:ext cx="741276" cy="701327"/>
          </a:xfrm>
          <a:prstGeom prst="rect">
            <a:avLst/>
          </a:prstGeom>
        </p:spPr>
      </p:pic>
    </p:spTree>
    <p:extLst>
      <p:ext uri="{BB962C8B-B14F-4D97-AF65-F5344CB8AC3E}">
        <p14:creationId xmlns:p14="http://schemas.microsoft.com/office/powerpoint/2010/main" xmlns="" val="13705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stretch>
            <a:fillRect/>
          </a:stretch>
        </p:blipFill>
        <p:spPr>
          <a:xfrm>
            <a:off x="0" y="857250"/>
            <a:ext cx="9144000" cy="5261372"/>
          </a:xfrm>
          <a:prstGeom prst="rect">
            <a:avLst/>
          </a:prstGeom>
        </p:spPr>
      </p:pic>
      <p:sp>
        <p:nvSpPr>
          <p:cNvPr id="7" name="Flèche droite 6"/>
          <p:cNvSpPr/>
          <p:nvPr/>
        </p:nvSpPr>
        <p:spPr bwMode="auto">
          <a:xfrm>
            <a:off x="591855" y="3713185"/>
            <a:ext cx="526093" cy="300624"/>
          </a:xfrm>
          <a:prstGeom prs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indent="-457200" algn="ctr" defTabSz="685800" fontAlgn="base">
              <a:spcAft>
                <a:spcPct val="0"/>
              </a:spcAft>
            </a:pPr>
            <a:endParaRPr lang="fr-FR" sz="2250" dirty="0" err="1">
              <a:solidFill>
                <a:srgbClr val="404040"/>
              </a:solidFill>
              <a:ea typeface="ヒラギノ角ゴ Pro W3" pitchFamily="84" charset="-128"/>
            </a:endParaRPr>
          </a:p>
        </p:txBody>
      </p:sp>
      <p:sp>
        <p:nvSpPr>
          <p:cNvPr id="8" name="Flèche droite 7"/>
          <p:cNvSpPr/>
          <p:nvPr/>
        </p:nvSpPr>
        <p:spPr bwMode="auto">
          <a:xfrm>
            <a:off x="591854" y="4109319"/>
            <a:ext cx="537054" cy="299059"/>
          </a:xfrm>
          <a:prstGeom prs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indent="-457200" algn="ctr" defTabSz="685800" fontAlgn="base">
              <a:spcAft>
                <a:spcPct val="0"/>
              </a:spcAft>
            </a:pPr>
            <a:endParaRPr lang="fr-FR" sz="2250" dirty="0" err="1">
              <a:solidFill>
                <a:srgbClr val="404040"/>
              </a:solidFill>
              <a:ea typeface="ヒラギノ角ゴ Pro W3" pitchFamily="84" charset="-128"/>
            </a:endParaRPr>
          </a:p>
        </p:txBody>
      </p:sp>
      <p:sp>
        <p:nvSpPr>
          <p:cNvPr id="10" name="Flèche droite 9"/>
          <p:cNvSpPr/>
          <p:nvPr/>
        </p:nvSpPr>
        <p:spPr bwMode="auto">
          <a:xfrm>
            <a:off x="1175879" y="4683950"/>
            <a:ext cx="537054" cy="299059"/>
          </a:xfrm>
          <a:prstGeom prs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indent="-457200" algn="ctr" defTabSz="685800" fontAlgn="base">
              <a:spcAft>
                <a:spcPct val="0"/>
              </a:spcAft>
            </a:pPr>
            <a:endParaRPr lang="fr-FR" sz="2250" dirty="0" err="1">
              <a:solidFill>
                <a:srgbClr val="404040"/>
              </a:solidFill>
              <a:ea typeface="ヒラギノ角ゴ Pro W3" pitchFamily="84" charset="-128"/>
            </a:endParaRPr>
          </a:p>
        </p:txBody>
      </p:sp>
      <p:pic>
        <p:nvPicPr>
          <p:cNvPr id="6" name="Imag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87838" y="989491"/>
            <a:ext cx="741276" cy="701327"/>
          </a:xfrm>
          <a:prstGeom prst="rect">
            <a:avLst/>
          </a:prstGeom>
        </p:spPr>
      </p:pic>
    </p:spTree>
    <p:extLst>
      <p:ext uri="{BB962C8B-B14F-4D97-AF65-F5344CB8AC3E}">
        <p14:creationId xmlns:p14="http://schemas.microsoft.com/office/powerpoint/2010/main" xmlns="" val="6050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26606" y="1467101"/>
            <a:ext cx="741276" cy="701327"/>
          </a:xfrm>
          <a:prstGeom prst="rect">
            <a:avLst/>
          </a:prstGeom>
        </p:spPr>
      </p:pic>
      <p:pic>
        <p:nvPicPr>
          <p:cNvPr id="7" name="Image 6"/>
          <p:cNvPicPr>
            <a:picLocks noChangeAspect="1"/>
          </p:cNvPicPr>
          <p:nvPr/>
        </p:nvPicPr>
        <p:blipFill>
          <a:blip r:embed="rId4" cstate="print"/>
          <a:stretch>
            <a:fillRect/>
          </a:stretch>
        </p:blipFill>
        <p:spPr>
          <a:xfrm>
            <a:off x="0" y="908720"/>
            <a:ext cx="9163050" cy="5616624"/>
          </a:xfrm>
          <a:prstGeom prst="rect">
            <a:avLst/>
          </a:prstGeom>
        </p:spPr>
      </p:pic>
      <p:sp>
        <p:nvSpPr>
          <p:cNvPr id="8" name="Flèche vers le bas 7"/>
          <p:cNvSpPr/>
          <p:nvPr/>
        </p:nvSpPr>
        <p:spPr>
          <a:xfrm>
            <a:off x="755576" y="4941168"/>
            <a:ext cx="288032" cy="7200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3181769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989882" y="6401544"/>
            <a:ext cx="1376536" cy="225425"/>
          </a:xfrm>
        </p:spPr>
        <p:txBody>
          <a:bodyPr/>
          <a:lstStyle/>
          <a:p>
            <a:fld id="{5F531692-C26F-45C7-B003-5EC01D05A137}" type="datetime1">
              <a:rPr lang="fr-FR" b="1">
                <a:solidFill>
                  <a:srgbClr val="00338D"/>
                </a:solidFill>
                <a:latin typeface="Tw Cen MT" panose="020B0602020104020603" pitchFamily="34" charset="0"/>
              </a:rPr>
              <a:pPr/>
              <a:t>04/05/2020</a:t>
            </a:fld>
            <a:endParaRPr lang="fr-FR" b="1" dirty="0">
              <a:solidFill>
                <a:srgbClr val="00338D"/>
              </a:solidFill>
              <a:latin typeface="Tw Cen MT" panose="020B0602020104020603" pitchFamily="34" charset="0"/>
            </a:endParaRPr>
          </a:p>
        </p:txBody>
      </p:sp>
      <p:sp>
        <p:nvSpPr>
          <p:cNvPr id="5" name="Espace réservé du numéro de diapositive 4"/>
          <p:cNvSpPr>
            <a:spLocks noGrp="1"/>
          </p:cNvSpPr>
          <p:nvPr>
            <p:ph type="sldNum" sz="quarter" idx="12"/>
          </p:nvPr>
        </p:nvSpPr>
        <p:spPr>
          <a:xfrm>
            <a:off x="7812360" y="6515943"/>
            <a:ext cx="724368" cy="225425"/>
          </a:xfrm>
        </p:spPr>
        <p:txBody>
          <a:bodyPr/>
          <a:lstStyle/>
          <a:p>
            <a:fld id="{95F7D930-624D-4EB8-8416-D6D28EB3B098}" type="slidenum">
              <a:rPr lang="fr-FR" smtClean="0"/>
              <a:pPr/>
              <a:t>5</a:t>
            </a:fld>
            <a:endParaRPr lang="fr-FR" dirty="0"/>
          </a:p>
        </p:txBody>
      </p:sp>
      <p:sp>
        <p:nvSpPr>
          <p:cNvPr id="6" name="AutoShape 11"/>
          <p:cNvSpPr>
            <a:spLocks noChangeArrowheads="1"/>
          </p:cNvSpPr>
          <p:nvPr/>
        </p:nvSpPr>
        <p:spPr bwMode="auto">
          <a:xfrm>
            <a:off x="6682153" y="4193274"/>
            <a:ext cx="2321170" cy="2535177"/>
          </a:xfrm>
          <a:prstGeom prst="roundRect">
            <a:avLst>
              <a:gd name="adj" fmla="val 10003"/>
            </a:avLst>
          </a:prstGeom>
          <a:extLst/>
        </p:spPr>
        <p:style>
          <a:lnRef idx="2">
            <a:schemeClr val="accent1"/>
          </a:lnRef>
          <a:fillRef idx="1">
            <a:schemeClr val="lt1"/>
          </a:fillRef>
          <a:effectRef idx="0">
            <a:schemeClr val="accent1"/>
          </a:effectRef>
          <a:fontRef idx="minor">
            <a:schemeClr val="dk1"/>
          </a:fontRef>
        </p:style>
        <p:txBody>
          <a:bodyPr lIns="0" tIns="108000" rIns="0" bIns="0" anchor="t" anchorCtr="0"/>
          <a:lstStyle/>
          <a:p>
            <a:pPr algn="ctr" eaLnBrk="1" hangingPunct="1">
              <a:lnSpc>
                <a:spcPts val="1800"/>
              </a:lnSpc>
            </a:pPr>
            <a:r>
              <a:rPr lang="fr-FR" b="1" dirty="0" smtClean="0">
                <a:solidFill>
                  <a:srgbClr val="00338D"/>
                </a:solidFill>
                <a:latin typeface="Tw Cen MT" panose="020B0602020104020603" pitchFamily="34" charset="0"/>
              </a:rPr>
              <a:t>Les membres du club</a:t>
            </a:r>
            <a:endParaRPr lang="fr-FR" b="1" dirty="0">
              <a:solidFill>
                <a:srgbClr val="00338D"/>
              </a:solidFill>
              <a:latin typeface="Tw Cen MT" panose="020B0602020104020603" pitchFamily="34" charset="0"/>
            </a:endParaRPr>
          </a:p>
        </p:txBody>
      </p:sp>
      <p:sp>
        <p:nvSpPr>
          <p:cNvPr id="7" name="AutoShape 4">
            <a:hlinkClick r:id="" action="ppaction://noaction"/>
          </p:cNvPr>
          <p:cNvSpPr>
            <a:spLocks noChangeArrowheads="1"/>
          </p:cNvSpPr>
          <p:nvPr/>
        </p:nvSpPr>
        <p:spPr bwMode="auto">
          <a:xfrm>
            <a:off x="6804247" y="4726673"/>
            <a:ext cx="2065902" cy="396000"/>
          </a:xfrm>
          <a:prstGeom prst="roundRect">
            <a:avLst>
              <a:gd name="adj" fmla="val 16667"/>
            </a:avLst>
          </a:prstGeom>
          <a:solidFill>
            <a:srgbClr val="92D050"/>
          </a:solidFill>
          <a:extLst/>
        </p:spPr>
        <p:style>
          <a:lnRef idx="0">
            <a:schemeClr val="accent2"/>
          </a:lnRef>
          <a:fillRef idx="3">
            <a:schemeClr val="accent2"/>
          </a:fillRef>
          <a:effectRef idx="3">
            <a:schemeClr val="accent2"/>
          </a:effectRef>
          <a:fontRef idx="minor">
            <a:schemeClr val="lt1"/>
          </a:fontRef>
        </p:style>
        <p:txBody>
          <a:bodyPr bIns="0" anchor="ctr"/>
          <a:lstStyle/>
          <a:p>
            <a:pPr algn="ctr" eaLnBrk="1" hangingPunct="1">
              <a:lnSpc>
                <a:spcPts val="1300"/>
              </a:lnSpc>
            </a:pPr>
            <a:r>
              <a:rPr lang="fr-FR" sz="1600" b="1" dirty="0" smtClean="0">
                <a:solidFill>
                  <a:srgbClr val="00338D"/>
                </a:solidFill>
              </a:rPr>
              <a:t>Membre du Club</a:t>
            </a:r>
            <a:endParaRPr lang="fr-FR" sz="1600" b="1" dirty="0">
              <a:solidFill>
                <a:srgbClr val="00338D"/>
              </a:solidFill>
            </a:endParaRPr>
          </a:p>
        </p:txBody>
      </p:sp>
      <p:sp>
        <p:nvSpPr>
          <p:cNvPr id="8" name="AutoShape 4">
            <a:hlinkClick r:id="" action="ppaction://noaction"/>
          </p:cNvPr>
          <p:cNvSpPr>
            <a:spLocks noChangeArrowheads="1"/>
          </p:cNvSpPr>
          <p:nvPr/>
        </p:nvSpPr>
        <p:spPr bwMode="auto">
          <a:xfrm>
            <a:off x="6804247" y="5198821"/>
            <a:ext cx="2065902" cy="396000"/>
          </a:xfrm>
          <a:prstGeom prst="roundRect">
            <a:avLst>
              <a:gd name="adj" fmla="val 16667"/>
            </a:avLst>
          </a:prstGeom>
          <a:solidFill>
            <a:srgbClr val="92D050"/>
          </a:solidFill>
          <a:extLst/>
        </p:spPr>
        <p:style>
          <a:lnRef idx="0">
            <a:schemeClr val="accent2"/>
          </a:lnRef>
          <a:fillRef idx="3">
            <a:schemeClr val="accent2"/>
          </a:fillRef>
          <a:effectRef idx="3">
            <a:schemeClr val="accent2"/>
          </a:effectRef>
          <a:fontRef idx="minor">
            <a:schemeClr val="lt1"/>
          </a:fontRef>
        </p:style>
        <p:txBody>
          <a:bodyPr bIns="0" anchor="ctr"/>
          <a:lstStyle/>
          <a:p>
            <a:pPr algn="ctr" eaLnBrk="1" hangingPunct="1">
              <a:lnSpc>
                <a:spcPts val="1300"/>
              </a:lnSpc>
            </a:pPr>
            <a:r>
              <a:rPr lang="fr-FR" sz="1600" b="1" dirty="0" smtClean="0">
                <a:solidFill>
                  <a:srgbClr val="00338D"/>
                </a:solidFill>
              </a:rPr>
              <a:t>Membre du Club</a:t>
            </a:r>
            <a:endParaRPr lang="fr-FR" sz="1600" b="1" dirty="0">
              <a:solidFill>
                <a:srgbClr val="00338D"/>
              </a:solidFill>
            </a:endParaRPr>
          </a:p>
        </p:txBody>
      </p:sp>
      <p:sp>
        <p:nvSpPr>
          <p:cNvPr id="9" name="AutoShape 4">
            <a:hlinkClick r:id="" action="ppaction://noaction"/>
          </p:cNvPr>
          <p:cNvSpPr>
            <a:spLocks noChangeArrowheads="1"/>
          </p:cNvSpPr>
          <p:nvPr/>
        </p:nvSpPr>
        <p:spPr bwMode="auto">
          <a:xfrm>
            <a:off x="6804247" y="5637527"/>
            <a:ext cx="2065902" cy="396000"/>
          </a:xfrm>
          <a:prstGeom prst="roundRect">
            <a:avLst>
              <a:gd name="adj" fmla="val 16667"/>
            </a:avLst>
          </a:prstGeom>
          <a:solidFill>
            <a:srgbClr val="92D050"/>
          </a:solidFill>
          <a:extLst/>
        </p:spPr>
        <p:style>
          <a:lnRef idx="0">
            <a:schemeClr val="accent2"/>
          </a:lnRef>
          <a:fillRef idx="3">
            <a:schemeClr val="accent2"/>
          </a:fillRef>
          <a:effectRef idx="3">
            <a:schemeClr val="accent2"/>
          </a:effectRef>
          <a:fontRef idx="minor">
            <a:schemeClr val="lt1"/>
          </a:fontRef>
        </p:style>
        <p:txBody>
          <a:bodyPr bIns="0" anchor="ctr"/>
          <a:lstStyle/>
          <a:p>
            <a:pPr algn="ctr" eaLnBrk="1" hangingPunct="1">
              <a:lnSpc>
                <a:spcPts val="1300"/>
              </a:lnSpc>
            </a:pPr>
            <a:r>
              <a:rPr lang="fr-FR" sz="1600" b="1" dirty="0" smtClean="0">
                <a:solidFill>
                  <a:srgbClr val="00338D"/>
                </a:solidFill>
              </a:rPr>
              <a:t>Membre du Club</a:t>
            </a:r>
            <a:endParaRPr lang="fr-FR" sz="1600" b="1" dirty="0">
              <a:solidFill>
                <a:srgbClr val="00338D"/>
              </a:solidFill>
            </a:endParaRPr>
          </a:p>
        </p:txBody>
      </p:sp>
      <p:sp>
        <p:nvSpPr>
          <p:cNvPr id="11" name="Rectangle à coins arrondis 10"/>
          <p:cNvSpPr/>
          <p:nvPr/>
        </p:nvSpPr>
        <p:spPr>
          <a:xfrm>
            <a:off x="6804247" y="6195473"/>
            <a:ext cx="2065901" cy="360000"/>
          </a:xfrm>
          <a:prstGeom prst="roundRect">
            <a:avLst/>
          </a:prstGeom>
          <a:solidFill>
            <a:srgbClr val="92D050"/>
          </a:solidFill>
        </p:spPr>
        <p:style>
          <a:lnRef idx="0">
            <a:schemeClr val="accent2"/>
          </a:lnRef>
          <a:fillRef idx="3">
            <a:schemeClr val="accent2"/>
          </a:fillRef>
          <a:effectRef idx="3">
            <a:schemeClr val="accent2"/>
          </a:effectRef>
          <a:fontRef idx="minor">
            <a:schemeClr val="lt1"/>
          </a:fontRef>
        </p:style>
        <p:txBody>
          <a:bodyPr bIns="0" anchor="ctr"/>
          <a:lstStyle/>
          <a:p>
            <a:pPr algn="ctr" eaLnBrk="1" hangingPunct="1">
              <a:lnSpc>
                <a:spcPts val="1300"/>
              </a:lnSpc>
            </a:pPr>
            <a:r>
              <a:rPr lang="fr-FR" sz="1600" b="1" dirty="0">
                <a:solidFill>
                  <a:srgbClr val="00338D"/>
                </a:solidFill>
              </a:rPr>
              <a:t>….</a:t>
            </a:r>
          </a:p>
        </p:txBody>
      </p:sp>
      <p:sp>
        <p:nvSpPr>
          <p:cNvPr id="12" name="AutoShape 11"/>
          <p:cNvSpPr>
            <a:spLocks noChangeArrowheads="1"/>
          </p:cNvSpPr>
          <p:nvPr/>
        </p:nvSpPr>
        <p:spPr bwMode="auto">
          <a:xfrm>
            <a:off x="6682153" y="1242918"/>
            <a:ext cx="2321169" cy="2834152"/>
          </a:xfrm>
          <a:prstGeom prst="roundRect">
            <a:avLst>
              <a:gd name="adj" fmla="val 10003"/>
            </a:avLst>
          </a:prstGeom>
          <a:extLst/>
        </p:spPr>
        <p:style>
          <a:lnRef idx="2">
            <a:schemeClr val="accent2"/>
          </a:lnRef>
          <a:fillRef idx="1">
            <a:schemeClr val="lt1"/>
          </a:fillRef>
          <a:effectRef idx="0">
            <a:schemeClr val="accent2"/>
          </a:effectRef>
          <a:fontRef idx="minor">
            <a:schemeClr val="dk1"/>
          </a:fontRef>
        </p:style>
        <p:txBody>
          <a:bodyPr lIns="0" tIns="252000" rIns="0" bIns="0" anchor="t" anchorCtr="0"/>
          <a:lstStyle/>
          <a:p>
            <a:pPr algn="ctr" eaLnBrk="1" hangingPunct="1">
              <a:lnSpc>
                <a:spcPts val="1500"/>
              </a:lnSpc>
            </a:pPr>
            <a:endParaRPr lang="fr-FR" sz="1800" b="1" dirty="0">
              <a:solidFill>
                <a:srgbClr val="00338D"/>
              </a:solidFill>
              <a:effectLst>
                <a:outerShdw blurRad="38100" dist="38100" dir="2700000" algn="tl">
                  <a:srgbClr val="000000">
                    <a:alpha val="43137"/>
                  </a:srgbClr>
                </a:outerShdw>
              </a:effectLst>
            </a:endParaRPr>
          </a:p>
        </p:txBody>
      </p:sp>
      <p:sp>
        <p:nvSpPr>
          <p:cNvPr id="16" name="Rectangle à coins arrondis 15"/>
          <p:cNvSpPr/>
          <p:nvPr/>
        </p:nvSpPr>
        <p:spPr>
          <a:xfrm>
            <a:off x="128780" y="1289084"/>
            <a:ext cx="6408711" cy="5439367"/>
          </a:xfrm>
          <a:prstGeom prst="roundRect">
            <a:avLst/>
          </a:prstGeom>
          <a:solidFill>
            <a:srgbClr val="F79646">
              <a:lumMod val="40000"/>
              <a:lumOff val="6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latin typeface="Tw Cen MT"/>
              <a:ea typeface="+mn-ea"/>
              <a:cs typeface="+mn-cs"/>
            </a:endParaRPr>
          </a:p>
        </p:txBody>
      </p:sp>
      <p:sp>
        <p:nvSpPr>
          <p:cNvPr id="17" name="AutoShape 11"/>
          <p:cNvSpPr>
            <a:spLocks noChangeArrowheads="1"/>
          </p:cNvSpPr>
          <p:nvPr/>
        </p:nvSpPr>
        <p:spPr bwMode="auto">
          <a:xfrm>
            <a:off x="179514" y="1783269"/>
            <a:ext cx="3970456" cy="4454043"/>
          </a:xfrm>
          <a:prstGeom prst="roundRect">
            <a:avLst>
              <a:gd name="adj" fmla="val 10003"/>
            </a:avLst>
          </a:prstGeom>
          <a:pattFill prst="ltDnDiag">
            <a:fgClr>
              <a:srgbClr val="0066FF"/>
            </a:fgClr>
            <a:bgClr>
              <a:sysClr val="window" lastClr="FFFFFF"/>
            </a:bgClr>
          </a:patt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lIns="0" tIns="252000" rIns="0" bIns="0" anchor="t" anchorCtr="0"/>
          <a:lstStyle/>
          <a:p>
            <a:pPr marL="0" marR="0" lvl="0" indent="0" algn="ctr" defTabSz="914400" eaLnBrk="1" fontAlgn="auto" latinLnBrk="0" hangingPunct="1">
              <a:lnSpc>
                <a:spcPts val="1300"/>
              </a:lnSpc>
              <a:spcBef>
                <a:spcPts val="0"/>
              </a:spcBef>
              <a:spcAft>
                <a:spcPts val="0"/>
              </a:spcAft>
              <a:buClrTx/>
              <a:buSzTx/>
              <a:buFontTx/>
              <a:buNone/>
              <a:tabLst/>
              <a:defRPr/>
            </a:pPr>
            <a:endParaRPr kumimoji="0" lang="fr-FR" sz="1800" b="1" i="0" u="none" strike="noStrike" kern="0" cap="none" spc="0" normalizeH="0" baseline="0" noProof="0" dirty="0" smtClean="0">
              <a:ln>
                <a:noFill/>
              </a:ln>
              <a:solidFill>
                <a:srgbClr val="00338D"/>
              </a:solidFill>
              <a:effectLst>
                <a:outerShdw blurRad="38100" dist="38100" dir="2700000" algn="tl">
                  <a:srgbClr val="000000">
                    <a:alpha val="43137"/>
                  </a:srgbClr>
                </a:outerShdw>
              </a:effectLst>
              <a:uLnTx/>
              <a:uFillTx/>
              <a:latin typeface="Tw Cen MT"/>
              <a:ea typeface="+mn-ea"/>
              <a:cs typeface="+mn-cs"/>
            </a:endParaRPr>
          </a:p>
        </p:txBody>
      </p:sp>
      <p:sp>
        <p:nvSpPr>
          <p:cNvPr id="24" name="AutoShape 6"/>
          <p:cNvSpPr>
            <a:spLocks noChangeArrowheads="1"/>
          </p:cNvSpPr>
          <p:nvPr/>
        </p:nvSpPr>
        <p:spPr bwMode="auto">
          <a:xfrm>
            <a:off x="2347935" y="5311257"/>
            <a:ext cx="1661358" cy="594001"/>
          </a:xfrm>
          <a:prstGeom prst="roundRect">
            <a:avLst>
              <a:gd name="adj" fmla="val 16667"/>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lIns="0" rIns="0" bIns="0" anchor="ctr"/>
          <a:lstStyle/>
          <a:p>
            <a:pPr marL="0" marR="0" lvl="0" indent="0" algn="ctr" defTabSz="914400" eaLnBrk="1" fontAlgn="auto" latinLnBrk="0" hangingPunct="1">
              <a:lnSpc>
                <a:spcPts val="1500"/>
              </a:lnSpc>
              <a:spcBef>
                <a:spcPts val="0"/>
              </a:spcBef>
              <a:spcAft>
                <a:spcPts val="0"/>
              </a:spcAft>
              <a:buClrTx/>
              <a:buSzTx/>
              <a:buFontTx/>
              <a:buNone/>
              <a:tabLst/>
              <a:defRPr/>
            </a:pPr>
            <a:r>
              <a:rPr kumimoji="0" lang="fr-FR" b="1" i="0" u="none" strike="noStrike" kern="0" cap="none" spc="0" normalizeH="0" baseline="0" noProof="0" dirty="0" smtClean="0">
                <a:ln>
                  <a:noFill/>
                </a:ln>
                <a:solidFill>
                  <a:srgbClr val="00338D"/>
                </a:solidFill>
                <a:effectLst/>
                <a:uLnTx/>
                <a:uFillTx/>
                <a:latin typeface="Tw Cen MT"/>
                <a:ea typeface="+mn-ea"/>
                <a:cs typeface="+mn-cs"/>
              </a:rPr>
              <a:t>Autres </a:t>
            </a:r>
          </a:p>
          <a:p>
            <a:pPr marL="0" marR="0" lvl="0" indent="0" algn="ctr" defTabSz="914400" eaLnBrk="1" fontAlgn="auto" latinLnBrk="0" hangingPunct="1">
              <a:lnSpc>
                <a:spcPts val="1500"/>
              </a:lnSpc>
              <a:spcBef>
                <a:spcPts val="0"/>
              </a:spcBef>
              <a:spcAft>
                <a:spcPts val="0"/>
              </a:spcAft>
              <a:buClrTx/>
              <a:buSzTx/>
              <a:buFontTx/>
              <a:buNone/>
              <a:tabLst/>
              <a:defRPr/>
            </a:pPr>
            <a:r>
              <a:rPr kumimoji="0" lang="fr-FR" b="1" i="0" u="none" strike="noStrike" kern="0" cap="none" spc="0" normalizeH="0" baseline="0" noProof="0" dirty="0" smtClean="0">
                <a:ln>
                  <a:noFill/>
                </a:ln>
                <a:solidFill>
                  <a:srgbClr val="00338D"/>
                </a:solidFill>
                <a:effectLst/>
                <a:uLnTx/>
                <a:uFillTx/>
                <a:latin typeface="Tw Cen MT"/>
                <a:ea typeface="+mn-ea"/>
                <a:cs typeface="+mn-cs"/>
              </a:rPr>
              <a:t>Vice-présidents</a:t>
            </a:r>
          </a:p>
        </p:txBody>
      </p:sp>
      <p:sp>
        <p:nvSpPr>
          <p:cNvPr id="32" name="ZoneTexte 31"/>
          <p:cNvSpPr txBox="1"/>
          <p:nvPr/>
        </p:nvSpPr>
        <p:spPr>
          <a:xfrm>
            <a:off x="1108657" y="1783269"/>
            <a:ext cx="2264531" cy="523220"/>
          </a:xfrm>
          <a:prstGeom prst="rect">
            <a:avLst/>
          </a:prstGeom>
          <a:noFill/>
        </p:spPr>
        <p:txBody>
          <a:bodyPr wrap="none" rtlCol="0">
            <a:spAutoFit/>
          </a:bodyPr>
          <a:lstStyle/>
          <a:p>
            <a:pPr algn="ctr" fontAlgn="auto">
              <a:spcBef>
                <a:spcPts val="0"/>
              </a:spcBef>
              <a:spcAft>
                <a:spcPts val="0"/>
              </a:spcAft>
            </a:pPr>
            <a:r>
              <a:rPr lang="fr-FR" sz="2800" b="1" dirty="0" smtClean="0">
                <a:solidFill>
                  <a:srgbClr val="00338D"/>
                </a:solidFill>
                <a:latin typeface="Tw Cen MT"/>
                <a:ea typeface="+mn-ea"/>
                <a:cs typeface="+mn-cs"/>
              </a:rPr>
              <a:t>Membres élus</a:t>
            </a:r>
            <a:endParaRPr lang="fr-FR" sz="2800" b="1" dirty="0">
              <a:solidFill>
                <a:srgbClr val="00338D"/>
              </a:solidFill>
              <a:latin typeface="Tw Cen MT"/>
              <a:ea typeface="+mn-ea"/>
              <a:cs typeface="+mn-cs"/>
            </a:endParaRPr>
          </a:p>
        </p:txBody>
      </p:sp>
      <p:sp>
        <p:nvSpPr>
          <p:cNvPr id="33" name="ZoneTexte 32"/>
          <p:cNvSpPr txBox="1"/>
          <p:nvPr/>
        </p:nvSpPr>
        <p:spPr>
          <a:xfrm>
            <a:off x="1676041" y="1196752"/>
            <a:ext cx="3800000" cy="461665"/>
          </a:xfrm>
          <a:prstGeom prst="rect">
            <a:avLst/>
          </a:prstGeom>
          <a:noFill/>
        </p:spPr>
        <p:txBody>
          <a:bodyPr wrap="square" rtlCol="0">
            <a:spAutoFit/>
          </a:bodyPr>
          <a:lstStyle/>
          <a:p>
            <a:pPr algn="ctr" fontAlgn="auto">
              <a:spcBef>
                <a:spcPts val="0"/>
              </a:spcBef>
              <a:spcAft>
                <a:spcPts val="0"/>
              </a:spcAft>
            </a:pPr>
            <a:r>
              <a:rPr lang="fr-FR" sz="2400" b="1" dirty="0" smtClean="0">
                <a:solidFill>
                  <a:srgbClr val="C00000"/>
                </a:solidFill>
                <a:latin typeface="Tw Cen MT"/>
                <a:ea typeface="+mn-ea"/>
                <a:cs typeface="+mn-cs"/>
              </a:rPr>
              <a:t>Conseil d’Administration</a:t>
            </a:r>
            <a:endParaRPr lang="fr-FR" sz="2400" b="1" dirty="0">
              <a:solidFill>
                <a:srgbClr val="C00000"/>
              </a:solidFill>
              <a:latin typeface="Tw Cen MT"/>
              <a:ea typeface="+mn-ea"/>
              <a:cs typeface="+mn-cs"/>
            </a:endParaRPr>
          </a:p>
        </p:txBody>
      </p:sp>
      <p:sp>
        <p:nvSpPr>
          <p:cNvPr id="35" name="Rectangle 34"/>
          <p:cNvSpPr/>
          <p:nvPr/>
        </p:nvSpPr>
        <p:spPr bwMode="auto">
          <a:xfrm>
            <a:off x="281354" y="2353151"/>
            <a:ext cx="1959568" cy="2753891"/>
          </a:xfrm>
          <a:prstGeom prst="rect">
            <a:avLst/>
          </a:prstGeom>
          <a:pattFill prst="lgCheck">
            <a:fgClr>
              <a:schemeClr val="accent2">
                <a:lumMod val="40000"/>
                <a:lumOff val="60000"/>
              </a:schemeClr>
            </a:fgClr>
            <a:bgClr>
              <a:schemeClr val="bg1"/>
            </a:bgClr>
          </a:pattFill>
          <a:ln w="44450" cap="flat" cmpd="dbl"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fr-FR" sz="3000" b="1" i="0" u="none" strike="noStrike" cap="none" normalizeH="0" dirty="0" smtClean="0">
                <a:ln>
                  <a:noFill/>
                </a:ln>
                <a:solidFill>
                  <a:srgbClr val="00338D"/>
                </a:solidFill>
                <a:effectLst/>
                <a:latin typeface="Tw Cen MT" panose="020B0602020104020603" pitchFamily="34" charset="0"/>
                <a:ea typeface="ヒラギノ角ゴ Pro W3" pitchFamily="84" charset="-128"/>
              </a:rPr>
              <a:t>Bureau</a:t>
            </a:r>
          </a:p>
        </p:txBody>
      </p:sp>
      <p:sp>
        <p:nvSpPr>
          <p:cNvPr id="36" name="AutoShape 4">
            <a:hlinkClick r:id="" action="ppaction://noaction"/>
          </p:cNvPr>
          <p:cNvSpPr>
            <a:spLocks noChangeArrowheads="1"/>
          </p:cNvSpPr>
          <p:nvPr/>
        </p:nvSpPr>
        <p:spPr bwMode="auto">
          <a:xfrm>
            <a:off x="353948" y="3026280"/>
            <a:ext cx="1790629" cy="590411"/>
          </a:xfrm>
          <a:prstGeom prst="roundRect">
            <a:avLst>
              <a:gd name="adj" fmla="val 16667"/>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bIns="0" anchor="ctr"/>
          <a:lstStyle/>
          <a:p>
            <a:pPr marL="0" marR="0" lvl="0" indent="0" algn="ctr" defTabSz="914400" eaLnBrk="1" fontAlgn="auto" latinLnBrk="0" hangingPunct="1">
              <a:lnSpc>
                <a:spcPts val="1500"/>
              </a:lnSpc>
              <a:spcBef>
                <a:spcPts val="0"/>
              </a:spcBef>
              <a:spcAft>
                <a:spcPts val="0"/>
              </a:spcAft>
              <a:buClrTx/>
              <a:buSzTx/>
              <a:buFontTx/>
              <a:buNone/>
              <a:tabLst/>
              <a:defRPr/>
            </a:pPr>
            <a:r>
              <a:rPr kumimoji="0" lang="fr-FR" b="1" i="0" u="none" strike="noStrike" kern="0" cap="none" spc="0" normalizeH="0" baseline="0" noProof="0" dirty="0" smtClean="0">
                <a:ln>
                  <a:noFill/>
                </a:ln>
                <a:solidFill>
                  <a:srgbClr val="00338D"/>
                </a:solidFill>
                <a:effectLst/>
                <a:uLnTx/>
                <a:uFillTx/>
                <a:latin typeface="Tw Cen MT"/>
                <a:ea typeface="+mn-ea"/>
                <a:cs typeface="+mn-cs"/>
              </a:rPr>
              <a:t>Président - Club</a:t>
            </a:r>
          </a:p>
          <a:p>
            <a:pPr marL="0" marR="0" lvl="0" indent="0" algn="ctr" defTabSz="914400" eaLnBrk="1" fontAlgn="auto" latinLnBrk="0" hangingPunct="1">
              <a:lnSpc>
                <a:spcPts val="1500"/>
              </a:lnSpc>
              <a:spcBef>
                <a:spcPts val="0"/>
              </a:spcBef>
              <a:spcAft>
                <a:spcPts val="0"/>
              </a:spcAft>
              <a:buClrTx/>
              <a:buSzTx/>
              <a:buFontTx/>
              <a:buNone/>
              <a:tabLst/>
              <a:defRPr/>
            </a:pPr>
            <a:r>
              <a:rPr kumimoji="0" lang="fr-FR" b="1" i="0" u="none" strike="noStrike" kern="0" cap="none" spc="0" normalizeH="0" baseline="0" noProof="0" dirty="0" smtClean="0">
                <a:ln>
                  <a:noFill/>
                </a:ln>
                <a:solidFill>
                  <a:srgbClr val="C00000"/>
                </a:solidFill>
                <a:effectLst/>
                <a:uLnTx/>
                <a:uFillTx/>
                <a:latin typeface="Tw Cen MT"/>
                <a:ea typeface="+mn-ea"/>
                <a:cs typeface="+mn-cs"/>
              </a:rPr>
              <a:t>  SMA</a:t>
            </a:r>
            <a:endParaRPr kumimoji="0" lang="fr-FR" b="1" i="0" u="none" strike="noStrike" kern="0" cap="none" spc="0" normalizeH="0" baseline="0" noProof="0" dirty="0" smtClean="0">
              <a:ln>
                <a:noFill/>
              </a:ln>
              <a:solidFill>
                <a:srgbClr val="00338D"/>
              </a:solidFill>
              <a:effectLst/>
              <a:uLnTx/>
              <a:uFillTx/>
              <a:latin typeface="Tw Cen MT"/>
              <a:ea typeface="+mn-ea"/>
              <a:cs typeface="+mn-cs"/>
            </a:endParaRPr>
          </a:p>
        </p:txBody>
      </p:sp>
      <p:sp>
        <p:nvSpPr>
          <p:cNvPr id="37" name="AutoShape 6"/>
          <p:cNvSpPr>
            <a:spLocks noChangeArrowheads="1"/>
          </p:cNvSpPr>
          <p:nvPr/>
        </p:nvSpPr>
        <p:spPr bwMode="auto">
          <a:xfrm>
            <a:off x="2347934" y="2348880"/>
            <a:ext cx="1620000" cy="621982"/>
          </a:xfrm>
          <a:prstGeom prst="roundRect">
            <a:avLst>
              <a:gd name="adj" fmla="val 16667"/>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lIns="0" rIns="0" bIns="0" anchor="ct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fr-FR" sz="1600" b="1" i="0" u="none" strike="noStrike" kern="0" cap="none" spc="0" normalizeH="0" baseline="0" noProof="0" dirty="0" smtClean="0">
                <a:ln>
                  <a:noFill/>
                </a:ln>
                <a:solidFill>
                  <a:srgbClr val="00338D"/>
                </a:solidFill>
                <a:effectLst/>
                <a:uLnTx/>
                <a:uFillTx/>
                <a:latin typeface="Tw Cen MT"/>
                <a:ea typeface="+mn-ea"/>
                <a:cs typeface="+mn-cs"/>
              </a:rPr>
              <a:t>1</a:t>
            </a:r>
            <a:r>
              <a:rPr kumimoji="0" lang="fr-FR" sz="1600" b="1" i="0" u="none" strike="noStrike" kern="0" cap="none" spc="0" normalizeH="0" baseline="30000" noProof="0" dirty="0" smtClean="0">
                <a:ln>
                  <a:noFill/>
                </a:ln>
                <a:solidFill>
                  <a:srgbClr val="00338D"/>
                </a:solidFill>
                <a:effectLst/>
                <a:uLnTx/>
                <a:uFillTx/>
                <a:latin typeface="Tw Cen MT"/>
                <a:ea typeface="+mn-ea"/>
                <a:cs typeface="+mn-cs"/>
              </a:rPr>
              <a:t>er</a:t>
            </a:r>
            <a:r>
              <a:rPr kumimoji="0" lang="fr-FR" sz="1600" b="1" i="0" u="none" strike="noStrike" kern="0" cap="none" spc="0" normalizeH="0" baseline="0" noProof="0" dirty="0" smtClean="0">
                <a:ln>
                  <a:noFill/>
                </a:ln>
                <a:solidFill>
                  <a:srgbClr val="00338D"/>
                </a:solidFill>
                <a:effectLst/>
                <a:uLnTx/>
                <a:uFillTx/>
                <a:latin typeface="Tw Cen MT"/>
                <a:ea typeface="+mn-ea"/>
                <a:cs typeface="+mn-cs"/>
              </a:rPr>
              <a:t> Vice-président</a:t>
            </a:r>
          </a:p>
          <a:p>
            <a:pPr marL="0" marR="0" lvl="0" indent="0" algn="ctr" defTabSz="914400" eaLnBrk="1" fontAlgn="auto" latinLnBrk="0" hangingPunct="1">
              <a:lnSpc>
                <a:spcPts val="1100"/>
              </a:lnSpc>
              <a:spcBef>
                <a:spcPts val="0"/>
              </a:spcBef>
              <a:spcAft>
                <a:spcPts val="0"/>
              </a:spcAft>
              <a:buClrTx/>
              <a:buSzTx/>
              <a:buFontTx/>
              <a:buNone/>
              <a:tabLst/>
              <a:defRPr/>
            </a:pPr>
            <a:endParaRPr kumimoji="0" lang="fr-FR" sz="1600" b="1" i="0" u="none" strike="noStrike" kern="0" cap="none" spc="0" normalizeH="0" baseline="0" noProof="0" dirty="0" smtClean="0">
              <a:ln>
                <a:noFill/>
              </a:ln>
              <a:solidFill>
                <a:srgbClr val="00338D"/>
              </a:solidFill>
              <a:effectLst/>
              <a:uLnTx/>
              <a:uFillTx/>
              <a:latin typeface="Tw Cen MT"/>
              <a:ea typeface="+mn-ea"/>
              <a:cs typeface="+mn-cs"/>
            </a:endParaRPr>
          </a:p>
          <a:p>
            <a:pPr marL="0" marR="0" lvl="0" indent="0" algn="ctr" defTabSz="914400" eaLnBrk="1" fontAlgn="auto" latinLnBrk="0" hangingPunct="1">
              <a:lnSpc>
                <a:spcPts val="1100"/>
              </a:lnSpc>
              <a:spcBef>
                <a:spcPts val="0"/>
              </a:spcBef>
              <a:spcAft>
                <a:spcPts val="0"/>
              </a:spcAft>
              <a:buClrTx/>
              <a:buSzTx/>
              <a:buFontTx/>
              <a:buNone/>
              <a:tabLst/>
              <a:defRPr/>
            </a:pPr>
            <a:r>
              <a:rPr kumimoji="0" lang="fr-FR" sz="1600" b="1" i="0" u="none" strike="noStrike" kern="0" cap="none" spc="0" normalizeH="0" baseline="0" noProof="0" dirty="0" smtClean="0">
                <a:ln>
                  <a:noFill/>
                </a:ln>
                <a:solidFill>
                  <a:srgbClr val="C00000"/>
                </a:solidFill>
                <a:effectLst/>
                <a:uLnTx/>
                <a:uFillTx/>
                <a:latin typeface="Tw Cen MT"/>
                <a:ea typeface="+mn-ea"/>
                <a:cs typeface="+mn-cs"/>
              </a:rPr>
              <a:t>EML</a:t>
            </a:r>
            <a:endParaRPr kumimoji="0" lang="fr-FR" sz="1600" b="1" i="0" u="none" strike="noStrike" kern="0" cap="none" spc="0" normalizeH="0" baseline="0" noProof="0" dirty="0" smtClean="0">
              <a:ln>
                <a:noFill/>
              </a:ln>
              <a:solidFill>
                <a:srgbClr val="00338D"/>
              </a:solidFill>
              <a:effectLst/>
              <a:uLnTx/>
              <a:uFillTx/>
              <a:latin typeface="Tw Cen MT"/>
              <a:ea typeface="+mn-ea"/>
              <a:cs typeface="+mn-cs"/>
            </a:endParaRPr>
          </a:p>
        </p:txBody>
      </p:sp>
      <p:sp>
        <p:nvSpPr>
          <p:cNvPr id="38" name="AutoShape 8"/>
          <p:cNvSpPr>
            <a:spLocks noChangeArrowheads="1"/>
          </p:cNvSpPr>
          <p:nvPr/>
        </p:nvSpPr>
        <p:spPr bwMode="auto">
          <a:xfrm>
            <a:off x="2347935" y="3133933"/>
            <a:ext cx="1661358" cy="655107"/>
          </a:xfrm>
          <a:prstGeom prst="roundRect">
            <a:avLst>
              <a:gd name="adj" fmla="val 16667"/>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lIns="0" rIns="0" bIns="0" anchor="ctr"/>
          <a:lstStyle/>
          <a:p>
            <a:pPr marL="0" marR="0" lvl="0" indent="0" algn="ctr" defTabSz="914400" eaLnBrk="1" fontAlgn="auto" latinLnBrk="0" hangingPunct="1">
              <a:lnSpc>
                <a:spcPts val="1500"/>
              </a:lnSpc>
              <a:spcBef>
                <a:spcPts val="0"/>
              </a:spcBef>
              <a:spcAft>
                <a:spcPts val="0"/>
              </a:spcAft>
              <a:buClrTx/>
              <a:buSzTx/>
              <a:buFontTx/>
              <a:buNone/>
              <a:tabLst/>
              <a:defRPr/>
            </a:pPr>
            <a:r>
              <a:rPr kumimoji="0" lang="fr-FR" sz="1600" b="1" i="0" u="none" strike="noStrike" kern="0" cap="none" spc="0" normalizeH="0" baseline="0" noProof="0" dirty="0" smtClean="0">
                <a:ln>
                  <a:noFill/>
                </a:ln>
                <a:solidFill>
                  <a:srgbClr val="00338D"/>
                </a:solidFill>
                <a:effectLst/>
                <a:uLnTx/>
                <a:uFillTx/>
                <a:latin typeface="Tw Cen MT"/>
                <a:ea typeface="+mn-ea"/>
                <a:cs typeface="+mn-cs"/>
              </a:rPr>
              <a:t>Président de la </a:t>
            </a:r>
            <a:r>
              <a:rPr kumimoji="0" lang="fr-FR" sz="1400" b="1" i="0" u="none" strike="noStrike" kern="0" cap="none" spc="0" normalizeH="0" baseline="0" noProof="0" dirty="0" smtClean="0">
                <a:ln>
                  <a:noFill/>
                </a:ln>
                <a:solidFill>
                  <a:srgbClr val="00338D"/>
                </a:solidFill>
                <a:effectLst/>
                <a:uLnTx/>
                <a:uFillTx/>
                <a:latin typeface="Tw Cen MT"/>
                <a:ea typeface="+mn-ea"/>
                <a:cs typeface="+mn-cs"/>
              </a:rPr>
              <a:t>Commission Effectif</a:t>
            </a:r>
          </a:p>
          <a:p>
            <a:pPr marL="0" marR="0" lvl="0" indent="0" algn="ctr" defTabSz="914400" eaLnBrk="1" fontAlgn="auto" latinLnBrk="0" hangingPunct="1">
              <a:lnSpc>
                <a:spcPts val="15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srgbClr val="C00000"/>
                </a:solidFill>
                <a:effectLst/>
                <a:uLnTx/>
                <a:uFillTx/>
                <a:latin typeface="Tw Cen MT"/>
                <a:ea typeface="+mn-ea"/>
                <a:cs typeface="+mn-cs"/>
              </a:rPr>
              <a:t>EME</a:t>
            </a:r>
            <a:endParaRPr kumimoji="0" lang="fr-FR" sz="1400" b="1" i="0" u="none" strike="noStrike" kern="0" cap="none" spc="0" normalizeH="0" baseline="0" noProof="0" dirty="0" smtClean="0">
              <a:ln>
                <a:noFill/>
              </a:ln>
              <a:solidFill>
                <a:srgbClr val="00338D"/>
              </a:solidFill>
              <a:effectLst/>
              <a:uLnTx/>
              <a:uFillTx/>
              <a:latin typeface="Tw Cen MT"/>
              <a:ea typeface="+mn-ea"/>
              <a:cs typeface="+mn-cs"/>
            </a:endParaRPr>
          </a:p>
        </p:txBody>
      </p:sp>
      <p:sp>
        <p:nvSpPr>
          <p:cNvPr id="39" name="AutoShape 8"/>
          <p:cNvSpPr>
            <a:spLocks noChangeArrowheads="1"/>
          </p:cNvSpPr>
          <p:nvPr/>
        </p:nvSpPr>
        <p:spPr bwMode="auto">
          <a:xfrm>
            <a:off x="2376389" y="3898139"/>
            <a:ext cx="1620000" cy="610981"/>
          </a:xfrm>
          <a:prstGeom prst="roundRect">
            <a:avLst>
              <a:gd name="adj" fmla="val 16667"/>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lIns="0" rIns="0" bIns="0" anchor="ctr"/>
          <a:lstStyle/>
          <a:p>
            <a:pPr marL="0" marR="0" lvl="0" indent="0" algn="ctr" defTabSz="914400" eaLnBrk="1" fontAlgn="auto" latinLnBrk="0" hangingPunct="1">
              <a:lnSpc>
                <a:spcPts val="1500"/>
              </a:lnSpc>
              <a:spcBef>
                <a:spcPts val="0"/>
              </a:spcBef>
              <a:spcAft>
                <a:spcPts val="0"/>
              </a:spcAft>
              <a:buClrTx/>
              <a:buSzTx/>
              <a:buFontTx/>
              <a:buNone/>
              <a:tabLst/>
              <a:defRPr/>
            </a:pPr>
            <a:r>
              <a:rPr kumimoji="0" lang="fr-FR" sz="1600" b="1" i="0" u="none" strike="noStrike" kern="0" cap="none" spc="0" normalizeH="0" baseline="0" noProof="0" dirty="0" smtClean="0">
                <a:ln>
                  <a:noFill/>
                </a:ln>
                <a:solidFill>
                  <a:srgbClr val="00338D"/>
                </a:solidFill>
                <a:effectLst/>
                <a:uLnTx/>
                <a:uFillTx/>
                <a:latin typeface="Tw Cen MT"/>
                <a:ea typeface="+mn-ea"/>
                <a:cs typeface="+mn-cs"/>
              </a:rPr>
              <a:t>Président de la </a:t>
            </a:r>
            <a:r>
              <a:rPr kumimoji="0" lang="fr-FR" sz="1400" b="1" i="0" u="none" strike="noStrike" kern="0" cap="none" spc="0" normalizeH="0" baseline="0" noProof="0" dirty="0" smtClean="0">
                <a:ln>
                  <a:noFill/>
                </a:ln>
                <a:solidFill>
                  <a:srgbClr val="00338D"/>
                </a:solidFill>
                <a:effectLst/>
                <a:uLnTx/>
                <a:uFillTx/>
                <a:latin typeface="Tw Cen MT"/>
                <a:ea typeface="+mn-ea"/>
                <a:cs typeface="+mn-cs"/>
              </a:rPr>
              <a:t>Commission Services</a:t>
            </a:r>
          </a:p>
          <a:p>
            <a:pPr marL="0" marR="0" lvl="0" indent="0" algn="ctr" defTabSz="914400" eaLnBrk="1" fontAlgn="auto" latinLnBrk="0" hangingPunct="1">
              <a:lnSpc>
                <a:spcPts val="15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srgbClr val="C00000"/>
                </a:solidFill>
                <a:effectLst/>
                <a:uLnTx/>
                <a:uFillTx/>
                <a:latin typeface="Tw Cen MT"/>
                <a:ea typeface="+mn-ea"/>
                <a:cs typeface="+mn-cs"/>
              </a:rPr>
              <a:t>EMS</a:t>
            </a:r>
            <a:endParaRPr kumimoji="0" lang="fr-FR" sz="1400" b="1" i="0" u="none" strike="noStrike" kern="0" cap="none" spc="0" normalizeH="0" baseline="0" noProof="0" dirty="0" smtClean="0">
              <a:ln>
                <a:noFill/>
              </a:ln>
              <a:solidFill>
                <a:srgbClr val="00338D"/>
              </a:solidFill>
              <a:effectLst/>
              <a:uLnTx/>
              <a:uFillTx/>
              <a:latin typeface="Tw Cen MT"/>
              <a:ea typeface="+mn-ea"/>
              <a:cs typeface="+mn-cs"/>
            </a:endParaRPr>
          </a:p>
        </p:txBody>
      </p:sp>
      <p:sp>
        <p:nvSpPr>
          <p:cNvPr id="40" name="AutoShape 8"/>
          <p:cNvSpPr>
            <a:spLocks noChangeArrowheads="1"/>
          </p:cNvSpPr>
          <p:nvPr/>
        </p:nvSpPr>
        <p:spPr bwMode="auto">
          <a:xfrm>
            <a:off x="2376389" y="4634881"/>
            <a:ext cx="1620000" cy="570249"/>
          </a:xfrm>
          <a:prstGeom prst="roundRect">
            <a:avLst>
              <a:gd name="adj" fmla="val 16667"/>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bIns="0" anchor="ctr"/>
          <a:lstStyle/>
          <a:p>
            <a:pPr marL="0" marR="0" lvl="0" indent="0" algn="ctr" defTabSz="914400" eaLnBrk="1" fontAlgn="auto" latinLnBrk="0" hangingPunct="1">
              <a:lnSpc>
                <a:spcPts val="1300"/>
              </a:lnSpc>
              <a:spcBef>
                <a:spcPts val="0"/>
              </a:spcBef>
              <a:spcAft>
                <a:spcPts val="0"/>
              </a:spcAft>
              <a:buClrTx/>
              <a:buSzTx/>
              <a:buFontTx/>
              <a:buNone/>
              <a:tabLst/>
              <a:defRPr/>
            </a:pPr>
            <a:r>
              <a:rPr kumimoji="0" lang="fr-FR" sz="1600" b="1" i="0" u="none" strike="noStrike" kern="0" cap="none" spc="0" normalizeH="0" baseline="0" noProof="0" dirty="0" smtClean="0">
                <a:ln>
                  <a:noFill/>
                </a:ln>
                <a:solidFill>
                  <a:srgbClr val="00338D"/>
                </a:solidFill>
                <a:effectLst/>
                <a:uLnTx/>
                <a:uFillTx/>
                <a:latin typeface="Tw Cen MT"/>
                <a:ea typeface="+mn-ea"/>
                <a:cs typeface="+mn-cs"/>
              </a:rPr>
              <a:t>Président de la </a:t>
            </a:r>
            <a:r>
              <a:rPr kumimoji="0" lang="fr-FR" sz="1400" b="1" i="0" u="none" strike="noStrike" kern="0" cap="none" spc="0" normalizeH="0" baseline="0" noProof="0" dirty="0" smtClean="0">
                <a:ln>
                  <a:noFill/>
                </a:ln>
                <a:solidFill>
                  <a:srgbClr val="00338D"/>
                </a:solidFill>
                <a:effectLst/>
                <a:uLnTx/>
                <a:uFillTx/>
                <a:latin typeface="Tw Cen MT"/>
                <a:ea typeface="+mn-ea"/>
                <a:cs typeface="+mn-cs"/>
              </a:rPr>
              <a:t>Commission Communication</a:t>
            </a:r>
          </a:p>
        </p:txBody>
      </p:sp>
      <p:sp>
        <p:nvSpPr>
          <p:cNvPr id="43" name="Titre 6"/>
          <p:cNvSpPr txBox="1">
            <a:spLocks/>
          </p:cNvSpPr>
          <p:nvPr/>
        </p:nvSpPr>
        <p:spPr bwMode="auto">
          <a:xfrm>
            <a:off x="2195736" y="685800"/>
            <a:ext cx="5184576" cy="5829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a:solidFill>
                  <a:srgbClr val="00338D"/>
                </a:solidFill>
                <a:effectLst>
                  <a:outerShdw blurRad="38100" dist="38100" dir="2700000" algn="tl">
                    <a:srgbClr val="000000">
                      <a:alpha val="43137"/>
                    </a:srgbClr>
                  </a:outerShdw>
                </a:effectLst>
                <a:latin typeface="+mj-lt"/>
                <a:ea typeface="ヒラギノ角ゴ Pro W3" charset="0"/>
                <a:cs typeface="ヒラギノ角ゴ Pro W3" charset="0"/>
              </a:defRPr>
            </a:lvl1pPr>
            <a:lvl2pPr algn="l" rtl="0" eaLnBrk="1" fontAlgn="base" hangingPunct="1">
              <a:spcBef>
                <a:spcPct val="0"/>
              </a:spcBef>
              <a:spcAft>
                <a:spcPct val="0"/>
              </a:spcAft>
              <a:defRPr sz="2800" b="1">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b="1">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b="1">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b="1">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a:lstStyle>
          <a:p>
            <a:pPr marL="457200" indent="-457200">
              <a:buFontTx/>
              <a:buBlip>
                <a:blip r:embed="rId3"/>
              </a:buBlip>
            </a:pPr>
            <a:r>
              <a:rPr lang="fr-FR" kern="0" dirty="0" smtClean="0">
                <a:effectLst/>
              </a:rPr>
              <a:t>L’organisation du Club</a:t>
            </a:r>
            <a:endParaRPr lang="fr-FR" kern="0" dirty="0">
              <a:effectLst/>
            </a:endParaRPr>
          </a:p>
        </p:txBody>
      </p:sp>
      <p:sp>
        <p:nvSpPr>
          <p:cNvPr id="3" name="ZoneTexte 2"/>
          <p:cNvSpPr txBox="1"/>
          <p:nvPr/>
        </p:nvSpPr>
        <p:spPr>
          <a:xfrm>
            <a:off x="6923689" y="1289084"/>
            <a:ext cx="2021707" cy="400110"/>
          </a:xfrm>
          <a:prstGeom prst="rect">
            <a:avLst/>
          </a:prstGeom>
          <a:noFill/>
        </p:spPr>
        <p:txBody>
          <a:bodyPr wrap="none" rtlCol="0">
            <a:spAutoFit/>
          </a:bodyPr>
          <a:lstStyle/>
          <a:p>
            <a:r>
              <a:rPr lang="fr-FR" sz="2000" b="1" dirty="0">
                <a:solidFill>
                  <a:srgbClr val="00338D"/>
                </a:solidFill>
                <a:latin typeface="Tw Cen MT" panose="020B0602020104020603" pitchFamily="34" charset="0"/>
              </a:rPr>
              <a:t>Les </a:t>
            </a:r>
            <a:r>
              <a:rPr lang="fr-FR" sz="2000" b="1" dirty="0" smtClean="0">
                <a:solidFill>
                  <a:srgbClr val="00338D"/>
                </a:solidFill>
                <a:latin typeface="Tw Cen MT" panose="020B0602020104020603" pitchFamily="34" charset="0"/>
              </a:rPr>
              <a:t>Commissions</a:t>
            </a:r>
            <a:endParaRPr lang="fr-FR" sz="2000" dirty="0" smtClean="0">
              <a:solidFill>
                <a:srgbClr val="00338D"/>
              </a:solidFill>
              <a:latin typeface="Tw Cen MT" panose="020B0602020104020603" pitchFamily="34" charset="0"/>
            </a:endParaRPr>
          </a:p>
        </p:txBody>
      </p:sp>
      <p:sp>
        <p:nvSpPr>
          <p:cNvPr id="26" name="AutoShape 6"/>
          <p:cNvSpPr>
            <a:spLocks noChangeArrowheads="1"/>
          </p:cNvSpPr>
          <p:nvPr/>
        </p:nvSpPr>
        <p:spPr bwMode="auto">
          <a:xfrm>
            <a:off x="353949" y="3787746"/>
            <a:ext cx="1759634" cy="545118"/>
          </a:xfrm>
          <a:prstGeom prst="roundRect">
            <a:avLst>
              <a:gd name="adj" fmla="val 16667"/>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bIns="0" anchor="ctr"/>
          <a:lstStyle/>
          <a:p>
            <a:pPr marL="0" marR="0" lvl="0" indent="0" algn="ctr" defTabSz="914400" eaLnBrk="1" fontAlgn="auto" latinLnBrk="0" hangingPunct="1">
              <a:lnSpc>
                <a:spcPts val="1300"/>
              </a:lnSpc>
              <a:spcBef>
                <a:spcPts val="0"/>
              </a:spcBef>
              <a:spcAft>
                <a:spcPts val="0"/>
              </a:spcAft>
              <a:buClrTx/>
              <a:buSzTx/>
              <a:buFontTx/>
              <a:buNone/>
              <a:tabLst/>
              <a:defRPr/>
            </a:pPr>
            <a:r>
              <a:rPr kumimoji="0" lang="fr-FR" b="1" i="0" u="none" strike="noStrike" kern="0" cap="none" spc="0" normalizeH="0" baseline="0" noProof="0" dirty="0" smtClean="0">
                <a:ln>
                  <a:noFill/>
                </a:ln>
                <a:solidFill>
                  <a:srgbClr val="00338D"/>
                </a:solidFill>
                <a:effectLst/>
                <a:uLnTx/>
                <a:uFillTx/>
                <a:latin typeface="Tw Cen MT"/>
                <a:ea typeface="+mn-ea"/>
                <a:cs typeface="+mn-cs"/>
              </a:rPr>
              <a:t>Trésorier</a:t>
            </a:r>
            <a:endParaRPr kumimoji="0" lang="fr-FR" b="1" i="0" u="none" strike="noStrike" kern="0" cap="none" spc="0" normalizeH="0" baseline="30000" noProof="0" dirty="0" smtClean="0">
              <a:ln>
                <a:noFill/>
              </a:ln>
              <a:solidFill>
                <a:srgbClr val="00338D"/>
              </a:solidFill>
              <a:effectLst/>
              <a:uLnTx/>
              <a:uFillTx/>
              <a:latin typeface="Tw Cen MT"/>
              <a:ea typeface="+mn-ea"/>
              <a:cs typeface="+mn-cs"/>
            </a:endParaRPr>
          </a:p>
        </p:txBody>
      </p:sp>
      <p:sp>
        <p:nvSpPr>
          <p:cNvPr id="25" name="AutoShape 7"/>
          <p:cNvSpPr>
            <a:spLocks noChangeArrowheads="1"/>
          </p:cNvSpPr>
          <p:nvPr/>
        </p:nvSpPr>
        <p:spPr bwMode="auto">
          <a:xfrm>
            <a:off x="353948" y="4465570"/>
            <a:ext cx="1759634" cy="536268"/>
          </a:xfrm>
          <a:prstGeom prst="roundRect">
            <a:avLst>
              <a:gd name="adj" fmla="val 16667"/>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lIns="0" rIns="0" bIns="0" anchor="ctr"/>
          <a:lstStyle/>
          <a:p>
            <a:pPr marL="0" marR="0" lvl="0" indent="0" algn="ctr" defTabSz="914400" eaLnBrk="1" fontAlgn="auto" latinLnBrk="0" hangingPunct="1">
              <a:lnSpc>
                <a:spcPts val="1300"/>
              </a:lnSpc>
              <a:spcBef>
                <a:spcPts val="0"/>
              </a:spcBef>
              <a:spcAft>
                <a:spcPts val="0"/>
              </a:spcAft>
              <a:buClrTx/>
              <a:buSzTx/>
              <a:buFontTx/>
              <a:buNone/>
              <a:tabLst/>
              <a:defRPr/>
            </a:pPr>
            <a:r>
              <a:rPr kumimoji="0" lang="fr-FR" b="1" i="0" u="none" strike="noStrike" kern="0" cap="none" spc="0" normalizeH="0" baseline="0" noProof="0" dirty="0" smtClean="0">
                <a:ln>
                  <a:noFill/>
                </a:ln>
                <a:solidFill>
                  <a:srgbClr val="00338D"/>
                </a:solidFill>
                <a:effectLst/>
                <a:uLnTx/>
                <a:uFillTx/>
                <a:latin typeface="Tw Cen MT"/>
                <a:ea typeface="+mn-ea"/>
                <a:cs typeface="+mn-cs"/>
              </a:rPr>
              <a:t>Secrétaire</a:t>
            </a:r>
            <a:endParaRPr kumimoji="0" lang="fr-FR" sz="2400" b="1" i="0" u="none" strike="noStrike" kern="0" cap="none" spc="0" normalizeH="0" baseline="30000" noProof="0" dirty="0" smtClean="0">
              <a:ln>
                <a:noFill/>
              </a:ln>
              <a:solidFill>
                <a:srgbClr val="00338D"/>
              </a:solidFill>
              <a:effectLst/>
              <a:uLnTx/>
              <a:uFillTx/>
              <a:latin typeface="Tw Cen MT"/>
              <a:ea typeface="+mn-ea"/>
              <a:cs typeface="+mn-cs"/>
            </a:endParaRPr>
          </a:p>
        </p:txBody>
      </p:sp>
      <p:sp>
        <p:nvSpPr>
          <p:cNvPr id="42" name="AutoShape 11"/>
          <p:cNvSpPr>
            <a:spLocks noChangeArrowheads="1"/>
          </p:cNvSpPr>
          <p:nvPr/>
        </p:nvSpPr>
        <p:spPr bwMode="auto">
          <a:xfrm>
            <a:off x="4290646" y="4969512"/>
            <a:ext cx="2069867" cy="1267800"/>
          </a:xfrm>
          <a:prstGeom prst="roundRect">
            <a:avLst>
              <a:gd name="adj" fmla="val 10003"/>
            </a:avLst>
          </a:prstGeom>
          <a:pattFill prst="divot">
            <a:fgClr>
              <a:srgbClr val="92D050"/>
            </a:fgClr>
            <a:bgClr>
              <a:sysClr val="window" lastClr="FFFFFF"/>
            </a:bgClr>
          </a:patt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lIns="0" tIns="108000" rIns="0" bIns="0" anchor="t" anchorCtr="0"/>
          <a:lstStyle/>
          <a:p>
            <a:pPr marL="0" marR="0" lvl="0" indent="0" algn="ctr" defTabSz="914400" eaLnBrk="1" fontAlgn="auto" latinLnBrk="0" hangingPunct="1">
              <a:lnSpc>
                <a:spcPts val="1600"/>
              </a:lnSpc>
              <a:spcBef>
                <a:spcPts val="0"/>
              </a:spcBef>
              <a:spcAft>
                <a:spcPts val="0"/>
              </a:spcAft>
              <a:buClrTx/>
              <a:buSzTx/>
              <a:buFontTx/>
              <a:buNone/>
              <a:tabLst/>
              <a:defRPr/>
            </a:pPr>
            <a:endParaRPr kumimoji="0" lang="fr-FR" sz="1800" b="1" i="0" u="none" strike="noStrike" kern="0" cap="none" spc="0" normalizeH="0" baseline="0" noProof="0" dirty="0" smtClean="0">
              <a:ln>
                <a:noFill/>
              </a:ln>
              <a:solidFill>
                <a:srgbClr val="00338D"/>
              </a:solidFill>
              <a:uLnTx/>
              <a:uFillTx/>
              <a:latin typeface="Tw Cen MT"/>
              <a:ea typeface="+mn-ea"/>
              <a:cs typeface="+mn-cs"/>
            </a:endParaRPr>
          </a:p>
        </p:txBody>
      </p:sp>
      <p:sp>
        <p:nvSpPr>
          <p:cNvPr id="44" name="AutoShape 8"/>
          <p:cNvSpPr>
            <a:spLocks noChangeArrowheads="1"/>
          </p:cNvSpPr>
          <p:nvPr/>
        </p:nvSpPr>
        <p:spPr bwMode="auto">
          <a:xfrm>
            <a:off x="4391450" y="5302267"/>
            <a:ext cx="1868673" cy="753719"/>
          </a:xfrm>
          <a:prstGeom prst="roundRect">
            <a:avLst>
              <a:gd name="adj" fmla="val 16667"/>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bIns="0" anchor="ctr"/>
          <a:lstStyle/>
          <a:p>
            <a:pPr marL="0" marR="0" lvl="0" indent="0" algn="ctr" defTabSz="914400" eaLnBrk="1" fontAlgn="auto" latinLnBrk="0" hangingPunct="1">
              <a:lnSpc>
                <a:spcPts val="1600"/>
              </a:lnSpc>
              <a:spcBef>
                <a:spcPts val="0"/>
              </a:spcBef>
              <a:spcAft>
                <a:spcPts val="0"/>
              </a:spcAft>
              <a:buClrTx/>
              <a:buSzTx/>
              <a:buFontTx/>
              <a:buNone/>
              <a:tabLst/>
              <a:defRPr/>
            </a:pPr>
            <a:r>
              <a:rPr lang="fr-FR" b="1" kern="0" dirty="0">
                <a:solidFill>
                  <a:srgbClr val="00338D"/>
                </a:solidFill>
                <a:latin typeface="Tw Cen MT"/>
              </a:rPr>
              <a:t>Tous les autres Président de commission élus</a:t>
            </a:r>
          </a:p>
        </p:txBody>
      </p:sp>
      <p:sp>
        <p:nvSpPr>
          <p:cNvPr id="45" name="AutoShape 8"/>
          <p:cNvSpPr>
            <a:spLocks noChangeArrowheads="1"/>
          </p:cNvSpPr>
          <p:nvPr/>
        </p:nvSpPr>
        <p:spPr bwMode="auto">
          <a:xfrm>
            <a:off x="422031" y="5301208"/>
            <a:ext cx="1672868" cy="604049"/>
          </a:xfrm>
          <a:prstGeom prst="roundRect">
            <a:avLst>
              <a:gd name="adj" fmla="val 16667"/>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bIns="0" anchor="ctr"/>
          <a:lstStyle/>
          <a:p>
            <a:pPr marL="0" marR="0" lvl="0" indent="0" algn="ctr" defTabSz="914400" eaLnBrk="1" fontAlgn="auto" latinLnBrk="0" hangingPunct="1">
              <a:lnSpc>
                <a:spcPts val="1500"/>
              </a:lnSpc>
              <a:spcBef>
                <a:spcPts val="0"/>
              </a:spcBef>
              <a:spcAft>
                <a:spcPts val="0"/>
              </a:spcAft>
              <a:buClrTx/>
              <a:buSzTx/>
              <a:buFontTx/>
              <a:buNone/>
              <a:tabLst/>
              <a:defRPr/>
            </a:pPr>
            <a:r>
              <a:rPr lang="fr-FR" b="1" kern="0" dirty="0" smtClean="0">
                <a:solidFill>
                  <a:srgbClr val="00338D"/>
                </a:solidFill>
                <a:latin typeface="Tw Cen MT"/>
                <a:ea typeface="+mn-ea"/>
                <a:cs typeface="+mn-cs"/>
              </a:rPr>
              <a:t>Chef du </a:t>
            </a:r>
            <a:r>
              <a:rPr lang="fr-FR" b="1" kern="0" dirty="0" smtClean="0">
                <a:solidFill>
                  <a:srgbClr val="C00000"/>
                </a:solidFill>
                <a:latin typeface="Tw Cen MT"/>
                <a:ea typeface="+mn-ea"/>
                <a:cs typeface="+mn-cs"/>
              </a:rPr>
              <a:t> </a:t>
            </a:r>
            <a:r>
              <a:rPr lang="fr-FR" b="1" kern="0" dirty="0" smtClean="0">
                <a:solidFill>
                  <a:srgbClr val="00338D"/>
                </a:solidFill>
                <a:latin typeface="Tw Cen MT"/>
                <a:ea typeface="+mn-ea"/>
                <a:cs typeface="+mn-cs"/>
              </a:rPr>
              <a:t>Protocole</a:t>
            </a:r>
            <a:endParaRPr kumimoji="0" lang="fr-FR" sz="1600" b="1" i="0" u="none" strike="noStrike" kern="0" cap="none" spc="0" normalizeH="0" baseline="0" noProof="0" dirty="0" smtClean="0">
              <a:ln>
                <a:noFill/>
              </a:ln>
              <a:solidFill>
                <a:srgbClr val="00338D"/>
              </a:solidFill>
              <a:effectLst/>
              <a:uLnTx/>
              <a:uFillTx/>
              <a:latin typeface="Tw Cen MT"/>
              <a:ea typeface="+mn-ea"/>
              <a:cs typeface="+mn-cs"/>
            </a:endParaRPr>
          </a:p>
        </p:txBody>
      </p:sp>
      <p:sp>
        <p:nvSpPr>
          <p:cNvPr id="46" name="AutoShape 11"/>
          <p:cNvSpPr>
            <a:spLocks noChangeArrowheads="1"/>
          </p:cNvSpPr>
          <p:nvPr/>
        </p:nvSpPr>
        <p:spPr bwMode="auto">
          <a:xfrm>
            <a:off x="4211960" y="1783269"/>
            <a:ext cx="2225570" cy="2985598"/>
          </a:xfrm>
          <a:prstGeom prst="roundRect">
            <a:avLst>
              <a:gd name="adj" fmla="val 10003"/>
            </a:avLst>
          </a:prstGeom>
          <a:pattFill prst="diagBrick">
            <a:fgClr>
              <a:srgbClr val="0070C0"/>
            </a:fgClr>
            <a:bgClr>
              <a:sysClr val="window" lastClr="FFFFFF"/>
            </a:bgClr>
          </a:patt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lIns="0" tIns="108000" rIns="0" bIns="0" anchor="t" anchorCtr="0"/>
          <a:lstStyle/>
          <a:p>
            <a:pPr marL="0" marR="0" lvl="0" indent="0" algn="ctr" defTabSz="914400" eaLnBrk="1" fontAlgn="auto" latinLnBrk="0" hangingPunct="1">
              <a:lnSpc>
                <a:spcPts val="1600"/>
              </a:lnSpc>
              <a:spcBef>
                <a:spcPts val="0"/>
              </a:spcBef>
              <a:spcAft>
                <a:spcPts val="0"/>
              </a:spcAft>
              <a:buClrTx/>
              <a:buSzTx/>
              <a:buFontTx/>
              <a:buNone/>
              <a:tabLst/>
              <a:defRPr/>
            </a:pPr>
            <a:r>
              <a:rPr kumimoji="0" lang="fr-FR" sz="2000" b="1" i="0" u="none" strike="noStrike" kern="0" cap="none" spc="0" normalizeH="0" baseline="0" noProof="0" dirty="0" smtClean="0">
                <a:ln>
                  <a:noFill/>
                </a:ln>
                <a:solidFill>
                  <a:srgbClr val="00338D"/>
                </a:solidFill>
                <a:uLnTx/>
                <a:uFillTx/>
                <a:latin typeface="Tw Cen MT"/>
                <a:ea typeface="+mn-ea"/>
                <a:cs typeface="+mn-cs"/>
              </a:rPr>
              <a:t>Les Membres </a:t>
            </a:r>
          </a:p>
          <a:p>
            <a:pPr marL="0" marR="0" lvl="0" indent="0" algn="ctr" defTabSz="914400" eaLnBrk="1" fontAlgn="auto" latinLnBrk="0" hangingPunct="1">
              <a:lnSpc>
                <a:spcPts val="1600"/>
              </a:lnSpc>
              <a:spcBef>
                <a:spcPts val="0"/>
              </a:spcBef>
              <a:spcAft>
                <a:spcPts val="0"/>
              </a:spcAft>
              <a:buClrTx/>
              <a:buSzTx/>
              <a:buFontTx/>
              <a:buNone/>
              <a:tabLst/>
              <a:defRPr/>
            </a:pPr>
            <a:r>
              <a:rPr lang="fr-FR" sz="2000" b="1" kern="0" dirty="0" smtClean="0">
                <a:solidFill>
                  <a:srgbClr val="00338D"/>
                </a:solidFill>
                <a:latin typeface="Tw Cen MT"/>
                <a:ea typeface="+mn-ea"/>
                <a:cs typeface="+mn-cs"/>
              </a:rPr>
              <a:t>De droit</a:t>
            </a:r>
            <a:endParaRPr kumimoji="0" lang="fr-FR" sz="2000" b="1" i="0" u="none" strike="noStrike" kern="0" cap="none" spc="0" normalizeH="0" baseline="0" noProof="0" dirty="0" smtClean="0">
              <a:ln>
                <a:noFill/>
              </a:ln>
              <a:solidFill>
                <a:srgbClr val="00338D"/>
              </a:solidFill>
              <a:uLnTx/>
              <a:uFillTx/>
              <a:latin typeface="Tw Cen MT"/>
              <a:ea typeface="+mn-ea"/>
              <a:cs typeface="+mn-cs"/>
            </a:endParaRPr>
          </a:p>
        </p:txBody>
      </p:sp>
      <p:sp>
        <p:nvSpPr>
          <p:cNvPr id="48" name="AutoShape 6"/>
          <p:cNvSpPr>
            <a:spLocks noChangeArrowheads="1"/>
          </p:cNvSpPr>
          <p:nvPr/>
        </p:nvSpPr>
        <p:spPr bwMode="auto">
          <a:xfrm>
            <a:off x="4290646" y="2399054"/>
            <a:ext cx="2069867" cy="555507"/>
          </a:xfrm>
          <a:prstGeom prst="roundRect">
            <a:avLst>
              <a:gd name="adj" fmla="val 16667"/>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bIns="0" anchor="ctr"/>
          <a:lstStyle/>
          <a:p>
            <a:pPr marL="0" marR="0" lvl="0" indent="0" algn="ctr" defTabSz="914400" eaLnBrk="1" fontAlgn="auto" latinLnBrk="0" hangingPunct="1">
              <a:lnSpc>
                <a:spcPts val="1600"/>
              </a:lnSpc>
              <a:spcBef>
                <a:spcPts val="0"/>
              </a:spcBef>
              <a:spcAft>
                <a:spcPts val="0"/>
              </a:spcAft>
              <a:buClrTx/>
              <a:buSzTx/>
              <a:buFontTx/>
              <a:buNone/>
              <a:tabLst/>
              <a:defRPr/>
            </a:pPr>
            <a:r>
              <a:rPr kumimoji="0" lang="fr-FR" b="1" i="0" u="none" strike="noStrike" kern="0" cap="none" spc="0" normalizeH="0" baseline="0" noProof="0" dirty="0" smtClean="0">
                <a:ln>
                  <a:noFill/>
                </a:ln>
                <a:solidFill>
                  <a:srgbClr val="00338D"/>
                </a:solidFill>
                <a:effectLst/>
                <a:uLnTx/>
                <a:uFillTx/>
                <a:latin typeface="Tw Cen MT"/>
                <a:ea typeface="+mn-ea"/>
                <a:cs typeface="+mn-cs"/>
              </a:rPr>
              <a:t>Past président</a:t>
            </a:r>
          </a:p>
          <a:p>
            <a:pPr marL="0" marR="0" lvl="0" indent="0" algn="ctr" defTabSz="914400" eaLnBrk="1" fontAlgn="auto" latinLnBrk="0" hangingPunct="1">
              <a:lnSpc>
                <a:spcPts val="1600"/>
              </a:lnSpc>
              <a:spcBef>
                <a:spcPts val="0"/>
              </a:spcBef>
              <a:spcAft>
                <a:spcPts val="0"/>
              </a:spcAft>
              <a:buClrTx/>
              <a:buSzTx/>
              <a:buFontTx/>
              <a:buNone/>
              <a:tabLst/>
              <a:defRPr/>
            </a:pPr>
            <a:r>
              <a:rPr kumimoji="0" lang="fr-FR" sz="1600" b="1" i="0" u="none" strike="noStrike" kern="0" cap="none" spc="0" normalizeH="0" baseline="0" noProof="0" dirty="0" smtClean="0">
                <a:ln>
                  <a:noFill/>
                </a:ln>
                <a:solidFill>
                  <a:srgbClr val="C00000"/>
                </a:solidFill>
                <a:effectLst/>
                <a:uLnTx/>
                <a:uFillTx/>
                <a:latin typeface="Tw Cen MT"/>
                <a:ea typeface="+mn-ea"/>
                <a:cs typeface="+mn-cs"/>
              </a:rPr>
              <a:t>Coordinateur LCIF</a:t>
            </a:r>
            <a:r>
              <a:rPr kumimoji="0" lang="fr-FR" sz="1600" b="1" i="0" u="none" strike="noStrike" kern="0" cap="none" spc="0" normalizeH="0" baseline="0" noProof="0" dirty="0" smtClean="0">
                <a:ln>
                  <a:noFill/>
                </a:ln>
                <a:solidFill>
                  <a:srgbClr val="00338D"/>
                </a:solidFill>
                <a:effectLst/>
                <a:uLnTx/>
                <a:uFillTx/>
                <a:latin typeface="Tw Cen MT"/>
                <a:ea typeface="+mn-ea"/>
                <a:cs typeface="+mn-cs"/>
              </a:rPr>
              <a:t> </a:t>
            </a:r>
          </a:p>
        </p:txBody>
      </p:sp>
      <p:sp>
        <p:nvSpPr>
          <p:cNvPr id="49" name="AutoShape 6"/>
          <p:cNvSpPr>
            <a:spLocks noChangeArrowheads="1"/>
          </p:cNvSpPr>
          <p:nvPr/>
        </p:nvSpPr>
        <p:spPr bwMode="auto">
          <a:xfrm>
            <a:off x="4290646" y="3009189"/>
            <a:ext cx="2069867" cy="665452"/>
          </a:xfrm>
          <a:prstGeom prst="roundRect">
            <a:avLst>
              <a:gd name="adj" fmla="val 16667"/>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lIns="0" rIns="0" bIns="0" anchor="ctr"/>
          <a:lstStyle/>
          <a:p>
            <a:pPr marL="0" marR="0" lvl="0" indent="0" algn="ctr" defTabSz="914400" eaLnBrk="1" fontAlgn="auto" latinLnBrk="0" hangingPunct="1">
              <a:lnSpc>
                <a:spcPts val="1600"/>
              </a:lnSpc>
              <a:spcBef>
                <a:spcPts val="0"/>
              </a:spcBef>
              <a:spcAft>
                <a:spcPts val="0"/>
              </a:spcAft>
              <a:buClrTx/>
              <a:buSzTx/>
              <a:buFontTx/>
              <a:buNone/>
              <a:tabLst/>
              <a:defRPr/>
            </a:pPr>
            <a:r>
              <a:rPr kumimoji="0" lang="fr-FR" b="1" i="0" u="none" strike="noStrike" kern="0" cap="none" spc="0" normalizeH="0" baseline="0" noProof="0" dirty="0" smtClean="0">
                <a:ln>
                  <a:noFill/>
                </a:ln>
                <a:solidFill>
                  <a:srgbClr val="00338D"/>
                </a:solidFill>
                <a:effectLst/>
                <a:uLnTx/>
                <a:uFillTx/>
                <a:latin typeface="Tw Cen MT"/>
                <a:ea typeface="+mn-ea"/>
                <a:cs typeface="+mn-cs"/>
              </a:rPr>
              <a:t>Président de Branche de Club</a:t>
            </a:r>
          </a:p>
        </p:txBody>
      </p:sp>
      <p:sp>
        <p:nvSpPr>
          <p:cNvPr id="50" name="AutoShape 8"/>
          <p:cNvSpPr>
            <a:spLocks noChangeArrowheads="1"/>
          </p:cNvSpPr>
          <p:nvPr/>
        </p:nvSpPr>
        <p:spPr bwMode="auto">
          <a:xfrm>
            <a:off x="4283968" y="3787746"/>
            <a:ext cx="2076545" cy="822999"/>
          </a:xfrm>
          <a:prstGeom prst="roundRect">
            <a:avLst>
              <a:gd name="adj" fmla="val 16667"/>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lIns="36000" rIns="36000" bIns="0" anchor="ctr"/>
          <a:lstStyle/>
          <a:p>
            <a:pPr marL="87313" marR="0" lvl="0" indent="-87313" defTabSz="914400" eaLnBrk="1" fontAlgn="auto" latinLnBrk="0" hangingPunct="1">
              <a:lnSpc>
                <a:spcPts val="1700"/>
              </a:lnSpc>
              <a:spcBef>
                <a:spcPts val="0"/>
              </a:spcBef>
              <a:spcAft>
                <a:spcPts val="0"/>
              </a:spcAft>
              <a:buClrTx/>
              <a:buSzTx/>
              <a:buFont typeface="Arial" panose="020B0604020202020204" pitchFamily="34" charset="0"/>
              <a:buChar char="•"/>
              <a:tabLst/>
              <a:defRPr/>
            </a:pPr>
            <a:r>
              <a:rPr lang="fr-FR" sz="1600" b="1" kern="0" noProof="0" dirty="0" smtClean="0">
                <a:solidFill>
                  <a:srgbClr val="00338D"/>
                </a:solidFill>
                <a:latin typeface="Tw Cen MT"/>
                <a:ea typeface="+mn-ea"/>
                <a:cs typeface="+mn-cs"/>
              </a:rPr>
              <a:t>A</a:t>
            </a:r>
            <a:r>
              <a:rPr kumimoji="0" lang="fr-FR" sz="1600" b="1" i="0" u="none" strike="noStrike" kern="0" cap="none" spc="0" normalizeH="0" baseline="0" noProof="0" dirty="0" smtClean="0">
                <a:ln>
                  <a:noFill/>
                </a:ln>
                <a:solidFill>
                  <a:srgbClr val="00338D"/>
                </a:solidFill>
                <a:effectLst/>
                <a:uLnTx/>
                <a:uFillTx/>
                <a:latin typeface="Tw Cen MT"/>
                <a:ea typeface="+mn-ea"/>
                <a:cs typeface="+mn-cs"/>
              </a:rPr>
              <a:t>nciens Gouverneurs</a:t>
            </a:r>
          </a:p>
          <a:p>
            <a:pPr marL="87313" marR="0" lvl="0" indent="-87313" defTabSz="914400" eaLnBrk="1" fontAlgn="auto" latinLnBrk="0" hangingPunct="1">
              <a:lnSpc>
                <a:spcPts val="1700"/>
              </a:lnSpc>
              <a:spcBef>
                <a:spcPts val="0"/>
              </a:spcBef>
              <a:spcAft>
                <a:spcPts val="0"/>
              </a:spcAft>
              <a:buClrTx/>
              <a:buSzTx/>
              <a:buFont typeface="Arial" panose="020B0604020202020204" pitchFamily="34" charset="0"/>
              <a:buChar char="•"/>
              <a:tabLst/>
              <a:defRPr/>
            </a:pPr>
            <a:r>
              <a:rPr lang="fr-FR" sz="1600" b="1" kern="0" noProof="0" dirty="0" smtClean="0">
                <a:solidFill>
                  <a:srgbClr val="00338D"/>
                </a:solidFill>
                <a:latin typeface="Tw Cen MT"/>
                <a:ea typeface="+mn-ea"/>
                <a:cs typeface="+mn-cs"/>
              </a:rPr>
              <a:t>M</a:t>
            </a:r>
            <a:r>
              <a:rPr kumimoji="0" lang="fr-FR" sz="1600" b="1" i="0" u="none" strike="noStrike" kern="0" cap="none" spc="0" normalizeH="0" baseline="0" noProof="0" dirty="0" smtClean="0">
                <a:ln>
                  <a:noFill/>
                </a:ln>
                <a:solidFill>
                  <a:srgbClr val="00338D"/>
                </a:solidFill>
                <a:effectLst/>
                <a:uLnTx/>
                <a:uFillTx/>
                <a:latin typeface="Tw Cen MT"/>
                <a:ea typeface="+mn-ea"/>
                <a:cs typeface="+mn-cs"/>
              </a:rPr>
              <a:t>embres du Cabinet du Gouverneur</a:t>
            </a:r>
          </a:p>
        </p:txBody>
      </p:sp>
      <p:sp>
        <p:nvSpPr>
          <p:cNvPr id="53" name="Rectangle à coins arrondis 52"/>
          <p:cNvSpPr/>
          <p:nvPr/>
        </p:nvSpPr>
        <p:spPr>
          <a:xfrm>
            <a:off x="6804247" y="1678673"/>
            <a:ext cx="2065902" cy="844446"/>
          </a:xfrm>
          <a:prstGeom prst="roundRect">
            <a:avLst/>
          </a:prstGeom>
          <a:solidFill>
            <a:schemeClr val="accent6">
              <a:lumMod val="60000"/>
              <a:lumOff val="40000"/>
            </a:schemeClr>
          </a:solidFill>
        </p:spPr>
        <p:style>
          <a:lnRef idx="0">
            <a:schemeClr val="accent2"/>
          </a:lnRef>
          <a:fillRef idx="3">
            <a:schemeClr val="accent2"/>
          </a:fillRef>
          <a:effectRef idx="3">
            <a:schemeClr val="accent2"/>
          </a:effectRef>
          <a:fontRef idx="minor">
            <a:schemeClr val="lt1"/>
          </a:fontRef>
        </p:style>
        <p:txBody>
          <a:bodyPr lIns="0" tIns="0" rIns="0" bIns="0" anchor="ctr"/>
          <a:lstStyle/>
          <a:p>
            <a:pPr algn="ctr">
              <a:defRPr/>
            </a:pPr>
            <a:r>
              <a:rPr lang="fr-FR" b="1" dirty="0" smtClean="0">
                <a:solidFill>
                  <a:srgbClr val="00338D"/>
                </a:solidFill>
                <a:latin typeface="Tw Cen MT" panose="020B0602020104020603" pitchFamily="34" charset="0"/>
              </a:rPr>
              <a:t>Toutes les Commissions</a:t>
            </a:r>
          </a:p>
          <a:p>
            <a:pPr algn="ctr">
              <a:defRPr/>
            </a:pPr>
            <a:r>
              <a:rPr lang="fr-FR" b="1" dirty="0" smtClean="0">
                <a:solidFill>
                  <a:srgbClr val="00338D"/>
                </a:solidFill>
                <a:latin typeface="Tw Cen MT" panose="020B0602020104020603" pitchFamily="34" charset="0"/>
              </a:rPr>
              <a:t>décidées par le Club</a:t>
            </a:r>
            <a:endParaRPr lang="fr-FR" b="1" cap="small" dirty="0">
              <a:solidFill>
                <a:srgbClr val="00338D"/>
              </a:solidFill>
              <a:latin typeface="Tw Cen MT" panose="020B0602020104020603" pitchFamily="34" charset="0"/>
            </a:endParaRPr>
          </a:p>
        </p:txBody>
      </p:sp>
      <p:sp>
        <p:nvSpPr>
          <p:cNvPr id="54" name="Rectangle à coins arrondis 53"/>
          <p:cNvSpPr/>
          <p:nvPr/>
        </p:nvSpPr>
        <p:spPr>
          <a:xfrm>
            <a:off x="6804247" y="2610055"/>
            <a:ext cx="2065902" cy="1354619"/>
          </a:xfrm>
          <a:prstGeom prst="roundRect">
            <a:avLst/>
          </a:prstGeom>
          <a:solidFill>
            <a:schemeClr val="accent6">
              <a:lumMod val="60000"/>
              <a:lumOff val="40000"/>
            </a:schemeClr>
          </a:solidFill>
        </p:spPr>
        <p:style>
          <a:lnRef idx="0">
            <a:schemeClr val="accent2"/>
          </a:lnRef>
          <a:fillRef idx="3">
            <a:schemeClr val="accent2"/>
          </a:fillRef>
          <a:effectRef idx="3">
            <a:schemeClr val="accent2"/>
          </a:effectRef>
          <a:fontRef idx="minor">
            <a:schemeClr val="lt1"/>
          </a:fontRef>
        </p:style>
        <p:txBody>
          <a:bodyPr lIns="0" tIns="0" rIns="0" bIns="0" anchor="ctr"/>
          <a:lstStyle/>
          <a:p>
            <a:pPr algn="ctr" fontAlgn="auto">
              <a:spcBef>
                <a:spcPts val="0"/>
              </a:spcBef>
              <a:spcAft>
                <a:spcPts val="0"/>
              </a:spcAft>
              <a:defRPr/>
            </a:pPr>
            <a:r>
              <a:rPr lang="fr-FR" b="1" dirty="0" smtClean="0">
                <a:solidFill>
                  <a:srgbClr val="00338D"/>
                </a:solidFill>
                <a:latin typeface="Tw Cen MT" panose="020B0602020104020603" pitchFamily="34" charset="0"/>
              </a:rPr>
              <a:t>Commissions obligatoires</a:t>
            </a:r>
          </a:p>
          <a:p>
            <a:pPr fontAlgn="auto">
              <a:spcBef>
                <a:spcPts val="0"/>
              </a:spcBef>
              <a:spcAft>
                <a:spcPts val="0"/>
              </a:spcAft>
              <a:buFont typeface="Wingdings" pitchFamily="2" charset="2"/>
              <a:buChar char="Ø"/>
              <a:defRPr/>
            </a:pPr>
            <a:r>
              <a:rPr lang="fr-FR" b="1" dirty="0" smtClean="0">
                <a:solidFill>
                  <a:srgbClr val="00338D"/>
                </a:solidFill>
                <a:latin typeface="Tw Cen MT" panose="020B0602020104020603" pitchFamily="34" charset="0"/>
              </a:rPr>
              <a:t>Effectif</a:t>
            </a:r>
          </a:p>
          <a:p>
            <a:pPr fontAlgn="auto">
              <a:spcBef>
                <a:spcPts val="0"/>
              </a:spcBef>
              <a:spcAft>
                <a:spcPts val="0"/>
              </a:spcAft>
              <a:buFont typeface="Wingdings" pitchFamily="2" charset="2"/>
              <a:buChar char="Ø"/>
              <a:defRPr/>
            </a:pPr>
            <a:r>
              <a:rPr lang="fr-FR" b="1" dirty="0" smtClean="0">
                <a:solidFill>
                  <a:srgbClr val="00338D"/>
                </a:solidFill>
                <a:latin typeface="Tw Cen MT" panose="020B0602020104020603" pitchFamily="34" charset="0"/>
              </a:rPr>
              <a:t>Service</a:t>
            </a:r>
          </a:p>
          <a:p>
            <a:pPr fontAlgn="auto">
              <a:spcBef>
                <a:spcPts val="0"/>
              </a:spcBef>
              <a:spcAft>
                <a:spcPts val="0"/>
              </a:spcAft>
              <a:buFont typeface="Wingdings" pitchFamily="2" charset="2"/>
              <a:buChar char="Ø"/>
              <a:defRPr/>
            </a:pPr>
            <a:r>
              <a:rPr lang="fr-FR" b="1" dirty="0" smtClean="0">
                <a:solidFill>
                  <a:srgbClr val="00338D"/>
                </a:solidFill>
                <a:latin typeface="Tw Cen MT" panose="020B0602020104020603" pitchFamily="34" charset="0"/>
              </a:rPr>
              <a:t>Communicatio</a:t>
            </a:r>
            <a:r>
              <a:rPr lang="fr-FR" sz="1600" b="1" dirty="0" smtClean="0">
                <a:solidFill>
                  <a:srgbClr val="00338D"/>
                </a:solidFill>
                <a:latin typeface="Tw Cen MT" panose="020B0602020104020603" pitchFamily="34" charset="0"/>
              </a:rPr>
              <a:t>n</a:t>
            </a:r>
            <a:endParaRPr lang="fr-FR" sz="1600" b="1" cap="small" dirty="0">
              <a:solidFill>
                <a:srgbClr val="00338D"/>
              </a:solidFill>
              <a:latin typeface="Tw Cen MT" panose="020B0602020104020603" pitchFamily="34" charset="0"/>
            </a:endParaRPr>
          </a:p>
        </p:txBody>
      </p:sp>
      <p:sp>
        <p:nvSpPr>
          <p:cNvPr id="2" name="ZoneTexte 1"/>
          <p:cNvSpPr txBox="1"/>
          <p:nvPr/>
        </p:nvSpPr>
        <p:spPr>
          <a:xfrm>
            <a:off x="4391450" y="4942018"/>
            <a:ext cx="1868673" cy="297517"/>
          </a:xfrm>
          <a:prstGeom prst="rect">
            <a:avLst/>
          </a:prstGeom>
          <a:noFill/>
        </p:spPr>
        <p:txBody>
          <a:bodyPr wrap="square" rtlCol="0">
            <a:spAutoFit/>
          </a:bodyPr>
          <a:lstStyle/>
          <a:p>
            <a:pPr marL="0" marR="0" lvl="0" indent="0" algn="ctr" defTabSz="914400" eaLnBrk="1" fontAlgn="auto" latinLnBrk="0" hangingPunct="1">
              <a:lnSpc>
                <a:spcPts val="1600"/>
              </a:lnSpc>
              <a:spcBef>
                <a:spcPts val="0"/>
              </a:spcBef>
              <a:spcAft>
                <a:spcPts val="0"/>
              </a:spcAft>
              <a:buClrTx/>
              <a:buSzTx/>
              <a:buFontTx/>
              <a:buNone/>
              <a:tabLst/>
              <a:defRPr/>
            </a:pPr>
            <a:r>
              <a:rPr lang="fr-FR" b="1" kern="0" dirty="0" smtClean="0">
                <a:solidFill>
                  <a:srgbClr val="00338D"/>
                </a:solidFill>
                <a:latin typeface="Tw Cen MT"/>
              </a:rPr>
              <a:t>Membres cooptés</a:t>
            </a:r>
            <a:endParaRPr lang="fr-FR" sz="3000" dirty="0" smtClean="0"/>
          </a:p>
        </p:txBody>
      </p:sp>
    </p:spTree>
    <p:extLst>
      <p:ext uri="{BB962C8B-B14F-4D97-AF65-F5344CB8AC3E}">
        <p14:creationId xmlns:p14="http://schemas.microsoft.com/office/powerpoint/2010/main" xmlns="" val="51147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500"/>
                                        <p:tgtEl>
                                          <p:spTgt spid="5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53" grpId="0" animBg="1"/>
      <p:bldP spid="5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0" y="980728"/>
            <a:ext cx="9144000" cy="5472608"/>
          </a:xfrm>
          <a:prstGeom prst="rect">
            <a:avLst/>
          </a:prstGeom>
        </p:spPr>
      </p:pic>
      <p:cxnSp>
        <p:nvCxnSpPr>
          <p:cNvPr id="4" name="Connecteur droit avec flèche 3"/>
          <p:cNvCxnSpPr/>
          <p:nvPr/>
        </p:nvCxnSpPr>
        <p:spPr>
          <a:xfrm flipH="1" flipV="1">
            <a:off x="1331640" y="1772816"/>
            <a:ext cx="648072" cy="122413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1668408" y="2132856"/>
            <a:ext cx="1417376" cy="369332"/>
          </a:xfrm>
          <a:prstGeom prst="rect">
            <a:avLst/>
          </a:prstGeom>
          <a:noFill/>
        </p:spPr>
        <p:txBody>
          <a:bodyPr wrap="none" rtlCol="0">
            <a:spAutoFit/>
          </a:bodyPr>
          <a:lstStyle/>
          <a:p>
            <a:r>
              <a:rPr lang="fr-FR" b="1" dirty="0" smtClean="0">
                <a:solidFill>
                  <a:srgbClr val="FF0000"/>
                </a:solidFill>
              </a:rPr>
              <a:t>1. Cliquez ici</a:t>
            </a:r>
            <a:endParaRPr lang="fr-FR" b="1" dirty="0">
              <a:solidFill>
                <a:srgbClr val="FF0000"/>
              </a:solidFill>
            </a:endParaRPr>
          </a:p>
        </p:txBody>
      </p:sp>
    </p:spTree>
    <p:extLst>
      <p:ext uri="{BB962C8B-B14F-4D97-AF65-F5344CB8AC3E}">
        <p14:creationId xmlns:p14="http://schemas.microsoft.com/office/powerpoint/2010/main" xmlns="" val="35546129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stretch>
            <a:fillRect/>
          </a:stretch>
        </p:blipFill>
        <p:spPr>
          <a:xfrm>
            <a:off x="0" y="764704"/>
            <a:ext cx="9144000" cy="5904656"/>
          </a:xfrm>
          <a:prstGeom prst="rect">
            <a:avLst/>
          </a:prstGeom>
        </p:spPr>
      </p:pic>
      <p:cxnSp>
        <p:nvCxnSpPr>
          <p:cNvPr id="9" name="Connecteur droit avec flèche 8"/>
          <p:cNvCxnSpPr/>
          <p:nvPr/>
        </p:nvCxnSpPr>
        <p:spPr>
          <a:xfrm flipH="1" flipV="1">
            <a:off x="1677888" y="2885401"/>
            <a:ext cx="792088" cy="86409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2073932" y="2949750"/>
            <a:ext cx="1417376" cy="369332"/>
          </a:xfrm>
          <a:prstGeom prst="rect">
            <a:avLst/>
          </a:prstGeom>
          <a:noFill/>
        </p:spPr>
        <p:txBody>
          <a:bodyPr wrap="none" rtlCol="0">
            <a:spAutoFit/>
          </a:bodyPr>
          <a:lstStyle/>
          <a:p>
            <a:r>
              <a:rPr lang="fr-FR" b="1" dirty="0">
                <a:solidFill>
                  <a:srgbClr val="FF0000"/>
                </a:solidFill>
              </a:rPr>
              <a:t>2</a:t>
            </a:r>
            <a:r>
              <a:rPr lang="fr-FR" b="1" dirty="0" smtClean="0">
                <a:solidFill>
                  <a:srgbClr val="FF0000"/>
                </a:solidFill>
              </a:rPr>
              <a:t>. Cliquez ici</a:t>
            </a:r>
            <a:endParaRPr lang="fr-FR" b="1" dirty="0">
              <a:solidFill>
                <a:srgbClr val="FF0000"/>
              </a:solidFill>
            </a:endParaRPr>
          </a:p>
        </p:txBody>
      </p:sp>
    </p:spTree>
    <p:extLst>
      <p:ext uri="{BB962C8B-B14F-4D97-AF65-F5344CB8AC3E}">
        <p14:creationId xmlns:p14="http://schemas.microsoft.com/office/powerpoint/2010/main" xmlns="" val="11580146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stretch>
            <a:fillRect/>
          </a:stretch>
        </p:blipFill>
        <p:spPr>
          <a:xfrm>
            <a:off x="22611" y="753430"/>
            <a:ext cx="9121389" cy="6104569"/>
          </a:xfrm>
          <a:prstGeom prst="rect">
            <a:avLst/>
          </a:prstGeom>
        </p:spPr>
      </p:pic>
      <p:sp>
        <p:nvSpPr>
          <p:cNvPr id="8" name="Pentagone 7"/>
          <p:cNvSpPr/>
          <p:nvPr/>
        </p:nvSpPr>
        <p:spPr>
          <a:xfrm>
            <a:off x="5364088" y="3501008"/>
            <a:ext cx="1656184" cy="468052"/>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FF0000"/>
                </a:solidFill>
              </a:rPr>
              <a:t>Solde débiteur du club à </a:t>
            </a:r>
            <a:r>
              <a:rPr lang="fr-FR" sz="1400" b="1" dirty="0" err="1">
                <a:solidFill>
                  <a:srgbClr val="FF0000"/>
                </a:solidFill>
              </a:rPr>
              <a:t>Oak</a:t>
            </a:r>
            <a:r>
              <a:rPr lang="fr-FR" sz="1400" b="1" dirty="0">
                <a:solidFill>
                  <a:srgbClr val="FF0000"/>
                </a:solidFill>
              </a:rPr>
              <a:t> Brook</a:t>
            </a:r>
          </a:p>
        </p:txBody>
      </p:sp>
      <p:cxnSp>
        <p:nvCxnSpPr>
          <p:cNvPr id="10" name="Connecteur droit avec flèche 9"/>
          <p:cNvCxnSpPr/>
          <p:nvPr/>
        </p:nvCxnSpPr>
        <p:spPr>
          <a:xfrm>
            <a:off x="7380312" y="4149080"/>
            <a:ext cx="432048" cy="7200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7651654" y="4365104"/>
            <a:ext cx="1417376" cy="369332"/>
          </a:xfrm>
          <a:prstGeom prst="rect">
            <a:avLst/>
          </a:prstGeom>
          <a:noFill/>
        </p:spPr>
        <p:txBody>
          <a:bodyPr wrap="none" rtlCol="0">
            <a:spAutoFit/>
          </a:bodyPr>
          <a:lstStyle/>
          <a:p>
            <a:r>
              <a:rPr lang="fr-FR" b="1" dirty="0" smtClean="0">
                <a:solidFill>
                  <a:srgbClr val="FF0000"/>
                </a:solidFill>
              </a:rPr>
              <a:t>3. Cliquez ici</a:t>
            </a:r>
            <a:endParaRPr lang="fr-FR" b="1" dirty="0">
              <a:solidFill>
                <a:srgbClr val="FF0000"/>
              </a:solidFill>
            </a:endParaRPr>
          </a:p>
        </p:txBody>
      </p:sp>
    </p:spTree>
    <p:extLst>
      <p:ext uri="{BB962C8B-B14F-4D97-AF65-F5344CB8AC3E}">
        <p14:creationId xmlns:p14="http://schemas.microsoft.com/office/powerpoint/2010/main" xmlns="" val="10087565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stretch>
            <a:fillRect/>
          </a:stretch>
        </p:blipFill>
        <p:spPr>
          <a:xfrm>
            <a:off x="1619672" y="692695"/>
            <a:ext cx="6768752" cy="6061367"/>
          </a:xfrm>
          <a:prstGeom prst="rect">
            <a:avLst/>
          </a:prstGeom>
        </p:spPr>
      </p:pic>
      <p:sp>
        <p:nvSpPr>
          <p:cNvPr id="7" name="Pentagone 6"/>
          <p:cNvSpPr/>
          <p:nvPr/>
        </p:nvSpPr>
        <p:spPr>
          <a:xfrm rot="5400000">
            <a:off x="6930262" y="5103186"/>
            <a:ext cx="1656184" cy="468052"/>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FF0000"/>
                </a:solidFill>
              </a:rPr>
              <a:t>Solde débiteur du club à </a:t>
            </a:r>
            <a:r>
              <a:rPr lang="fr-FR" sz="1400" b="1" dirty="0" err="1">
                <a:solidFill>
                  <a:srgbClr val="FF0000"/>
                </a:solidFill>
              </a:rPr>
              <a:t>Oak</a:t>
            </a:r>
            <a:r>
              <a:rPr lang="fr-FR" sz="1400" b="1" dirty="0">
                <a:solidFill>
                  <a:srgbClr val="FF0000"/>
                </a:solidFill>
              </a:rPr>
              <a:t> Brook</a:t>
            </a:r>
          </a:p>
        </p:txBody>
      </p:sp>
    </p:spTree>
    <p:extLst>
      <p:ext uri="{BB962C8B-B14F-4D97-AF65-F5344CB8AC3E}">
        <p14:creationId xmlns:p14="http://schemas.microsoft.com/office/powerpoint/2010/main" xmlns="" val="13299155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60" y="732306"/>
            <a:ext cx="8064896" cy="6164886"/>
          </a:xfrm>
          <a:prstGeom prst="rect">
            <a:avLst/>
          </a:prstGeom>
        </p:spPr>
      </p:pic>
      <p:sp>
        <p:nvSpPr>
          <p:cNvPr id="4" name="Espace réservé de la date 3"/>
          <p:cNvSpPr>
            <a:spLocks noGrp="1"/>
          </p:cNvSpPr>
          <p:nvPr>
            <p:ph type="dt" sz="half" idx="10"/>
          </p:nvPr>
        </p:nvSpPr>
        <p:spPr/>
        <p:txBody>
          <a:bodyPr/>
          <a:lstStyle/>
          <a:p>
            <a:fld id="{247DB81C-8214-4C39-83F7-C55B03260F44}" type="datetime1">
              <a:rPr lang="fr-FR" smtClean="0"/>
              <a:pPr/>
              <a:t>04/05/2020</a:t>
            </a:fld>
            <a:endParaRPr lang="fr-FR" dirty="0"/>
          </a:p>
        </p:txBody>
      </p:sp>
      <p:sp>
        <p:nvSpPr>
          <p:cNvPr id="2" name="Espace réservé du numéro de diapositive 1"/>
          <p:cNvSpPr>
            <a:spLocks noGrp="1"/>
          </p:cNvSpPr>
          <p:nvPr>
            <p:ph type="sldNum" sz="quarter" idx="12"/>
          </p:nvPr>
        </p:nvSpPr>
        <p:spPr/>
        <p:txBody>
          <a:bodyPr/>
          <a:lstStyle/>
          <a:p>
            <a:fld id="{74E2F7BF-BCBC-4BAB-99EE-C4EFACBC9625}" type="slidenum">
              <a:rPr lang="fr-FR" smtClean="0"/>
              <a:pPr/>
              <a:t>54</a:t>
            </a:fld>
            <a:endParaRPr lang="fr-FR" dirty="0"/>
          </a:p>
        </p:txBody>
      </p:sp>
      <p:sp>
        <p:nvSpPr>
          <p:cNvPr id="5" name="Rectangle 4"/>
          <p:cNvSpPr/>
          <p:nvPr/>
        </p:nvSpPr>
        <p:spPr>
          <a:xfrm>
            <a:off x="2411760" y="5085184"/>
            <a:ext cx="4809145" cy="646331"/>
          </a:xfrm>
          <a:prstGeom prst="rect">
            <a:avLst/>
          </a:prstGeom>
        </p:spPr>
        <p:txBody>
          <a:bodyPr wrap="square">
            <a:spAutoFit/>
          </a:bodyPr>
          <a:lstStyle/>
          <a:p>
            <a:pPr marL="342900" indent="-342900">
              <a:buBlip>
                <a:blip r:embed="rId3"/>
              </a:buBlip>
            </a:pPr>
            <a:r>
              <a:rPr lang="fr-FR" sz="3600" b="1" dirty="0">
                <a:solidFill>
                  <a:srgbClr val="00338D"/>
                </a:solidFill>
              </a:rPr>
              <a:t>Ressources en </a:t>
            </a:r>
            <a:r>
              <a:rPr lang="fr-FR" sz="3600" b="1" dirty="0" smtClean="0">
                <a:solidFill>
                  <a:srgbClr val="00338D"/>
                </a:solidFill>
              </a:rPr>
              <a:t>ligne</a:t>
            </a:r>
            <a:endParaRPr lang="fr-FR" sz="3600" b="1" dirty="0">
              <a:solidFill>
                <a:srgbClr val="00338D"/>
              </a:solidFill>
            </a:endParaRPr>
          </a:p>
        </p:txBody>
      </p:sp>
      <p:sp>
        <p:nvSpPr>
          <p:cNvPr id="6" name="ZoneTexte 5"/>
          <p:cNvSpPr txBox="1"/>
          <p:nvPr/>
        </p:nvSpPr>
        <p:spPr>
          <a:xfrm>
            <a:off x="1403648" y="1052736"/>
            <a:ext cx="6489027" cy="3683060"/>
          </a:xfrm>
          <a:prstGeom prst="rect">
            <a:avLst/>
          </a:prstGeom>
          <a:noFill/>
        </p:spPr>
        <p:txBody>
          <a:bodyPr wrap="square" rtlCol="0">
            <a:spAutoFit/>
          </a:bodyPr>
          <a:lstStyle/>
          <a:p>
            <a:pPr marL="342900" indent="-342900">
              <a:lnSpc>
                <a:spcPts val="4000"/>
              </a:lnSpc>
              <a:buClr>
                <a:srgbClr val="00338D"/>
              </a:buClr>
              <a:buFont typeface="Wingdings 2" panose="05020102010507070707" pitchFamily="18" charset="2"/>
              <a:buChar char="A"/>
            </a:pPr>
            <a:r>
              <a:rPr lang="fr-FR" sz="2600" b="1" dirty="0" smtClean="0">
                <a:solidFill>
                  <a:srgbClr val="00338D"/>
                </a:solidFill>
                <a:hlinkClick r:id="rId4"/>
              </a:rPr>
              <a:t>Accès au site International</a:t>
            </a:r>
            <a:endParaRPr lang="fr-FR" sz="2600" b="1" dirty="0" smtClean="0">
              <a:solidFill>
                <a:srgbClr val="00338D"/>
              </a:solidFill>
            </a:endParaRPr>
          </a:p>
          <a:p>
            <a:pPr marL="342900" indent="-342900">
              <a:lnSpc>
                <a:spcPts val="4000"/>
              </a:lnSpc>
              <a:buClr>
                <a:srgbClr val="00338D"/>
              </a:buClr>
              <a:buFont typeface="Wingdings 2" panose="05020102010507070707" pitchFamily="18" charset="2"/>
              <a:buChar char="A"/>
            </a:pPr>
            <a:r>
              <a:rPr lang="fr-FR" sz="2600" b="1" dirty="0" smtClean="0">
                <a:solidFill>
                  <a:srgbClr val="00338D"/>
                </a:solidFill>
                <a:hlinkClick r:id="rId5"/>
              </a:rPr>
              <a:t>Ressources pour la gestion des Clubs</a:t>
            </a:r>
            <a:endParaRPr lang="fr-FR" sz="2600" b="1" dirty="0" smtClean="0">
              <a:solidFill>
                <a:srgbClr val="00338D"/>
              </a:solidFill>
            </a:endParaRPr>
          </a:p>
          <a:p>
            <a:pPr marL="342900" indent="-342900">
              <a:lnSpc>
                <a:spcPts val="4000"/>
              </a:lnSpc>
              <a:buClr>
                <a:srgbClr val="00338D"/>
              </a:buClr>
              <a:buFont typeface="Wingdings 2" panose="05020102010507070707" pitchFamily="18" charset="2"/>
              <a:buChar char="A"/>
            </a:pPr>
            <a:r>
              <a:rPr lang="fr-FR" sz="2400" b="1" dirty="0">
                <a:solidFill>
                  <a:srgbClr val="00338D"/>
                </a:solidFill>
                <a:hlinkClick r:id="rId6"/>
              </a:rPr>
              <a:t>E-book du </a:t>
            </a:r>
            <a:r>
              <a:rPr lang="fr-FR" sz="2400" b="1" dirty="0" smtClean="0">
                <a:solidFill>
                  <a:srgbClr val="00338D"/>
                </a:solidFill>
                <a:hlinkClick r:id="rId6"/>
              </a:rPr>
              <a:t>Trésorier de Club</a:t>
            </a:r>
            <a:endParaRPr lang="fr-FR" sz="2400" b="1" dirty="0">
              <a:solidFill>
                <a:srgbClr val="00338D"/>
              </a:solidFill>
            </a:endParaRPr>
          </a:p>
          <a:p>
            <a:pPr marL="342900" indent="-342900">
              <a:lnSpc>
                <a:spcPts val="4000"/>
              </a:lnSpc>
              <a:buClr>
                <a:srgbClr val="00338D"/>
              </a:buClr>
              <a:buFont typeface="Wingdings 2" panose="05020102010507070707" pitchFamily="18" charset="2"/>
              <a:buChar char="A"/>
            </a:pPr>
            <a:r>
              <a:rPr lang="fr-FR" sz="2600" b="1" dirty="0" smtClean="0">
                <a:solidFill>
                  <a:srgbClr val="00338D"/>
                </a:solidFill>
                <a:hlinkClick r:id="rId7"/>
              </a:rPr>
              <a:t>Site National du District  Multiple</a:t>
            </a:r>
            <a:endParaRPr lang="fr-FR" sz="2600" b="1" dirty="0" smtClean="0">
              <a:solidFill>
                <a:srgbClr val="00338D"/>
              </a:solidFill>
            </a:endParaRPr>
          </a:p>
          <a:p>
            <a:pPr marL="342900" indent="-342900">
              <a:lnSpc>
                <a:spcPts val="4000"/>
              </a:lnSpc>
              <a:buClr>
                <a:srgbClr val="00338D"/>
              </a:buClr>
              <a:buFont typeface="Wingdings 2" panose="05020102010507070707" pitchFamily="18" charset="2"/>
              <a:buChar char="A"/>
            </a:pPr>
            <a:r>
              <a:rPr lang="fr-FR" sz="2600" b="1" dirty="0" smtClean="0">
                <a:solidFill>
                  <a:srgbClr val="00338D"/>
                </a:solidFill>
                <a:hlinkClick r:id="rId8"/>
              </a:rPr>
              <a:t>Facebook du site National</a:t>
            </a:r>
            <a:endParaRPr lang="fr-FR" sz="2600" b="1" dirty="0" smtClean="0">
              <a:solidFill>
                <a:srgbClr val="00338D"/>
              </a:solidFill>
            </a:endParaRPr>
          </a:p>
          <a:p>
            <a:pPr marL="342900" indent="-342900">
              <a:lnSpc>
                <a:spcPts val="4000"/>
              </a:lnSpc>
              <a:buClr>
                <a:srgbClr val="00338D"/>
              </a:buClr>
              <a:buFont typeface="Wingdings 2" panose="05020102010507070707" pitchFamily="18" charset="2"/>
              <a:buChar char="A"/>
            </a:pPr>
            <a:r>
              <a:rPr lang="fr-FR" sz="2600" b="1" dirty="0" smtClean="0">
                <a:solidFill>
                  <a:srgbClr val="00338D"/>
                </a:solidFill>
              </a:rPr>
              <a:t>Site du District</a:t>
            </a:r>
          </a:p>
          <a:p>
            <a:pPr marL="342900" indent="-342900">
              <a:lnSpc>
                <a:spcPts val="4000"/>
              </a:lnSpc>
              <a:buClr>
                <a:srgbClr val="00338D"/>
              </a:buClr>
              <a:buFont typeface="Wingdings 2" panose="05020102010507070707" pitchFamily="18" charset="2"/>
              <a:buChar char="A"/>
            </a:pPr>
            <a:r>
              <a:rPr lang="fr-FR" sz="2600" b="1" dirty="0" smtClean="0">
                <a:solidFill>
                  <a:srgbClr val="00338D"/>
                </a:solidFill>
              </a:rPr>
              <a:t>Facebook du District</a:t>
            </a:r>
            <a:endParaRPr lang="fr-FR" sz="2600" b="1" dirty="0">
              <a:solidFill>
                <a:srgbClr val="00338D"/>
              </a:solidFill>
            </a:endParaRPr>
          </a:p>
        </p:txBody>
      </p:sp>
      <p:pic>
        <p:nvPicPr>
          <p:cNvPr id="8196" name="Picture 4"/>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500310" y="5917271"/>
            <a:ext cx="646291" cy="646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417764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effectLst>
                  <a:outerShdw blurRad="38100" dist="38100" dir="2700000" algn="tl">
                    <a:srgbClr val="000000">
                      <a:alpha val="43137"/>
                    </a:srgbClr>
                  </a:outerShdw>
                </a:effectLst>
              </a:rPr>
              <a:t>Questions diverses</a:t>
            </a:r>
            <a:endParaRPr lang="fr-FR" b="1" dirty="0">
              <a:effectLst>
                <a:outerShdw blurRad="38100" dist="38100" dir="2700000" algn="tl">
                  <a:srgbClr val="000000">
                    <a:alpha val="43137"/>
                  </a:srgbClr>
                </a:outerShdw>
              </a:effectLst>
            </a:endParaRPr>
          </a:p>
        </p:txBody>
      </p:sp>
      <p:sp>
        <p:nvSpPr>
          <p:cNvPr id="4" name="Espace réservé de la date 3"/>
          <p:cNvSpPr>
            <a:spLocks noGrp="1"/>
          </p:cNvSpPr>
          <p:nvPr>
            <p:ph type="dt" sz="half" idx="10"/>
          </p:nvPr>
        </p:nvSpPr>
        <p:spPr/>
        <p:txBody>
          <a:bodyPr/>
          <a:lstStyle/>
          <a:p>
            <a:fld id="{03BC3355-9DCC-4152-BAFA-0C7E2E68192C}" type="datetime1">
              <a:rPr lang="fr-FR" smtClean="0"/>
              <a:pPr/>
              <a:t>04/05/2020</a:t>
            </a:fld>
            <a:endParaRPr lang="fr-FR" dirty="0"/>
          </a:p>
        </p:txBody>
      </p:sp>
      <p:sp>
        <p:nvSpPr>
          <p:cNvPr id="6" name="Espace réservé du numéro de diapositive 5"/>
          <p:cNvSpPr>
            <a:spLocks noGrp="1"/>
          </p:cNvSpPr>
          <p:nvPr>
            <p:ph type="sldNum" sz="quarter" idx="12"/>
          </p:nvPr>
        </p:nvSpPr>
        <p:spPr/>
        <p:txBody>
          <a:bodyPr/>
          <a:lstStyle/>
          <a:p>
            <a:fld id="{74E2F7BF-BCBC-4BAB-99EE-C4EFACBC9625}" type="slidenum">
              <a:rPr lang="fr-FR" smtClean="0"/>
              <a:pPr/>
              <a:t>55</a:t>
            </a:fld>
            <a:endParaRPr lang="fr-FR" dirty="0"/>
          </a:p>
        </p:txBody>
      </p:sp>
      <p:pic>
        <p:nvPicPr>
          <p:cNvPr id="7" name="Picture 3" descr="C:\WINNT\Profiles\tpietras\Application Data\Microsoft\Media Catalog\Downloaded Clips\cl0\BS01890_.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7400" y="2047875"/>
            <a:ext cx="1819275" cy="2295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4" descr="j00787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13929" y="1295400"/>
            <a:ext cx="1953671" cy="47372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Espace réservé du pied de page 2"/>
          <p:cNvSpPr>
            <a:spLocks noGrp="1"/>
          </p:cNvSpPr>
          <p:nvPr>
            <p:ph type="ftr" sz="quarter" idx="4294967295"/>
          </p:nvPr>
        </p:nvSpPr>
        <p:spPr>
          <a:xfrm>
            <a:off x="7477200" y="562323"/>
            <a:ext cx="1676400" cy="123477"/>
          </a:xfrm>
          <a:prstGeom prst="rect">
            <a:avLst/>
          </a:prstGeom>
        </p:spPr>
        <p:txBody>
          <a:bodyPr/>
          <a:lstStyle/>
          <a:p>
            <a:endParaRPr lang="en-US" dirty="0"/>
          </a:p>
        </p:txBody>
      </p:sp>
    </p:spTree>
    <p:extLst>
      <p:ext uri="{BB962C8B-B14F-4D97-AF65-F5344CB8AC3E}">
        <p14:creationId xmlns:p14="http://schemas.microsoft.com/office/powerpoint/2010/main" xmlns="" val="36491824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0" fill="hold"/>
                                        <p:tgtEl>
                                          <p:spTgt spid="8"/>
                                        </p:tgtEl>
                                        <p:attrNameLst>
                                          <p:attrName>ppt_w</p:attrName>
                                        </p:attrNameLst>
                                      </p:cBhvr>
                                      <p:tavLst>
                                        <p:tav tm="0">
                                          <p:val>
                                            <p:fltVal val="0"/>
                                          </p:val>
                                        </p:tav>
                                        <p:tav tm="100000">
                                          <p:val>
                                            <p:strVal val="#ppt_w"/>
                                          </p:val>
                                        </p:tav>
                                      </p:tavLst>
                                    </p:anim>
                                    <p:anim calcmode="lin" valueType="num">
                                      <p:cBhvr>
                                        <p:cTn id="8" dur="5000" fill="hold"/>
                                        <p:tgtEl>
                                          <p:spTgt spid="8"/>
                                        </p:tgtEl>
                                        <p:attrNameLst>
                                          <p:attrName>ppt_h</p:attrName>
                                        </p:attrNameLst>
                                      </p:cBhvr>
                                      <p:tavLst>
                                        <p:tav tm="0">
                                          <p:val>
                                            <p:fltVal val="0"/>
                                          </p:val>
                                        </p:tav>
                                        <p:tav tm="100000">
                                          <p:val>
                                            <p:strVal val="#ppt_h"/>
                                          </p:val>
                                        </p:tav>
                                      </p:tavLst>
                                    </p:anim>
                                    <p:animEffect transition="in" filter="fade">
                                      <p:cBhvr>
                                        <p:cTn id="9" dur="50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0" fill="hold"/>
                                        <p:tgtEl>
                                          <p:spTgt spid="7"/>
                                        </p:tgtEl>
                                        <p:attrNameLst>
                                          <p:attrName>ppt_w</p:attrName>
                                        </p:attrNameLst>
                                      </p:cBhvr>
                                      <p:tavLst>
                                        <p:tav tm="0">
                                          <p:val>
                                            <p:fltVal val="0"/>
                                          </p:val>
                                        </p:tav>
                                        <p:tav tm="100000">
                                          <p:val>
                                            <p:strVal val="#ppt_w"/>
                                          </p:val>
                                        </p:tav>
                                      </p:tavLst>
                                    </p:anim>
                                    <p:anim calcmode="lin" valueType="num">
                                      <p:cBhvr>
                                        <p:cTn id="13" dur="5000" fill="hold"/>
                                        <p:tgtEl>
                                          <p:spTgt spid="7"/>
                                        </p:tgtEl>
                                        <p:attrNameLst>
                                          <p:attrName>ppt_h</p:attrName>
                                        </p:attrNameLst>
                                      </p:cBhvr>
                                      <p:tavLst>
                                        <p:tav tm="0">
                                          <p:val>
                                            <p:fltVal val="0"/>
                                          </p:val>
                                        </p:tav>
                                        <p:tav tm="100000">
                                          <p:val>
                                            <p:strVal val="#ppt_h"/>
                                          </p:val>
                                        </p:tav>
                                      </p:tavLst>
                                    </p:anim>
                                    <p:animEffect transition="in" filter="fade">
                                      <p:cBhvr>
                                        <p:cTn id="14"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980728"/>
            <a:ext cx="8807896" cy="720080"/>
          </a:xfrm>
        </p:spPr>
        <p:txBody>
          <a:bodyPr/>
          <a:lstStyle/>
          <a:p>
            <a:pPr marL="571500" indent="-571500">
              <a:buBlip>
                <a:blip r:embed="rId2"/>
              </a:buBlip>
            </a:pPr>
            <a:r>
              <a:rPr lang="fr-FR" sz="4000" dirty="0" smtClean="0">
                <a:effectLst/>
              </a:rPr>
              <a:t>Cabinet du </a:t>
            </a:r>
            <a:r>
              <a:rPr lang="fr-FR" sz="4000" smtClean="0">
                <a:effectLst/>
              </a:rPr>
              <a:t>Gouverneur 2020-2021</a:t>
            </a:r>
            <a:endParaRPr lang="fr-FR" sz="4000" dirty="0">
              <a:effectLst/>
            </a:endParaRPr>
          </a:p>
        </p:txBody>
      </p:sp>
      <p:sp>
        <p:nvSpPr>
          <p:cNvPr id="3" name="Espace réservé du contenu 2"/>
          <p:cNvSpPr>
            <a:spLocks noGrp="1"/>
          </p:cNvSpPr>
          <p:nvPr>
            <p:ph idx="1"/>
          </p:nvPr>
        </p:nvSpPr>
        <p:spPr>
          <a:xfrm>
            <a:off x="282239" y="1700808"/>
            <a:ext cx="8610241" cy="4680520"/>
          </a:xfrm>
        </p:spPr>
        <p:txBody>
          <a:bodyPr>
            <a:noAutofit/>
          </a:bodyPr>
          <a:lstStyle/>
          <a:p>
            <a:pPr algn="ctr">
              <a:buFont typeface="Wingdings" panose="05000000000000000000" pitchFamily="2" charset="2"/>
              <a:buChar char="Ø"/>
            </a:pPr>
            <a:r>
              <a:rPr lang="fr-FR" sz="2400" b="1" dirty="0" smtClean="0">
                <a:solidFill>
                  <a:srgbClr val="C00000"/>
                </a:solidFill>
              </a:rPr>
              <a:t>A personnaliser par chaque Coordinateur EML de District</a:t>
            </a:r>
          </a:p>
          <a:p>
            <a:endParaRPr lang="fr-FR" sz="300" b="1" dirty="0" smtClean="0"/>
          </a:p>
          <a:p>
            <a:pPr>
              <a:buClr>
                <a:srgbClr val="00338D"/>
              </a:buClr>
              <a:buFont typeface="Wingdings 2" panose="05020102010507070707" pitchFamily="18" charset="2"/>
              <a:buChar char="A"/>
            </a:pPr>
            <a:r>
              <a:rPr lang="fr-FR" sz="1800" b="1" smtClean="0"/>
              <a:t>Gouverneur  2020-2021 </a:t>
            </a:r>
            <a:r>
              <a:rPr lang="fr-FR" sz="1800" b="1" dirty="0" smtClean="0"/>
              <a:t>: Prénom Nom</a:t>
            </a:r>
          </a:p>
          <a:p>
            <a:pPr>
              <a:buClr>
                <a:srgbClr val="00338D"/>
              </a:buClr>
              <a:buFont typeface="Wingdings 2" panose="05020102010507070707" pitchFamily="18" charset="2"/>
              <a:buChar char="A"/>
            </a:pPr>
            <a:r>
              <a:rPr lang="fr-FR" sz="1800" b="1" dirty="0" err="1" smtClean="0"/>
              <a:t>Imméditat</a:t>
            </a:r>
            <a:r>
              <a:rPr lang="fr-FR" sz="1800" b="1" dirty="0" smtClean="0"/>
              <a:t> </a:t>
            </a:r>
            <a:r>
              <a:rPr lang="fr-FR" sz="1800" b="1" dirty="0" err="1" smtClean="0"/>
              <a:t>Past</a:t>
            </a:r>
            <a:r>
              <a:rPr lang="fr-FR" sz="1800" b="1" dirty="0" smtClean="0"/>
              <a:t> Gouverneur : </a:t>
            </a:r>
            <a:r>
              <a:rPr lang="fr-FR" sz="1800" b="1" dirty="0"/>
              <a:t>Prénom </a:t>
            </a:r>
            <a:r>
              <a:rPr lang="fr-FR" sz="1800" b="1" dirty="0" smtClean="0"/>
              <a:t>Nom</a:t>
            </a:r>
          </a:p>
          <a:p>
            <a:pPr>
              <a:buClr>
                <a:srgbClr val="00338D"/>
              </a:buClr>
              <a:buFont typeface="Wingdings 2" panose="05020102010507070707" pitchFamily="18" charset="2"/>
              <a:buChar char="A"/>
            </a:pPr>
            <a:r>
              <a:rPr lang="fr-FR" sz="1800" b="1" dirty="0" smtClean="0"/>
              <a:t>1er Vice Gouverneur : </a:t>
            </a:r>
            <a:r>
              <a:rPr lang="fr-FR" sz="1800" b="1" dirty="0"/>
              <a:t>Prénom </a:t>
            </a:r>
            <a:r>
              <a:rPr lang="fr-FR" sz="1800" b="1" dirty="0" smtClean="0"/>
              <a:t>Nom</a:t>
            </a:r>
          </a:p>
          <a:p>
            <a:pPr>
              <a:buClr>
                <a:srgbClr val="00338D"/>
              </a:buClr>
              <a:buFont typeface="Wingdings 2" panose="05020102010507070707" pitchFamily="18" charset="2"/>
              <a:buChar char="A"/>
            </a:pPr>
            <a:r>
              <a:rPr lang="fr-FR" sz="1800" b="1" dirty="0" smtClean="0"/>
              <a:t>2</a:t>
            </a:r>
            <a:r>
              <a:rPr lang="fr-FR" sz="1800" b="1" baseline="30000" dirty="0" smtClean="0"/>
              <a:t>ème</a:t>
            </a:r>
            <a:r>
              <a:rPr lang="fr-FR" sz="1800" b="1" dirty="0" smtClean="0"/>
              <a:t> Vice Gouverneur : </a:t>
            </a:r>
            <a:r>
              <a:rPr lang="fr-FR" sz="1800" b="1" dirty="0"/>
              <a:t>Prénom </a:t>
            </a:r>
            <a:r>
              <a:rPr lang="fr-FR" sz="1800" b="1" dirty="0" smtClean="0"/>
              <a:t>Nom</a:t>
            </a:r>
          </a:p>
          <a:p>
            <a:pPr>
              <a:buClr>
                <a:srgbClr val="00338D"/>
              </a:buClr>
              <a:buFont typeface="Wingdings 2" panose="05020102010507070707" pitchFamily="18" charset="2"/>
              <a:buChar char="A"/>
            </a:pPr>
            <a:r>
              <a:rPr lang="fr-FR" sz="1800" b="1" dirty="0" smtClean="0"/>
              <a:t>Trésorier : </a:t>
            </a:r>
            <a:r>
              <a:rPr lang="fr-FR" sz="1800" b="1" dirty="0"/>
              <a:t>Prénom </a:t>
            </a:r>
            <a:r>
              <a:rPr lang="fr-FR" sz="1800" b="1" dirty="0" smtClean="0"/>
              <a:t>Nom</a:t>
            </a:r>
          </a:p>
          <a:p>
            <a:pPr>
              <a:buClr>
                <a:srgbClr val="00338D"/>
              </a:buClr>
              <a:buFont typeface="Wingdings 2" panose="05020102010507070707" pitchFamily="18" charset="2"/>
              <a:buChar char="A"/>
            </a:pPr>
            <a:r>
              <a:rPr lang="fr-FR" sz="1800" b="1" dirty="0" smtClean="0"/>
              <a:t>Secrétaire : </a:t>
            </a:r>
            <a:r>
              <a:rPr lang="fr-FR" sz="1800" b="1" dirty="0"/>
              <a:t>Prénom </a:t>
            </a:r>
            <a:r>
              <a:rPr lang="fr-FR" sz="1800" b="1" dirty="0" smtClean="0"/>
              <a:t>Nom</a:t>
            </a:r>
          </a:p>
          <a:p>
            <a:pPr>
              <a:buClr>
                <a:srgbClr val="00338D"/>
              </a:buClr>
              <a:buFont typeface="Wingdings 2" panose="05020102010507070707" pitchFamily="18" charset="2"/>
              <a:buChar char="A"/>
            </a:pPr>
            <a:r>
              <a:rPr lang="fr-FR" sz="1800" b="1" dirty="0" smtClean="0"/>
              <a:t>Protocole : </a:t>
            </a:r>
            <a:r>
              <a:rPr lang="fr-FR" sz="1800" b="1" dirty="0"/>
              <a:t>Prénom </a:t>
            </a:r>
            <a:r>
              <a:rPr lang="fr-FR" sz="1800" b="1" dirty="0" smtClean="0"/>
              <a:t>Nom</a:t>
            </a:r>
          </a:p>
          <a:p>
            <a:pPr>
              <a:buClr>
                <a:srgbClr val="00338D"/>
              </a:buClr>
              <a:buFont typeface="Wingdings 2" panose="05020102010507070707" pitchFamily="18" charset="2"/>
              <a:buChar char="A"/>
            </a:pPr>
            <a:endParaRPr lang="fr-FR" sz="1800" b="1" dirty="0" smtClean="0"/>
          </a:p>
          <a:p>
            <a:pPr>
              <a:buClr>
                <a:srgbClr val="00338D"/>
              </a:buClr>
              <a:buFont typeface="Wingdings 2" panose="05020102010507070707" pitchFamily="18" charset="2"/>
              <a:buChar char="A"/>
            </a:pPr>
            <a:r>
              <a:rPr lang="fr-FR" sz="2000" b="1" dirty="0" smtClean="0"/>
              <a:t>PRESIDENTS DE  REGION et/ou de ZONE :</a:t>
            </a:r>
          </a:p>
          <a:p>
            <a:pPr indent="19050">
              <a:buNone/>
            </a:pPr>
            <a:r>
              <a:rPr lang="fr-FR" sz="1800" b="1" dirty="0" smtClean="0"/>
              <a:t>Région </a:t>
            </a:r>
            <a:r>
              <a:rPr lang="fr-FR" sz="1800" b="1" dirty="0" smtClean="0">
                <a:effectLst>
                  <a:outerShdw blurRad="38100" dist="38100" dir="2700000" algn="tl">
                    <a:srgbClr val="000000">
                      <a:alpha val="43137"/>
                    </a:srgbClr>
                  </a:outerShdw>
                </a:effectLst>
              </a:rPr>
              <a:t>1: </a:t>
            </a:r>
            <a:r>
              <a:rPr lang="fr-FR" sz="1800" b="1" dirty="0"/>
              <a:t>Prénom </a:t>
            </a:r>
            <a:r>
              <a:rPr lang="fr-FR" sz="1800" b="1" dirty="0" smtClean="0"/>
              <a:t>Nom : Zone 1, Zone 2, etc…</a:t>
            </a:r>
            <a:endParaRPr lang="fr-FR" sz="1800" b="1" dirty="0"/>
          </a:p>
          <a:p>
            <a:pPr indent="19050">
              <a:buNone/>
            </a:pPr>
            <a:r>
              <a:rPr lang="fr-FR" sz="1800" b="1" dirty="0"/>
              <a:t>Région </a:t>
            </a:r>
            <a:r>
              <a:rPr lang="fr-FR" sz="1800" b="1" dirty="0" smtClean="0"/>
              <a:t>2: </a:t>
            </a:r>
            <a:r>
              <a:rPr lang="fr-FR" sz="1800" b="1" dirty="0"/>
              <a:t>Prénom Nom : Zone </a:t>
            </a:r>
            <a:r>
              <a:rPr lang="fr-FR" sz="1800" b="1" dirty="0" smtClean="0"/>
              <a:t>1, Zone 2, etc…</a:t>
            </a:r>
          </a:p>
          <a:p>
            <a:pPr indent="19050">
              <a:buNone/>
            </a:pPr>
            <a:r>
              <a:rPr lang="fr-FR" sz="1800" b="1" dirty="0" smtClean="0"/>
              <a:t>Région x: </a:t>
            </a:r>
            <a:r>
              <a:rPr lang="fr-FR" sz="1800" b="1" dirty="0" err="1" smtClean="0"/>
              <a:t>xxxxxxxxxxxx</a:t>
            </a:r>
            <a:endParaRPr lang="fr-FR" sz="1800" b="1" dirty="0" smtClean="0"/>
          </a:p>
          <a:p>
            <a:pPr indent="19050">
              <a:buNone/>
            </a:pPr>
            <a:r>
              <a:rPr lang="fr-FR" sz="1800" b="1" dirty="0" smtClean="0"/>
              <a:t>……..</a:t>
            </a:r>
          </a:p>
        </p:txBody>
      </p:sp>
      <p:sp>
        <p:nvSpPr>
          <p:cNvPr id="6" name="Espace réservé du numéro de diapositive 5"/>
          <p:cNvSpPr>
            <a:spLocks noGrp="1"/>
          </p:cNvSpPr>
          <p:nvPr>
            <p:ph type="sldNum" sz="quarter" idx="12"/>
          </p:nvPr>
        </p:nvSpPr>
        <p:spPr/>
        <p:txBody>
          <a:bodyPr/>
          <a:lstStyle/>
          <a:p>
            <a:fld id="{74E2F7BF-BCBC-4BAB-99EE-C4EFACBC9625}" type="slidenum">
              <a:rPr lang="fr-FR" smtClean="0"/>
              <a:pPr/>
              <a:t>6</a:t>
            </a:fld>
            <a:endParaRPr lang="fr-FR" dirty="0"/>
          </a:p>
        </p:txBody>
      </p:sp>
      <p:sp>
        <p:nvSpPr>
          <p:cNvPr id="13" name="Espace réservé de la date 12"/>
          <p:cNvSpPr>
            <a:spLocks noGrp="1"/>
          </p:cNvSpPr>
          <p:nvPr>
            <p:ph type="dt" sz="half" idx="10"/>
          </p:nvPr>
        </p:nvSpPr>
        <p:spPr/>
        <p:txBody>
          <a:bodyPr/>
          <a:lstStyle/>
          <a:p>
            <a:pPr>
              <a:defRPr/>
            </a:pPr>
            <a:fld id="{56786547-9094-49B0-855C-6A79F298D536}" type="datetime1">
              <a:rPr lang="fr-FR" smtClean="0"/>
              <a:pPr>
                <a:defRPr/>
              </a:pPr>
              <a:t>04/05/2020</a:t>
            </a:fld>
            <a:endParaRPr lang="fr-FR"/>
          </a:p>
        </p:txBody>
      </p:sp>
      <p:sp>
        <p:nvSpPr>
          <p:cNvPr id="7" name="AutoShape 4">
            <a:hlinkClick r:id="rId3" action="ppaction://hlinksldjump" highlightClick="1"/>
          </p:cNvPr>
          <p:cNvSpPr>
            <a:spLocks noChangeArrowheads="1"/>
          </p:cNvSpPr>
          <p:nvPr/>
        </p:nvSpPr>
        <p:spPr bwMode="auto">
          <a:xfrm>
            <a:off x="8388424" y="6453336"/>
            <a:ext cx="533400" cy="304800"/>
          </a:xfrm>
          <a:prstGeom prst="actionButtonBackPrevious">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endParaRPr lang="fr-FR" altLang="fr-FR"/>
          </a:p>
        </p:txBody>
      </p:sp>
    </p:spTree>
    <p:extLst>
      <p:ext uri="{BB962C8B-B14F-4D97-AF65-F5344CB8AC3E}">
        <p14:creationId xmlns:p14="http://schemas.microsoft.com/office/powerpoint/2010/main" xmlns="" val="1689758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10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10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1000"/>
                                        <p:tgtEl>
                                          <p:spTgt spid="3">
                                            <p:txEl>
                                              <p:pRg st="10" end="1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fade">
                                      <p:cBhvr>
                                        <p:cTn id="34" dur="1000"/>
                                        <p:tgtEl>
                                          <p:spTgt spid="3">
                                            <p:txEl>
                                              <p:pRg st="11" end="11"/>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1000"/>
                                        <p:tgtEl>
                                          <p:spTgt spid="3">
                                            <p:txEl>
                                              <p:pRg st="12" end="12"/>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3" end="13"/>
                                            </p:txEl>
                                          </p:spTgt>
                                        </p:tgtEl>
                                        <p:attrNameLst>
                                          <p:attrName>style.visibility</p:attrName>
                                        </p:attrNameLst>
                                      </p:cBhvr>
                                      <p:to>
                                        <p:strVal val="visible"/>
                                      </p:to>
                                    </p:set>
                                    <p:animEffect transition="in" filter="fade">
                                      <p:cBhvr>
                                        <p:cTn id="40" dur="1000"/>
                                        <p:tgtEl>
                                          <p:spTgt spid="3">
                                            <p:txEl>
                                              <p:pRg st="13" end="13"/>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animEffect transition="in" filter="fade">
                                      <p:cBhvr>
                                        <p:cTn id="43" dur="1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cstate="print"/>
          <a:stretch>
            <a:fillRect/>
          </a:stretch>
        </p:blipFill>
        <p:spPr>
          <a:xfrm>
            <a:off x="2195736" y="3362800"/>
            <a:ext cx="4564199" cy="3037267"/>
          </a:xfrm>
          <a:prstGeom prst="rect">
            <a:avLst/>
          </a:prstGeom>
        </p:spPr>
      </p:pic>
      <p:sp>
        <p:nvSpPr>
          <p:cNvPr id="2" name="Espace réservé de la date 1"/>
          <p:cNvSpPr>
            <a:spLocks noGrp="1"/>
          </p:cNvSpPr>
          <p:nvPr>
            <p:ph type="dt" sz="half" idx="10"/>
          </p:nvPr>
        </p:nvSpPr>
        <p:spPr/>
        <p:txBody>
          <a:bodyPr/>
          <a:lstStyle/>
          <a:p>
            <a:pPr>
              <a:defRPr/>
            </a:pPr>
            <a:fld id="{08557F6D-1101-4A0C-8A78-1F2659A509DE}" type="datetime1">
              <a:rPr lang="fr-FR" smtClean="0"/>
              <a:pPr>
                <a:defRPr/>
              </a:pPr>
              <a:t>04/05/2020</a:t>
            </a:fld>
            <a:endParaRPr lang="fr-FR" dirty="0"/>
          </a:p>
        </p:txBody>
      </p:sp>
      <p:sp>
        <p:nvSpPr>
          <p:cNvPr id="3" name="Espace réservé du numéro de diapositive 2"/>
          <p:cNvSpPr>
            <a:spLocks noGrp="1"/>
          </p:cNvSpPr>
          <p:nvPr>
            <p:ph type="sldNum" sz="quarter" idx="12"/>
          </p:nvPr>
        </p:nvSpPr>
        <p:spPr/>
        <p:txBody>
          <a:bodyPr/>
          <a:lstStyle/>
          <a:p>
            <a:pPr>
              <a:defRPr/>
            </a:pPr>
            <a:fld id="{C4CCD9C9-A50B-4D77-9DB8-C6DFD67BFD9A}" type="slidenum">
              <a:rPr lang="fr-FR" smtClean="0"/>
              <a:pPr>
                <a:defRPr/>
              </a:pPr>
              <a:t>7</a:t>
            </a:fld>
            <a:endParaRPr lang="fr-FR" dirty="0"/>
          </a:p>
        </p:txBody>
      </p:sp>
      <p:sp>
        <p:nvSpPr>
          <p:cNvPr id="5" name="Parchemin horizontal 4"/>
          <p:cNvSpPr/>
          <p:nvPr/>
        </p:nvSpPr>
        <p:spPr>
          <a:xfrm>
            <a:off x="1447960" y="1484784"/>
            <a:ext cx="6248079" cy="1728192"/>
          </a:xfrm>
          <a:prstGeom prst="horizont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fr-FR" sz="3200" b="1" dirty="0" smtClean="0">
                <a:solidFill>
                  <a:srgbClr val="00338D"/>
                </a:solidFill>
              </a:rPr>
              <a:t>Responsabilités et Principales Tâches du Trésorier</a:t>
            </a:r>
            <a:endParaRPr lang="fr-FR" dirty="0"/>
          </a:p>
        </p:txBody>
      </p:sp>
      <p:sp>
        <p:nvSpPr>
          <p:cNvPr id="4" name="AutoShape 6" descr="Résultat de recherche d'images pour &quot;role du trésorier&quot;"/>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6" name="AutoShape 8" descr="Résultat de recherche d'images pour &quot;role du trésorier&quot;"/>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7" name="ZoneTexte 6"/>
          <p:cNvSpPr txBox="1"/>
          <p:nvPr/>
        </p:nvSpPr>
        <p:spPr>
          <a:xfrm>
            <a:off x="2123728" y="3039634"/>
            <a:ext cx="4968552" cy="861774"/>
          </a:xfrm>
          <a:prstGeom prst="rect">
            <a:avLst/>
          </a:prstGeom>
          <a:noFill/>
        </p:spPr>
        <p:txBody>
          <a:bodyPr wrap="square" rtlCol="0">
            <a:spAutoFit/>
          </a:bodyPr>
          <a:lstStyle/>
          <a:p>
            <a:endParaRPr lang="fr-FR" dirty="0"/>
          </a:p>
          <a:p>
            <a:r>
              <a:rPr lang="fr-FR" dirty="0">
                <a:hlinkClick r:id="rId4"/>
              </a:rPr>
              <a:t> </a:t>
            </a:r>
            <a:r>
              <a:rPr lang="fr-FR" sz="3200" b="1" dirty="0">
                <a:hlinkClick r:id="rId4"/>
              </a:rPr>
              <a:t>Guide du trésorier </a:t>
            </a:r>
            <a:r>
              <a:rPr lang="fr-FR" sz="3200" b="1" dirty="0" smtClean="0">
                <a:hlinkClick r:id="rId4"/>
              </a:rPr>
              <a:t>de club</a:t>
            </a:r>
            <a:endParaRPr lang="fr-FR" b="1" dirty="0"/>
          </a:p>
        </p:txBody>
      </p:sp>
    </p:spTree>
    <p:extLst>
      <p:ext uri="{BB962C8B-B14F-4D97-AF65-F5344CB8AC3E}">
        <p14:creationId xmlns:p14="http://schemas.microsoft.com/office/powerpoint/2010/main" xmlns="" val="40080035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3" name="Espace réservé du contenu 2"/>
          <p:cNvSpPr>
            <a:spLocks noGrp="1"/>
          </p:cNvSpPr>
          <p:nvPr>
            <p:ph idx="4294967295"/>
          </p:nvPr>
        </p:nvSpPr>
        <p:spPr>
          <a:xfrm>
            <a:off x="179513" y="1628800"/>
            <a:ext cx="8784976" cy="4464496"/>
          </a:xfrm>
        </p:spPr>
        <p:txBody>
          <a:bodyPr>
            <a:noAutofit/>
          </a:bodyPr>
          <a:lstStyle/>
          <a:p>
            <a:pPr eaLnBrk="1" hangingPunct="1">
              <a:spcAft>
                <a:spcPts val="600"/>
              </a:spcAft>
              <a:buClr>
                <a:srgbClr val="00338D"/>
              </a:buClr>
              <a:buFont typeface="Wingdings 2" panose="05020102010507070707" pitchFamily="18" charset="2"/>
              <a:buChar char="A"/>
            </a:pPr>
            <a:r>
              <a:rPr lang="fr-FR" altLang="fr-FR" b="1" dirty="0" smtClean="0">
                <a:solidFill>
                  <a:srgbClr val="262673"/>
                </a:solidFill>
              </a:rPr>
              <a:t>Le Trésorier occupe l’une des fonctions les plus importantes du club. Il doit satisfaire: </a:t>
            </a:r>
          </a:p>
          <a:p>
            <a:pPr marL="744538" indent="-457200">
              <a:spcAft>
                <a:spcPts val="600"/>
              </a:spcAft>
              <a:buClr>
                <a:srgbClr val="00338D"/>
              </a:buClr>
              <a:buSzPct val="99000"/>
              <a:buFont typeface="Wingdings" panose="05000000000000000000" pitchFamily="2" charset="2"/>
              <a:buChar char="Ø"/>
            </a:pPr>
            <a:r>
              <a:rPr lang="fr-FR" altLang="fr-FR" sz="3200" dirty="0" smtClean="0"/>
              <a:t>Aux obligations légales, </a:t>
            </a:r>
            <a:endParaRPr lang="fr-FR" altLang="fr-FR" dirty="0" smtClean="0"/>
          </a:p>
          <a:p>
            <a:pPr marL="744538" indent="-457200" algn="just" eaLnBrk="1" hangingPunct="1">
              <a:spcAft>
                <a:spcPts val="600"/>
              </a:spcAft>
              <a:buClr>
                <a:srgbClr val="00338D"/>
              </a:buClr>
              <a:buSzPct val="99000"/>
              <a:buFont typeface="Wingdings" panose="05000000000000000000" pitchFamily="2" charset="2"/>
              <a:buChar char="Ø"/>
            </a:pPr>
            <a:r>
              <a:rPr lang="fr-FR" altLang="fr-FR" sz="3200" dirty="0" smtClean="0"/>
              <a:t>A celles découlant de l’appartenance du</a:t>
            </a:r>
            <a:br>
              <a:rPr lang="fr-FR" altLang="fr-FR" sz="3200" dirty="0" smtClean="0"/>
            </a:br>
            <a:r>
              <a:rPr lang="fr-FR" altLang="fr-FR" sz="3200" dirty="0" smtClean="0"/>
              <a:t>club à une organisation nationale ( association loi 1901) et  internationale  ( statuts du LCI).</a:t>
            </a:r>
          </a:p>
          <a:p>
            <a:pPr marL="744538" indent="-457200" algn="just">
              <a:spcAft>
                <a:spcPts val="600"/>
              </a:spcAft>
              <a:buClr>
                <a:srgbClr val="00338D"/>
              </a:buClr>
              <a:buSzPct val="99000"/>
              <a:buFont typeface="Wingdings" panose="05000000000000000000" pitchFamily="2" charset="2"/>
              <a:buChar char="Ø"/>
            </a:pPr>
            <a:r>
              <a:rPr lang="fr-FR" altLang="fr-FR" dirty="0"/>
              <a:t> Il est attendu de </a:t>
            </a:r>
            <a:r>
              <a:rPr lang="fr-FR" altLang="fr-FR" dirty="0" smtClean="0"/>
              <a:t>lui : </a:t>
            </a:r>
            <a:r>
              <a:rPr lang="fr-FR" altLang="fr-FR" dirty="0"/>
              <a:t>rigueur, compétence, dévouement, mais aussi fermeté.  </a:t>
            </a:r>
          </a:p>
          <a:p>
            <a:pPr marL="28575" indent="-28575" eaLnBrk="1" hangingPunct="1">
              <a:buFont typeface="Wingdings" pitchFamily="2" charset="2"/>
              <a:buChar char="v"/>
            </a:pPr>
            <a:endParaRPr lang="fr-FR" altLang="fr-FR" dirty="0" smtClean="0">
              <a:solidFill>
                <a:srgbClr val="3333CC"/>
              </a:solidFill>
            </a:endParaRPr>
          </a:p>
        </p:txBody>
      </p:sp>
      <p:sp>
        <p:nvSpPr>
          <p:cNvPr id="8" name="ZoneTexte 7"/>
          <p:cNvSpPr txBox="1"/>
          <p:nvPr/>
        </p:nvSpPr>
        <p:spPr>
          <a:xfrm>
            <a:off x="539750" y="836712"/>
            <a:ext cx="8064500" cy="646331"/>
          </a:xfrm>
          <a:prstGeom prst="rect">
            <a:avLst/>
          </a:prstGeom>
          <a:noFill/>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571500" indent="-571500" algn="ctr">
              <a:buBlip>
                <a:blip r:embed="rId3"/>
              </a:buBlip>
            </a:pPr>
            <a:r>
              <a:rPr lang="fr-FR" altLang="fr-FR" sz="3600" b="1" dirty="0">
                <a:solidFill>
                  <a:srgbClr val="00338D"/>
                </a:solidFill>
                <a:latin typeface="+mj-lt"/>
              </a:rPr>
              <a:t>Les Responsabilités du </a:t>
            </a:r>
            <a:r>
              <a:rPr lang="fr-FR" altLang="fr-FR" sz="3600" b="1" dirty="0" smtClean="0">
                <a:solidFill>
                  <a:srgbClr val="00338D"/>
                </a:solidFill>
                <a:latin typeface="+mj-lt"/>
              </a:rPr>
              <a:t>Trésorier</a:t>
            </a:r>
            <a:endParaRPr lang="fr-FR" altLang="fr-FR" sz="3600" b="1" dirty="0">
              <a:solidFill>
                <a:srgbClr val="00338D"/>
              </a:solidFill>
              <a:latin typeface="+mj-lt"/>
            </a:endParaRPr>
          </a:p>
        </p:txBody>
      </p:sp>
      <p:sp>
        <p:nvSpPr>
          <p:cNvPr id="2" name="Espace réservé de la date 1"/>
          <p:cNvSpPr>
            <a:spLocks noGrp="1"/>
          </p:cNvSpPr>
          <p:nvPr>
            <p:ph type="dt" sz="half" idx="10"/>
          </p:nvPr>
        </p:nvSpPr>
        <p:spPr/>
        <p:txBody>
          <a:bodyPr/>
          <a:lstStyle/>
          <a:p>
            <a:pPr>
              <a:defRPr/>
            </a:pPr>
            <a:fld id="{A2FA787A-962F-4674-BF2F-3A317FA3168D}" type="datetime1">
              <a:rPr lang="fr-FR" smtClean="0"/>
              <a:pPr>
                <a:defRPr/>
              </a:pPr>
              <a:t>04/05/2020</a:t>
            </a:fld>
            <a:endParaRPr lang="fr-FR" dirty="0"/>
          </a:p>
        </p:txBody>
      </p:sp>
      <p:sp>
        <p:nvSpPr>
          <p:cNvPr id="3" name="Espace réservé du numéro de diapositive 2"/>
          <p:cNvSpPr>
            <a:spLocks noGrp="1"/>
          </p:cNvSpPr>
          <p:nvPr>
            <p:ph type="sldNum" sz="quarter" idx="12"/>
          </p:nvPr>
        </p:nvSpPr>
        <p:spPr/>
        <p:txBody>
          <a:bodyPr/>
          <a:lstStyle/>
          <a:p>
            <a:pPr>
              <a:defRPr/>
            </a:pPr>
            <a:fld id="{C4CCD9C9-A50B-4D77-9DB8-C6DFD67BFD9A}" type="slidenum">
              <a:rPr lang="fr-FR" smtClean="0"/>
              <a:pPr>
                <a:defRPr/>
              </a:pPr>
              <a:t>8</a:t>
            </a:fld>
            <a:endParaRPr lang="fr-FR" dirty="0"/>
          </a:p>
        </p:txBody>
      </p:sp>
    </p:spTree>
    <p:extLst>
      <p:ext uri="{BB962C8B-B14F-4D97-AF65-F5344CB8AC3E}">
        <p14:creationId xmlns:p14="http://schemas.microsoft.com/office/powerpoint/2010/main" xmlns="" val="311107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91873">
                                            <p:txEl>
                                              <p:pRg st="0" end="0"/>
                                            </p:txEl>
                                          </p:spTgt>
                                        </p:tgtEl>
                                        <p:attrNameLst>
                                          <p:attrName>style.visibility</p:attrName>
                                        </p:attrNameLst>
                                      </p:cBhvr>
                                      <p:to>
                                        <p:strVal val="visible"/>
                                      </p:to>
                                    </p:set>
                                    <p:animEffect transition="in" filter="barn(inVertical)">
                                      <p:cBhvr>
                                        <p:cTn id="7" dur="500"/>
                                        <p:tgtEl>
                                          <p:spTgt spid="591873">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591873">
                                            <p:txEl>
                                              <p:pRg st="1" end="1"/>
                                            </p:txEl>
                                          </p:spTgt>
                                        </p:tgtEl>
                                        <p:attrNameLst>
                                          <p:attrName>style.visibility</p:attrName>
                                        </p:attrNameLst>
                                      </p:cBhvr>
                                      <p:to>
                                        <p:strVal val="visible"/>
                                      </p:to>
                                    </p:set>
                                    <p:animEffect transition="in" filter="fade">
                                      <p:cBhvr>
                                        <p:cTn id="10" dur="1000"/>
                                        <p:tgtEl>
                                          <p:spTgt spid="591873">
                                            <p:txEl>
                                              <p:pRg st="1" end="1"/>
                                            </p:txEl>
                                          </p:spTgt>
                                        </p:tgtEl>
                                      </p:cBhvr>
                                    </p:animEffect>
                                    <p:anim calcmode="lin" valueType="num">
                                      <p:cBhvr>
                                        <p:cTn id="11" dur="1000" fill="hold"/>
                                        <p:tgtEl>
                                          <p:spTgt spid="591873">
                                            <p:txEl>
                                              <p:pRg st="1" end="1"/>
                                            </p:txEl>
                                          </p:spTgt>
                                        </p:tgtEl>
                                        <p:attrNameLst>
                                          <p:attrName>ppt_x</p:attrName>
                                        </p:attrNameLst>
                                      </p:cBhvr>
                                      <p:tavLst>
                                        <p:tav tm="0">
                                          <p:val>
                                            <p:strVal val="#ppt_x"/>
                                          </p:val>
                                        </p:tav>
                                        <p:tav tm="100000">
                                          <p:val>
                                            <p:strVal val="#ppt_x"/>
                                          </p:val>
                                        </p:tav>
                                      </p:tavLst>
                                    </p:anim>
                                    <p:anim calcmode="lin" valueType="num">
                                      <p:cBhvr>
                                        <p:cTn id="12" dur="1000" fill="hold"/>
                                        <p:tgtEl>
                                          <p:spTgt spid="591873">
                                            <p:txEl>
                                              <p:pRg st="1" end="1"/>
                                            </p:txEl>
                                          </p:spTgt>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591873">
                                            <p:txEl>
                                              <p:pRg st="2" end="2"/>
                                            </p:txEl>
                                          </p:spTgt>
                                        </p:tgtEl>
                                        <p:attrNameLst>
                                          <p:attrName>style.visibility</p:attrName>
                                        </p:attrNameLst>
                                      </p:cBhvr>
                                      <p:to>
                                        <p:strVal val="visible"/>
                                      </p:to>
                                    </p:set>
                                    <p:animEffect transition="in" filter="fade">
                                      <p:cBhvr>
                                        <p:cTn id="16" dur="1000"/>
                                        <p:tgtEl>
                                          <p:spTgt spid="591873">
                                            <p:txEl>
                                              <p:pRg st="2" end="2"/>
                                            </p:txEl>
                                          </p:spTgt>
                                        </p:tgtEl>
                                      </p:cBhvr>
                                    </p:animEffect>
                                    <p:anim calcmode="lin" valueType="num">
                                      <p:cBhvr>
                                        <p:cTn id="17" dur="1000" fill="hold"/>
                                        <p:tgtEl>
                                          <p:spTgt spid="591873">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591873">
                                            <p:txEl>
                                              <p:pRg st="2" end="2"/>
                                            </p:txEl>
                                          </p:spTgt>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91873">
                                            <p:txEl>
                                              <p:pRg st="3" end="3"/>
                                            </p:txEl>
                                          </p:spTgt>
                                        </p:tgtEl>
                                        <p:attrNameLst>
                                          <p:attrName>style.visibility</p:attrName>
                                        </p:attrNameLst>
                                      </p:cBhvr>
                                      <p:to>
                                        <p:strVal val="visible"/>
                                      </p:to>
                                    </p:set>
                                    <p:animEffect transition="in" filter="fade">
                                      <p:cBhvr>
                                        <p:cTn id="22" dur="1000"/>
                                        <p:tgtEl>
                                          <p:spTgt spid="591873">
                                            <p:txEl>
                                              <p:pRg st="3" end="3"/>
                                            </p:txEl>
                                          </p:spTgt>
                                        </p:tgtEl>
                                      </p:cBhvr>
                                    </p:animEffect>
                                    <p:anim calcmode="lin" valueType="num">
                                      <p:cBhvr>
                                        <p:cTn id="23" dur="1000" fill="hold"/>
                                        <p:tgtEl>
                                          <p:spTgt spid="59187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9187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21" name="Rectangle 2"/>
          <p:cNvSpPr>
            <a:spLocks noGrp="1" noChangeArrowheads="1"/>
          </p:cNvSpPr>
          <p:nvPr>
            <p:ph idx="4294967295"/>
          </p:nvPr>
        </p:nvSpPr>
        <p:spPr>
          <a:xfrm>
            <a:off x="323528" y="1928813"/>
            <a:ext cx="8280722" cy="4167187"/>
          </a:xfrm>
        </p:spPr>
        <p:txBody>
          <a:bodyPr>
            <a:normAutofit lnSpcReduction="10000"/>
          </a:bodyPr>
          <a:lstStyle/>
          <a:p>
            <a:pPr eaLnBrk="1" hangingPunct="1">
              <a:lnSpc>
                <a:spcPct val="80000"/>
              </a:lnSpc>
              <a:buClr>
                <a:srgbClr val="3333CC"/>
              </a:buClr>
              <a:buFontTx/>
              <a:buNone/>
            </a:pPr>
            <a:endParaRPr lang="fr-FR" altLang="fr-FR" sz="2400" b="0" dirty="0" smtClean="0">
              <a:solidFill>
                <a:srgbClr val="3333CC"/>
              </a:solidFill>
              <a:latin typeface="Times New Roman" pitchFamily="18" charset="0"/>
            </a:endParaRPr>
          </a:p>
          <a:p>
            <a:pPr eaLnBrk="1" hangingPunct="1">
              <a:lnSpc>
                <a:spcPct val="80000"/>
              </a:lnSpc>
              <a:buClr>
                <a:srgbClr val="00338D"/>
              </a:buClr>
              <a:buFont typeface="Wingdings 2" panose="05020102010507070707" pitchFamily="18" charset="2"/>
              <a:buChar char="A"/>
            </a:pPr>
            <a:r>
              <a:rPr lang="fr-FR" altLang="fr-FR" dirty="0" smtClean="0">
                <a:solidFill>
                  <a:srgbClr val="262673"/>
                </a:solidFill>
              </a:rPr>
              <a:t>Le TRESORIER est le conseiller du Président pour la gestion des finances du club.  </a:t>
            </a:r>
          </a:p>
          <a:p>
            <a:pPr eaLnBrk="1" hangingPunct="1">
              <a:lnSpc>
                <a:spcPct val="80000"/>
              </a:lnSpc>
              <a:buClr>
                <a:srgbClr val="00338D"/>
              </a:buClr>
              <a:buFont typeface="Wingdings 2" panose="05020102010507070707" pitchFamily="18" charset="2"/>
              <a:buChar char="A"/>
            </a:pPr>
            <a:endParaRPr lang="fr-FR" altLang="fr-FR" i="1" dirty="0" smtClean="0">
              <a:solidFill>
                <a:srgbClr val="262673"/>
              </a:solidFill>
            </a:endParaRPr>
          </a:p>
          <a:p>
            <a:pPr eaLnBrk="1" hangingPunct="1">
              <a:lnSpc>
                <a:spcPct val="80000"/>
              </a:lnSpc>
              <a:buClr>
                <a:srgbClr val="00338D"/>
              </a:buClr>
              <a:buFont typeface="Wingdings 2" panose="05020102010507070707" pitchFamily="18" charset="2"/>
              <a:buChar char="A"/>
            </a:pPr>
            <a:r>
              <a:rPr lang="fr-FR" altLang="fr-FR" dirty="0" smtClean="0">
                <a:solidFill>
                  <a:srgbClr val="262673"/>
                </a:solidFill>
              </a:rPr>
              <a:t>Il effectue les tâches sous sa responsabilité en collaboration avec le Secrétaire</a:t>
            </a:r>
          </a:p>
          <a:p>
            <a:pPr eaLnBrk="1" hangingPunct="1">
              <a:lnSpc>
                <a:spcPct val="80000"/>
              </a:lnSpc>
              <a:buClr>
                <a:srgbClr val="00338D"/>
              </a:buClr>
              <a:buFont typeface="Wingdings 2" panose="05020102010507070707" pitchFamily="18" charset="2"/>
              <a:buChar char="A"/>
            </a:pPr>
            <a:endParaRPr lang="fr-FR" altLang="fr-FR" dirty="0" smtClean="0">
              <a:solidFill>
                <a:srgbClr val="262673"/>
              </a:solidFill>
            </a:endParaRPr>
          </a:p>
          <a:p>
            <a:pPr>
              <a:lnSpc>
                <a:spcPct val="80000"/>
              </a:lnSpc>
              <a:buClr>
                <a:srgbClr val="00338D"/>
              </a:buClr>
              <a:buFont typeface="Wingdings 2" panose="05020102010507070707" pitchFamily="18" charset="2"/>
              <a:buChar char="A"/>
            </a:pPr>
            <a:r>
              <a:rPr lang="fr-FR" altLang="fr-FR" dirty="0">
                <a:solidFill>
                  <a:srgbClr val="262673"/>
                </a:solidFill>
              </a:rPr>
              <a:t>Il agit sur délégation du Président</a:t>
            </a:r>
            <a:r>
              <a:rPr lang="fr-FR" altLang="fr-FR" dirty="0" smtClean="0">
                <a:solidFill>
                  <a:srgbClr val="262673"/>
                </a:solidFill>
              </a:rPr>
              <a:t>.</a:t>
            </a:r>
            <a:endParaRPr lang="fr-FR" altLang="fr-FR" sz="2400" b="0" dirty="0" smtClean="0">
              <a:solidFill>
                <a:srgbClr val="3333CC"/>
              </a:solidFill>
              <a:latin typeface="Times New Roman" pitchFamily="18" charset="0"/>
            </a:endParaRPr>
          </a:p>
        </p:txBody>
      </p:sp>
      <p:sp>
        <p:nvSpPr>
          <p:cNvPr id="2" name="Espace réservé de la date 1"/>
          <p:cNvSpPr>
            <a:spLocks noGrp="1"/>
          </p:cNvSpPr>
          <p:nvPr>
            <p:ph type="dt" sz="half" idx="10"/>
          </p:nvPr>
        </p:nvSpPr>
        <p:spPr/>
        <p:txBody>
          <a:bodyPr/>
          <a:lstStyle/>
          <a:p>
            <a:pPr>
              <a:defRPr/>
            </a:pPr>
            <a:fld id="{1265226A-5B7F-45E2-A5A0-4355B9A28D68}" type="datetime1">
              <a:rPr lang="fr-FR" smtClean="0"/>
              <a:pPr>
                <a:defRPr/>
              </a:pPr>
              <a:t>04/05/2020</a:t>
            </a:fld>
            <a:endParaRPr lang="fr-FR" dirty="0"/>
          </a:p>
        </p:txBody>
      </p:sp>
      <p:sp>
        <p:nvSpPr>
          <p:cNvPr id="3" name="Espace réservé du numéro de diapositive 2"/>
          <p:cNvSpPr>
            <a:spLocks noGrp="1"/>
          </p:cNvSpPr>
          <p:nvPr>
            <p:ph type="sldNum" sz="quarter" idx="12"/>
          </p:nvPr>
        </p:nvSpPr>
        <p:spPr/>
        <p:txBody>
          <a:bodyPr/>
          <a:lstStyle/>
          <a:p>
            <a:pPr>
              <a:defRPr/>
            </a:pPr>
            <a:fld id="{C4CCD9C9-A50B-4D77-9DB8-C6DFD67BFD9A}" type="slidenum">
              <a:rPr lang="fr-FR" smtClean="0"/>
              <a:pPr>
                <a:defRPr/>
              </a:pPr>
              <a:t>9</a:t>
            </a:fld>
            <a:endParaRPr lang="fr-FR" dirty="0"/>
          </a:p>
        </p:txBody>
      </p:sp>
      <p:sp>
        <p:nvSpPr>
          <p:cNvPr id="6" name="ZoneTexte 5"/>
          <p:cNvSpPr txBox="1"/>
          <p:nvPr/>
        </p:nvSpPr>
        <p:spPr>
          <a:xfrm>
            <a:off x="539750" y="836712"/>
            <a:ext cx="8064500" cy="646331"/>
          </a:xfrm>
          <a:prstGeom prst="rect">
            <a:avLst/>
          </a:prstGeom>
          <a:noFill/>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571500" indent="-571500" algn="ctr">
              <a:buBlip>
                <a:blip r:embed="rId3"/>
              </a:buBlip>
            </a:pPr>
            <a:r>
              <a:rPr lang="fr-FR" altLang="fr-FR" sz="3600" b="1" dirty="0">
                <a:solidFill>
                  <a:srgbClr val="00338D"/>
                </a:solidFill>
                <a:latin typeface="+mj-lt"/>
              </a:rPr>
              <a:t>Les Responsabilités du </a:t>
            </a:r>
            <a:r>
              <a:rPr lang="fr-FR" altLang="fr-FR" sz="3600" b="1" dirty="0" smtClean="0">
                <a:solidFill>
                  <a:srgbClr val="00338D"/>
                </a:solidFill>
                <a:latin typeface="+mj-lt"/>
              </a:rPr>
              <a:t>Trésorier</a:t>
            </a:r>
            <a:endParaRPr lang="fr-FR" altLang="fr-FR" sz="3600" b="1" dirty="0">
              <a:solidFill>
                <a:srgbClr val="00338D"/>
              </a:solidFill>
              <a:latin typeface="+mj-lt"/>
            </a:endParaRPr>
          </a:p>
        </p:txBody>
      </p:sp>
    </p:spTree>
    <p:extLst>
      <p:ext uri="{BB962C8B-B14F-4D97-AF65-F5344CB8AC3E}">
        <p14:creationId xmlns:p14="http://schemas.microsoft.com/office/powerpoint/2010/main" xmlns="" val="42389087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93921">
                                            <p:txEl>
                                              <p:pRg st="1" end="1"/>
                                            </p:txEl>
                                          </p:spTgt>
                                        </p:tgtEl>
                                        <p:attrNameLst>
                                          <p:attrName>style.visibility</p:attrName>
                                        </p:attrNameLst>
                                      </p:cBhvr>
                                      <p:to>
                                        <p:strVal val="visible"/>
                                      </p:to>
                                    </p:set>
                                    <p:animEffect transition="in" filter="barn(inVertical)">
                                      <p:cBhvr>
                                        <p:cTn id="7" dur="500"/>
                                        <p:tgtEl>
                                          <p:spTgt spid="593921">
                                            <p:txEl>
                                              <p:pRg st="1" end="1"/>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93921">
                                            <p:txEl>
                                              <p:pRg st="3" end="3"/>
                                            </p:txEl>
                                          </p:spTgt>
                                        </p:tgtEl>
                                        <p:attrNameLst>
                                          <p:attrName>style.visibility</p:attrName>
                                        </p:attrNameLst>
                                      </p:cBhvr>
                                      <p:to>
                                        <p:strVal val="visible"/>
                                      </p:to>
                                    </p:set>
                                    <p:animEffect transition="in" filter="barn(inVertical)">
                                      <p:cBhvr>
                                        <p:cTn id="11" dur="500"/>
                                        <p:tgtEl>
                                          <p:spTgt spid="593921">
                                            <p:txEl>
                                              <p:pRg st="3" end="3"/>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593921">
                                            <p:txEl>
                                              <p:pRg st="5" end="5"/>
                                            </p:txEl>
                                          </p:spTgt>
                                        </p:tgtEl>
                                        <p:attrNameLst>
                                          <p:attrName>style.visibility</p:attrName>
                                        </p:attrNameLst>
                                      </p:cBhvr>
                                      <p:to>
                                        <p:strVal val="visible"/>
                                      </p:to>
                                    </p:set>
                                    <p:animEffect transition="in" filter="barn(inVertical)">
                                      <p:cBhvr>
                                        <p:cTn id="15" dur="500"/>
                                        <p:tgtEl>
                                          <p:spTgt spid="5939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2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ions">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5729</TotalTime>
  <Words>2294</Words>
  <Application>Microsoft Office PowerPoint</Application>
  <PresentationFormat>On-screen Show (4:3)</PresentationFormat>
  <Paragraphs>505</Paragraphs>
  <Slides>55</Slides>
  <Notes>35</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Thème20</vt:lpstr>
      <vt:lpstr>Slide 1</vt:lpstr>
      <vt:lpstr>Thèmes traités</vt:lpstr>
      <vt:lpstr>Slide 3</vt:lpstr>
      <vt:lpstr>Slide 4</vt:lpstr>
      <vt:lpstr>Slide 5</vt:lpstr>
      <vt:lpstr>Cabinet du Gouverneur 2020-2021</vt:lpstr>
      <vt:lpstr>Slide 7</vt:lpstr>
      <vt:lpstr>Slide 8</vt:lpstr>
      <vt:lpstr>Slide 9</vt:lpstr>
      <vt:lpstr>Slide 10</vt:lpstr>
      <vt:lpstr>Slide 11</vt:lpstr>
      <vt:lpstr>Slide 12</vt:lpstr>
      <vt:lpstr>Slide 13</vt:lpstr>
      <vt:lpstr>Slide 14</vt:lpstr>
      <vt:lpstr>Le guide de la fonction</vt:lpstr>
      <vt:lpstr>Slide 16</vt:lpstr>
      <vt:lpstr>Le guide de la fonction</vt:lpstr>
      <vt:lpstr>Slide 18</vt:lpstr>
      <vt:lpstr>Le guide de la fonction</vt:lpstr>
      <vt:lpstr>Le guide de la fonction</vt:lpstr>
      <vt:lpstr>Slide 21</vt:lpstr>
      <vt:lpstr>Slide 22</vt:lpstr>
      <vt:lpstr>Slide 23</vt:lpstr>
      <vt:lpstr>Slide 24</vt:lpstr>
      <vt:lpstr>Slide 25</vt:lpstr>
      <vt:lpstr>Slide 26</vt:lpstr>
      <vt:lpstr>Slide 27</vt:lpstr>
      <vt:lpstr>Slide 28</vt:lpstr>
      <vt:lpstr>Slide 29</vt:lpstr>
      <vt:lpstr>Slide 30</vt:lpstr>
      <vt:lpstr>Slide 31</vt:lpstr>
      <vt:lpstr>Les cotisations</vt:lpstr>
      <vt:lpstr>Slide 33</vt:lpstr>
      <vt:lpstr>Établissement du budget** </vt:lpstr>
      <vt:lpstr>Le Budget Prévisionnel</vt:lpstr>
      <vt:lpstr>Le Budget Prévisionnel</vt:lpstr>
      <vt:lpstr>Slide 37</vt:lpstr>
      <vt:lpstr>Slide 38</vt:lpstr>
      <vt:lpstr>Slide 39</vt:lpstr>
      <vt:lpstr>Recommandations</vt:lpstr>
      <vt:lpstr>Délivrance d’un reçu fiscal </vt:lpstr>
      <vt:lpstr>Slide 42</vt:lpstr>
      <vt:lpstr>Délivrance d’un reçu fiscal </vt:lpstr>
      <vt:lpstr>Slide 44</vt:lpstr>
      <vt:lpstr>Slide 45</vt:lpstr>
      <vt:lpstr>Accès à MyLion</vt:lpstr>
      <vt:lpstr>Slide 47</vt:lpstr>
      <vt:lpstr>Slide 48</vt:lpstr>
      <vt:lpstr>Slide 49</vt:lpstr>
      <vt:lpstr>Slide 50</vt:lpstr>
      <vt:lpstr>Slide 51</vt:lpstr>
      <vt:lpstr>Slide 52</vt:lpstr>
      <vt:lpstr>Slide 53</vt:lpstr>
      <vt:lpstr>Slide 54</vt:lpstr>
      <vt:lpstr>Questions diverses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Hedi DARDOUR</dc:creator>
  <cp:lastModifiedBy>madou</cp:lastModifiedBy>
  <cp:revision>479</cp:revision>
  <dcterms:created xsi:type="dcterms:W3CDTF">2017-11-01T00:27:28Z</dcterms:created>
  <dcterms:modified xsi:type="dcterms:W3CDTF">2020-05-04T08:40:03Z</dcterms:modified>
</cp:coreProperties>
</file>