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1" r:id="rId2"/>
    <p:sldId id="256" r:id="rId3"/>
    <p:sldId id="257" r:id="rId4"/>
    <p:sldId id="270" r:id="rId5"/>
    <p:sldId id="263" r:id="rId6"/>
    <p:sldId id="267" r:id="rId7"/>
  </p:sldIdLst>
  <p:sldSz cx="7559675" cy="1069181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FEC800"/>
    <a:srgbClr val="009DDA"/>
    <a:srgbClr val="FF6600"/>
    <a:srgbClr val="00338D"/>
    <a:srgbClr val="F0C415"/>
    <a:srgbClr val="73BD44"/>
    <a:srgbClr val="47773D"/>
    <a:srgbClr val="3EAE48"/>
    <a:srgbClr val="00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5196" autoAdjust="0"/>
  </p:normalViewPr>
  <p:slideViewPr>
    <p:cSldViewPr snapToGrid="0">
      <p:cViewPr varScale="1">
        <p:scale>
          <a:sx n="52" d="100"/>
          <a:sy n="52" d="100"/>
        </p:scale>
        <p:origin x="1872" y="67"/>
      </p:cViewPr>
      <p:guideLst>
        <p:guide orient="horz" pos="3368"/>
        <p:guide pos="23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653AF-75B6-46DE-BC22-06EC57F0B36A}" type="doc">
      <dgm:prSet loTypeId="urn:microsoft.com/office/officeart/2005/8/layout/vList3" loCatId="list" qsTypeId="urn:microsoft.com/office/officeart/2005/8/quickstyle/simple1" qsCatId="simple" csTypeId="urn:microsoft.com/office/officeart/2005/8/colors/accent1_2" csCatId="accent1" phldr="1"/>
      <dgm:spPr/>
    </dgm:pt>
    <dgm:pt modelId="{D21B219B-BD50-4660-AF27-8F3BBE9B5BBA}">
      <dgm:prSet phldrT="[Texte]"/>
      <dgm:spPr>
        <a:solidFill>
          <a:srgbClr val="FFD100"/>
        </a:solidFill>
      </dgm:spPr>
      <dgm:t>
        <a:bodyPr/>
        <a:lstStyle/>
        <a:p>
          <a:r>
            <a:rPr lang="fr-FR" dirty="0">
              <a:solidFill>
                <a:srgbClr val="00338D"/>
              </a:solidFill>
              <a:latin typeface=".Helvetica Neue Interface" panose="020B0604020202020204" pitchFamily="34" charset="0"/>
              <a:ea typeface=".Helvetica Neue Interface" panose="020B0604020202020204" pitchFamily="34" charset="0"/>
            </a:rPr>
            <a:t>Présentation du Lions Clubs</a:t>
          </a:r>
        </a:p>
      </dgm:t>
    </dgm:pt>
    <dgm:pt modelId="{3F2A8ECA-C72E-47A3-80E3-0E55888646A2}" type="parTrans" cxnId="{D2C81FE3-FC3C-4E7D-8D2A-119BD5531689}">
      <dgm:prSet/>
      <dgm:spPr/>
      <dgm:t>
        <a:bodyPr/>
        <a:lstStyle/>
        <a:p>
          <a:endParaRPr lang="fr-FR"/>
        </a:p>
      </dgm:t>
    </dgm:pt>
    <dgm:pt modelId="{E58226AC-9792-42B4-8938-EB90F8331A99}" type="sibTrans" cxnId="{D2C81FE3-FC3C-4E7D-8D2A-119BD5531689}">
      <dgm:prSet/>
      <dgm:spPr/>
      <dgm:t>
        <a:bodyPr/>
        <a:lstStyle/>
        <a:p>
          <a:endParaRPr lang="fr-FR"/>
        </a:p>
      </dgm:t>
    </dgm:pt>
    <dgm:pt modelId="{59C2EE0A-DAE7-49B8-9506-C4DC4074CE43}">
      <dgm:prSet phldrT="[Texte]"/>
      <dgm:spPr>
        <a:solidFill>
          <a:srgbClr val="FFD100"/>
        </a:solidFill>
      </dgm:spPr>
      <dgm:t>
        <a:bodyPr/>
        <a:lstStyle/>
        <a:p>
          <a:r>
            <a:rPr lang="fr-FR" dirty="0">
              <a:solidFill>
                <a:srgbClr val="00338D"/>
              </a:solidFill>
              <a:latin typeface=".Helvetica Neue Interface" panose="020B0604020202020204" pitchFamily="34" charset="0"/>
              <a:ea typeface=".Helvetica Neue Interface" panose="020B0604020202020204" pitchFamily="34" charset="0"/>
            </a:rPr>
            <a:t>Mission &amp; Objectifs</a:t>
          </a:r>
        </a:p>
      </dgm:t>
    </dgm:pt>
    <dgm:pt modelId="{5A8D6F98-3F8A-4DCD-AAC5-6704E1213548}" type="parTrans" cxnId="{A5ED414D-4FB6-484C-8E91-5982405ACE99}">
      <dgm:prSet/>
      <dgm:spPr/>
      <dgm:t>
        <a:bodyPr/>
        <a:lstStyle/>
        <a:p>
          <a:endParaRPr lang="fr-FR"/>
        </a:p>
      </dgm:t>
    </dgm:pt>
    <dgm:pt modelId="{076AA3B5-DA45-4835-B647-5F225095DA98}" type="sibTrans" cxnId="{A5ED414D-4FB6-484C-8E91-5982405ACE99}">
      <dgm:prSet/>
      <dgm:spPr/>
      <dgm:t>
        <a:bodyPr/>
        <a:lstStyle/>
        <a:p>
          <a:endParaRPr lang="fr-FR"/>
        </a:p>
      </dgm:t>
    </dgm:pt>
    <dgm:pt modelId="{444EE429-DC77-4DC7-9E5A-B69281ACAD99}">
      <dgm:prSet phldrT="[Texte]"/>
      <dgm:spPr>
        <a:solidFill>
          <a:srgbClr val="FFD100"/>
        </a:solidFill>
      </dgm:spPr>
      <dgm:t>
        <a:bodyPr/>
        <a:lstStyle/>
        <a:p>
          <a:r>
            <a:rPr lang="fr-FR" dirty="0">
              <a:solidFill>
                <a:srgbClr val="00338D"/>
              </a:solidFill>
              <a:latin typeface=".Helvetica Neue Interface" panose="020B0604020202020204" pitchFamily="34" charset="0"/>
              <a:ea typeface=".Helvetica Neue Interface" panose="020B0604020202020204" pitchFamily="34" charset="0"/>
            </a:rPr>
            <a:t>Actions &amp; Témoignages</a:t>
          </a:r>
        </a:p>
      </dgm:t>
    </dgm:pt>
    <dgm:pt modelId="{28D02625-B296-43C7-88FF-79B992782066}" type="parTrans" cxnId="{72EB8C5C-AE65-4B4F-B3F7-623E8AA32CD4}">
      <dgm:prSet/>
      <dgm:spPr/>
      <dgm:t>
        <a:bodyPr/>
        <a:lstStyle/>
        <a:p>
          <a:endParaRPr lang="fr-FR"/>
        </a:p>
      </dgm:t>
    </dgm:pt>
    <dgm:pt modelId="{7FAF5E0B-6896-4118-9391-EB285317E693}" type="sibTrans" cxnId="{72EB8C5C-AE65-4B4F-B3F7-623E8AA32CD4}">
      <dgm:prSet/>
      <dgm:spPr/>
      <dgm:t>
        <a:bodyPr/>
        <a:lstStyle/>
        <a:p>
          <a:endParaRPr lang="fr-FR"/>
        </a:p>
      </dgm:t>
    </dgm:pt>
    <dgm:pt modelId="{50A3AE18-5A6C-445E-86FF-C8F5519FB4AB}" type="pres">
      <dgm:prSet presAssocID="{691653AF-75B6-46DE-BC22-06EC57F0B36A}" presName="linearFlow" presStyleCnt="0">
        <dgm:presLayoutVars>
          <dgm:dir/>
          <dgm:resizeHandles val="exact"/>
        </dgm:presLayoutVars>
      </dgm:prSet>
      <dgm:spPr/>
    </dgm:pt>
    <dgm:pt modelId="{32A6F1DA-8AAE-48BC-B438-A6FA5661E909}" type="pres">
      <dgm:prSet presAssocID="{D21B219B-BD50-4660-AF27-8F3BBE9B5BBA}" presName="composite" presStyleCnt="0"/>
      <dgm:spPr/>
    </dgm:pt>
    <dgm:pt modelId="{5746198F-1D6A-4B38-AAA5-2181B3A7BB5B}" type="pres">
      <dgm:prSet presAssocID="{D21B219B-BD50-4660-AF27-8F3BBE9B5BBA}"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04DB6065-E5D9-47A8-B761-CE27E22C989F}" type="pres">
      <dgm:prSet presAssocID="{D21B219B-BD50-4660-AF27-8F3BBE9B5BBA}" presName="txShp" presStyleLbl="node1" presStyleIdx="0" presStyleCnt="3">
        <dgm:presLayoutVars>
          <dgm:bulletEnabled val="1"/>
        </dgm:presLayoutVars>
      </dgm:prSet>
      <dgm:spPr/>
    </dgm:pt>
    <dgm:pt modelId="{8B03A6B0-C9C8-4B6B-9674-1DB0B8A047EB}" type="pres">
      <dgm:prSet presAssocID="{E58226AC-9792-42B4-8938-EB90F8331A99}" presName="spacing" presStyleCnt="0"/>
      <dgm:spPr/>
    </dgm:pt>
    <dgm:pt modelId="{F5962BC5-D352-459D-882D-54F46AFA34DB}" type="pres">
      <dgm:prSet presAssocID="{59C2EE0A-DAE7-49B8-9506-C4DC4074CE43}" presName="composite" presStyleCnt="0"/>
      <dgm:spPr/>
    </dgm:pt>
    <dgm:pt modelId="{89F82114-0FDA-49FB-973D-B5DB4997AB39}" type="pres">
      <dgm:prSet presAssocID="{59C2EE0A-DAE7-49B8-9506-C4DC4074CE43}" presName="imgShp" presStyleLbl="fgImgPlace1" presStyleIdx="1" presStyleCnt="3"/>
      <dgm:spPr>
        <a:blipFill>
          <a:blip xmlns:r="http://schemas.openxmlformats.org/officeDocument/2006/relationships" r:embed="rId2"/>
          <a:srcRect/>
          <a:stretch>
            <a:fillRect/>
          </a:stretch>
        </a:blipFill>
      </dgm:spPr>
    </dgm:pt>
    <dgm:pt modelId="{E86484CC-3614-477B-889D-52B416985F0A}" type="pres">
      <dgm:prSet presAssocID="{59C2EE0A-DAE7-49B8-9506-C4DC4074CE43}" presName="txShp" presStyleLbl="node1" presStyleIdx="1" presStyleCnt="3">
        <dgm:presLayoutVars>
          <dgm:bulletEnabled val="1"/>
        </dgm:presLayoutVars>
      </dgm:prSet>
      <dgm:spPr/>
    </dgm:pt>
    <dgm:pt modelId="{D120A404-C41F-4455-84C1-705561288FB1}" type="pres">
      <dgm:prSet presAssocID="{076AA3B5-DA45-4835-B647-5F225095DA98}" presName="spacing" presStyleCnt="0"/>
      <dgm:spPr/>
    </dgm:pt>
    <dgm:pt modelId="{A70A5DB7-1146-4E29-AC42-B5AA4F045AC8}" type="pres">
      <dgm:prSet presAssocID="{444EE429-DC77-4DC7-9E5A-B69281ACAD99}" presName="composite" presStyleCnt="0"/>
      <dgm:spPr/>
    </dgm:pt>
    <dgm:pt modelId="{C31A6FC0-0E89-4D05-A9F7-A970DA2356F5}" type="pres">
      <dgm:prSet presAssocID="{444EE429-DC77-4DC7-9E5A-B69281ACAD99}" presName="imgShp" presStyleLbl="fgImgPlace1" presStyleIdx="2" presStyleCnt="3"/>
      <dgm:spPr>
        <a:blipFill>
          <a:blip xmlns:r="http://schemas.openxmlformats.org/officeDocument/2006/relationships" r:embed="rId3"/>
          <a:srcRect/>
          <a:stretch>
            <a:fillRect l="-25000" r="-25000"/>
          </a:stretch>
        </a:blipFill>
      </dgm:spPr>
    </dgm:pt>
    <dgm:pt modelId="{28FBFABC-05A8-435C-8272-E0CC31C3C185}" type="pres">
      <dgm:prSet presAssocID="{444EE429-DC77-4DC7-9E5A-B69281ACAD99}" presName="txShp" presStyleLbl="node1" presStyleIdx="2" presStyleCnt="3">
        <dgm:presLayoutVars>
          <dgm:bulletEnabled val="1"/>
        </dgm:presLayoutVars>
      </dgm:prSet>
      <dgm:spPr/>
    </dgm:pt>
  </dgm:ptLst>
  <dgm:cxnLst>
    <dgm:cxn modelId="{67EE1810-B7CF-4DBC-83A5-CDF788203D30}" type="presOf" srcId="{59C2EE0A-DAE7-49B8-9506-C4DC4074CE43}" destId="{E86484CC-3614-477B-889D-52B416985F0A}" srcOrd="0" destOrd="0" presId="urn:microsoft.com/office/officeart/2005/8/layout/vList3"/>
    <dgm:cxn modelId="{571F3A1E-0A01-4DA1-BAF0-94E5AE0D097F}" type="presOf" srcId="{444EE429-DC77-4DC7-9E5A-B69281ACAD99}" destId="{28FBFABC-05A8-435C-8272-E0CC31C3C185}" srcOrd="0" destOrd="0" presId="urn:microsoft.com/office/officeart/2005/8/layout/vList3"/>
    <dgm:cxn modelId="{72EB8C5C-AE65-4B4F-B3F7-623E8AA32CD4}" srcId="{691653AF-75B6-46DE-BC22-06EC57F0B36A}" destId="{444EE429-DC77-4DC7-9E5A-B69281ACAD99}" srcOrd="2" destOrd="0" parTransId="{28D02625-B296-43C7-88FF-79B992782066}" sibTransId="{7FAF5E0B-6896-4118-9391-EB285317E693}"/>
    <dgm:cxn modelId="{4A4ED748-CA36-41F0-BFDD-2A2E9ABF4F24}" type="presOf" srcId="{D21B219B-BD50-4660-AF27-8F3BBE9B5BBA}" destId="{04DB6065-E5D9-47A8-B761-CE27E22C989F}" srcOrd="0" destOrd="0" presId="urn:microsoft.com/office/officeart/2005/8/layout/vList3"/>
    <dgm:cxn modelId="{A5ED414D-4FB6-484C-8E91-5982405ACE99}" srcId="{691653AF-75B6-46DE-BC22-06EC57F0B36A}" destId="{59C2EE0A-DAE7-49B8-9506-C4DC4074CE43}" srcOrd="1" destOrd="0" parTransId="{5A8D6F98-3F8A-4DCD-AAC5-6704E1213548}" sibTransId="{076AA3B5-DA45-4835-B647-5F225095DA98}"/>
    <dgm:cxn modelId="{36BB80A5-ECE3-4FFC-A720-0BE70DA965C6}" type="presOf" srcId="{691653AF-75B6-46DE-BC22-06EC57F0B36A}" destId="{50A3AE18-5A6C-445E-86FF-C8F5519FB4AB}" srcOrd="0" destOrd="0" presId="urn:microsoft.com/office/officeart/2005/8/layout/vList3"/>
    <dgm:cxn modelId="{D2C81FE3-FC3C-4E7D-8D2A-119BD5531689}" srcId="{691653AF-75B6-46DE-BC22-06EC57F0B36A}" destId="{D21B219B-BD50-4660-AF27-8F3BBE9B5BBA}" srcOrd="0" destOrd="0" parTransId="{3F2A8ECA-C72E-47A3-80E3-0E55888646A2}" sibTransId="{E58226AC-9792-42B4-8938-EB90F8331A99}"/>
    <dgm:cxn modelId="{C145C779-5652-45D5-A73E-972429A28385}" type="presParOf" srcId="{50A3AE18-5A6C-445E-86FF-C8F5519FB4AB}" destId="{32A6F1DA-8AAE-48BC-B438-A6FA5661E909}" srcOrd="0" destOrd="0" presId="urn:microsoft.com/office/officeart/2005/8/layout/vList3"/>
    <dgm:cxn modelId="{EFB3A3CD-6D95-4ACF-84A0-AE4110252852}" type="presParOf" srcId="{32A6F1DA-8AAE-48BC-B438-A6FA5661E909}" destId="{5746198F-1D6A-4B38-AAA5-2181B3A7BB5B}" srcOrd="0" destOrd="0" presId="urn:microsoft.com/office/officeart/2005/8/layout/vList3"/>
    <dgm:cxn modelId="{6BA7E3B2-F1A4-4B5B-8460-3F7FE123E981}" type="presParOf" srcId="{32A6F1DA-8AAE-48BC-B438-A6FA5661E909}" destId="{04DB6065-E5D9-47A8-B761-CE27E22C989F}" srcOrd="1" destOrd="0" presId="urn:microsoft.com/office/officeart/2005/8/layout/vList3"/>
    <dgm:cxn modelId="{E2D0280D-D32B-4AB0-98DC-E0FD14BDCA21}" type="presParOf" srcId="{50A3AE18-5A6C-445E-86FF-C8F5519FB4AB}" destId="{8B03A6B0-C9C8-4B6B-9674-1DB0B8A047EB}" srcOrd="1" destOrd="0" presId="urn:microsoft.com/office/officeart/2005/8/layout/vList3"/>
    <dgm:cxn modelId="{FC470A57-90A9-446B-A259-2D4035ED93DE}" type="presParOf" srcId="{50A3AE18-5A6C-445E-86FF-C8F5519FB4AB}" destId="{F5962BC5-D352-459D-882D-54F46AFA34DB}" srcOrd="2" destOrd="0" presId="urn:microsoft.com/office/officeart/2005/8/layout/vList3"/>
    <dgm:cxn modelId="{0E0B75B8-7974-49D7-BDDA-4D6D436E008F}" type="presParOf" srcId="{F5962BC5-D352-459D-882D-54F46AFA34DB}" destId="{89F82114-0FDA-49FB-973D-B5DB4997AB39}" srcOrd="0" destOrd="0" presId="urn:microsoft.com/office/officeart/2005/8/layout/vList3"/>
    <dgm:cxn modelId="{245A93B3-C537-4ECA-AADD-49F541CAC313}" type="presParOf" srcId="{F5962BC5-D352-459D-882D-54F46AFA34DB}" destId="{E86484CC-3614-477B-889D-52B416985F0A}" srcOrd="1" destOrd="0" presId="urn:microsoft.com/office/officeart/2005/8/layout/vList3"/>
    <dgm:cxn modelId="{AB3B7461-4903-4E1F-BF80-DA77C3656548}" type="presParOf" srcId="{50A3AE18-5A6C-445E-86FF-C8F5519FB4AB}" destId="{D120A404-C41F-4455-84C1-705561288FB1}" srcOrd="3" destOrd="0" presId="urn:microsoft.com/office/officeart/2005/8/layout/vList3"/>
    <dgm:cxn modelId="{376DB7AF-C118-4641-AD4B-8196238AA5AD}" type="presParOf" srcId="{50A3AE18-5A6C-445E-86FF-C8F5519FB4AB}" destId="{A70A5DB7-1146-4E29-AC42-B5AA4F045AC8}" srcOrd="4" destOrd="0" presId="urn:microsoft.com/office/officeart/2005/8/layout/vList3"/>
    <dgm:cxn modelId="{2FA0E5BE-1C5B-472D-BAD8-8425C302C3A8}" type="presParOf" srcId="{A70A5DB7-1146-4E29-AC42-B5AA4F045AC8}" destId="{C31A6FC0-0E89-4D05-A9F7-A970DA2356F5}" srcOrd="0" destOrd="0" presId="urn:microsoft.com/office/officeart/2005/8/layout/vList3"/>
    <dgm:cxn modelId="{E9E373DB-AE81-4EA0-AF4C-2AC4BDD31BCB}" type="presParOf" srcId="{A70A5DB7-1146-4E29-AC42-B5AA4F045AC8}" destId="{28FBFABC-05A8-435C-8272-E0CC31C3C18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B6065-E5D9-47A8-B761-CE27E22C989F}">
      <dsp:nvSpPr>
        <dsp:cNvPr id="0" name=""/>
        <dsp:cNvSpPr/>
      </dsp:nvSpPr>
      <dsp:spPr>
        <a:xfrm rot="10800000">
          <a:off x="1676786" y="1513"/>
          <a:ext cx="5027183" cy="1642162"/>
        </a:xfrm>
        <a:prstGeom prst="homePlate">
          <a:avLst/>
        </a:prstGeom>
        <a:solidFill>
          <a:srgbClr val="FFD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48" tIns="167640" rIns="312928" bIns="167640" numCol="1" spcCol="1270" anchor="ctr" anchorCtr="0">
          <a:noAutofit/>
        </a:bodyPr>
        <a:lstStyle/>
        <a:p>
          <a:pPr marL="0" lvl="0" indent="0" algn="ctr" defTabSz="1955800">
            <a:lnSpc>
              <a:spcPct val="90000"/>
            </a:lnSpc>
            <a:spcBef>
              <a:spcPct val="0"/>
            </a:spcBef>
            <a:spcAft>
              <a:spcPct val="35000"/>
            </a:spcAft>
            <a:buNone/>
          </a:pPr>
          <a:r>
            <a:rPr lang="fr-FR" sz="4400" kern="1200" dirty="0">
              <a:solidFill>
                <a:srgbClr val="00338D"/>
              </a:solidFill>
              <a:latin typeface=".Helvetica Neue Interface" panose="020B0604020202020204" pitchFamily="34" charset="0"/>
              <a:ea typeface=".Helvetica Neue Interface" panose="020B0604020202020204" pitchFamily="34" charset="0"/>
            </a:rPr>
            <a:t>Présentation du Lions Clubs</a:t>
          </a:r>
        </a:p>
      </dsp:txBody>
      <dsp:txXfrm rot="10800000">
        <a:off x="2087326" y="1513"/>
        <a:ext cx="4616643" cy="1642162"/>
      </dsp:txXfrm>
    </dsp:sp>
    <dsp:sp modelId="{5746198F-1D6A-4B38-AAA5-2181B3A7BB5B}">
      <dsp:nvSpPr>
        <dsp:cNvPr id="0" name=""/>
        <dsp:cNvSpPr/>
      </dsp:nvSpPr>
      <dsp:spPr>
        <a:xfrm>
          <a:off x="855705" y="1513"/>
          <a:ext cx="1642162" cy="164216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6484CC-3614-477B-889D-52B416985F0A}">
      <dsp:nvSpPr>
        <dsp:cNvPr id="0" name=""/>
        <dsp:cNvSpPr/>
      </dsp:nvSpPr>
      <dsp:spPr>
        <a:xfrm rot="10800000">
          <a:off x="1676786" y="2133872"/>
          <a:ext cx="5027183" cy="1642162"/>
        </a:xfrm>
        <a:prstGeom prst="homePlate">
          <a:avLst/>
        </a:prstGeom>
        <a:solidFill>
          <a:srgbClr val="FFD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48" tIns="167640" rIns="312928" bIns="167640" numCol="1" spcCol="1270" anchor="ctr" anchorCtr="0">
          <a:noAutofit/>
        </a:bodyPr>
        <a:lstStyle/>
        <a:p>
          <a:pPr marL="0" lvl="0" indent="0" algn="ctr" defTabSz="1955800">
            <a:lnSpc>
              <a:spcPct val="90000"/>
            </a:lnSpc>
            <a:spcBef>
              <a:spcPct val="0"/>
            </a:spcBef>
            <a:spcAft>
              <a:spcPct val="35000"/>
            </a:spcAft>
            <a:buNone/>
          </a:pPr>
          <a:r>
            <a:rPr lang="fr-FR" sz="4400" kern="1200" dirty="0">
              <a:solidFill>
                <a:srgbClr val="00338D"/>
              </a:solidFill>
              <a:latin typeface=".Helvetica Neue Interface" panose="020B0604020202020204" pitchFamily="34" charset="0"/>
              <a:ea typeface=".Helvetica Neue Interface" panose="020B0604020202020204" pitchFamily="34" charset="0"/>
            </a:rPr>
            <a:t>Mission &amp; Objectifs</a:t>
          </a:r>
        </a:p>
      </dsp:txBody>
      <dsp:txXfrm rot="10800000">
        <a:off x="2087326" y="2133872"/>
        <a:ext cx="4616643" cy="1642162"/>
      </dsp:txXfrm>
    </dsp:sp>
    <dsp:sp modelId="{89F82114-0FDA-49FB-973D-B5DB4997AB39}">
      <dsp:nvSpPr>
        <dsp:cNvPr id="0" name=""/>
        <dsp:cNvSpPr/>
      </dsp:nvSpPr>
      <dsp:spPr>
        <a:xfrm>
          <a:off x="855705" y="2133872"/>
          <a:ext cx="1642162" cy="1642162"/>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FBFABC-05A8-435C-8272-E0CC31C3C185}">
      <dsp:nvSpPr>
        <dsp:cNvPr id="0" name=""/>
        <dsp:cNvSpPr/>
      </dsp:nvSpPr>
      <dsp:spPr>
        <a:xfrm rot="10800000">
          <a:off x="1676786" y="4266232"/>
          <a:ext cx="5027183" cy="1642162"/>
        </a:xfrm>
        <a:prstGeom prst="homePlate">
          <a:avLst/>
        </a:prstGeom>
        <a:solidFill>
          <a:srgbClr val="FFD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48" tIns="167640" rIns="312928" bIns="167640" numCol="1" spcCol="1270" anchor="ctr" anchorCtr="0">
          <a:noAutofit/>
        </a:bodyPr>
        <a:lstStyle/>
        <a:p>
          <a:pPr marL="0" lvl="0" indent="0" algn="ctr" defTabSz="1955800">
            <a:lnSpc>
              <a:spcPct val="90000"/>
            </a:lnSpc>
            <a:spcBef>
              <a:spcPct val="0"/>
            </a:spcBef>
            <a:spcAft>
              <a:spcPct val="35000"/>
            </a:spcAft>
            <a:buNone/>
          </a:pPr>
          <a:r>
            <a:rPr lang="fr-FR" sz="4400" kern="1200" dirty="0">
              <a:solidFill>
                <a:srgbClr val="00338D"/>
              </a:solidFill>
              <a:latin typeface=".Helvetica Neue Interface" panose="020B0604020202020204" pitchFamily="34" charset="0"/>
              <a:ea typeface=".Helvetica Neue Interface" panose="020B0604020202020204" pitchFamily="34" charset="0"/>
            </a:rPr>
            <a:t>Actions &amp; Témoignages</a:t>
          </a:r>
        </a:p>
      </dsp:txBody>
      <dsp:txXfrm rot="10800000">
        <a:off x="2087326" y="4266232"/>
        <a:ext cx="4616643" cy="1642162"/>
      </dsp:txXfrm>
    </dsp:sp>
    <dsp:sp modelId="{C31A6FC0-0E89-4D05-A9F7-A970DA2356F5}">
      <dsp:nvSpPr>
        <dsp:cNvPr id="0" name=""/>
        <dsp:cNvSpPr/>
      </dsp:nvSpPr>
      <dsp:spPr>
        <a:xfrm>
          <a:off x="855705" y="4266232"/>
          <a:ext cx="1642162" cy="1642162"/>
        </a:xfrm>
        <a:prstGeom prst="ellipse">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1E4B09BF-E43C-4F98-BA9B-C440099D5DD6}" type="datetimeFigureOut">
              <a:rPr lang="fr-FR" smtClean="0"/>
              <a:t>06/05/2023</a:t>
            </a:fld>
            <a:endParaRPr lang="fr-FR"/>
          </a:p>
        </p:txBody>
      </p:sp>
      <p:sp>
        <p:nvSpPr>
          <p:cNvPr id="4" name="Espace réservé de l'image des diapositives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57C125A-6B5F-4ED1-BC42-6CF8E95DA123}" type="slidenum">
              <a:rPr lang="fr-FR" smtClean="0"/>
              <a:t>‹N°›</a:t>
            </a:fld>
            <a:endParaRPr lang="fr-FR"/>
          </a:p>
        </p:txBody>
      </p:sp>
    </p:spTree>
    <p:extLst>
      <p:ext uri="{BB962C8B-B14F-4D97-AF65-F5344CB8AC3E}">
        <p14:creationId xmlns:p14="http://schemas.microsoft.com/office/powerpoint/2010/main" val="166777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2</a:t>
            </a:fld>
            <a:endParaRPr lang="fr-FR"/>
          </a:p>
        </p:txBody>
      </p:sp>
    </p:spTree>
    <p:extLst>
      <p:ext uri="{BB962C8B-B14F-4D97-AF65-F5344CB8AC3E}">
        <p14:creationId xmlns:p14="http://schemas.microsoft.com/office/powerpoint/2010/main" val="116512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3</a:t>
            </a:fld>
            <a:endParaRPr lang="fr-FR"/>
          </a:p>
        </p:txBody>
      </p:sp>
    </p:spTree>
    <p:extLst>
      <p:ext uri="{BB962C8B-B14F-4D97-AF65-F5344CB8AC3E}">
        <p14:creationId xmlns:p14="http://schemas.microsoft.com/office/powerpoint/2010/main" val="132003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4</a:t>
            </a:fld>
            <a:endParaRPr lang="fr-FR"/>
          </a:p>
        </p:txBody>
      </p:sp>
    </p:spTree>
    <p:extLst>
      <p:ext uri="{BB962C8B-B14F-4D97-AF65-F5344CB8AC3E}">
        <p14:creationId xmlns:p14="http://schemas.microsoft.com/office/powerpoint/2010/main" val="107030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5</a:t>
            </a:fld>
            <a:endParaRPr lang="fr-FR"/>
          </a:p>
        </p:txBody>
      </p:sp>
    </p:spTree>
    <p:extLst>
      <p:ext uri="{BB962C8B-B14F-4D97-AF65-F5344CB8AC3E}">
        <p14:creationId xmlns:p14="http://schemas.microsoft.com/office/powerpoint/2010/main" val="163433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6</a:t>
            </a:fld>
            <a:endParaRPr lang="fr-FR"/>
          </a:p>
        </p:txBody>
      </p:sp>
    </p:spTree>
    <p:extLst>
      <p:ext uri="{BB962C8B-B14F-4D97-AF65-F5344CB8AC3E}">
        <p14:creationId xmlns:p14="http://schemas.microsoft.com/office/powerpoint/2010/main" val="261887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06/05/2023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31089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06/05/2023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166249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06/05/2023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292708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06/05/2023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60036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81284B6-420D-4C89-B0DB-C428A3333496}" type="datetimeFigureOut">
              <a:rPr lang="fr-FR" smtClean="0"/>
              <a:t>06/05/2023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27761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1284B6-420D-4C89-B0DB-C428A3333496}" type="datetimeFigureOut">
              <a:rPr lang="fr-FR" smtClean="0"/>
              <a:t>06/05/2023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14874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1284B6-420D-4C89-B0DB-C428A3333496}" type="datetimeFigureOut">
              <a:rPr lang="fr-FR" smtClean="0"/>
              <a:t>06/05/2023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96628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1284B6-420D-4C89-B0DB-C428A3333496}" type="datetimeFigureOut">
              <a:rPr lang="fr-FR" smtClean="0"/>
              <a:t>06/05/2023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86060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284B6-420D-4C89-B0DB-C428A3333496}" type="datetimeFigureOut">
              <a:rPr lang="fr-FR" smtClean="0"/>
              <a:t>06/05/2023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62050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481284B6-420D-4C89-B0DB-C428A3333496}" type="datetimeFigureOut">
              <a:rPr lang="fr-FR" smtClean="0"/>
              <a:t>06/05/2023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162747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481284B6-420D-4C89-B0DB-C428A3333496}" type="datetimeFigureOut">
              <a:rPr lang="fr-FR" smtClean="0"/>
              <a:t>06/05/2023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56663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81284B6-420D-4C89-B0DB-C428A3333496}" type="datetimeFigureOut">
              <a:rPr lang="fr-FR" smtClean="0"/>
              <a:t>06/05/2023</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6007B08-B092-4C27-9175-8771E4CF32B0}" type="slidenum">
              <a:rPr lang="fr-FR" smtClean="0"/>
              <a:t>‹N°›</a:t>
            </a:fld>
            <a:endParaRPr lang="fr-FR"/>
          </a:p>
        </p:txBody>
      </p:sp>
    </p:spTree>
    <p:extLst>
      <p:ext uri="{BB962C8B-B14F-4D97-AF65-F5344CB8AC3E}">
        <p14:creationId xmlns:p14="http://schemas.microsoft.com/office/powerpoint/2010/main" val="847804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a:off x="2698954" y="8500692"/>
            <a:ext cx="4541376" cy="1631216"/>
          </a:xfrm>
          <a:prstGeom prst="rect">
            <a:avLst/>
          </a:prstGeom>
          <a:noFill/>
        </p:spPr>
        <p:txBody>
          <a:bodyPr wrap="square" rtlCol="0">
            <a:spAutoFit/>
          </a:bodyPr>
          <a:lstStyle/>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Mai 2023</a:t>
            </a:r>
          </a:p>
          <a:p>
            <a:pPr algn="r"/>
            <a:endPar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endParaRPr>
          </a:p>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Contact Presse : </a:t>
            </a:r>
          </a:p>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Prénom NOM – 01 00 00 00 00</a:t>
            </a:r>
          </a:p>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prénom.nom@lions-france.org</a:t>
            </a:r>
          </a:p>
        </p:txBody>
      </p:sp>
    </p:spTree>
    <p:extLst>
      <p:ext uri="{BB962C8B-B14F-4D97-AF65-F5344CB8AC3E}">
        <p14:creationId xmlns:p14="http://schemas.microsoft.com/office/powerpoint/2010/main" val="218420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9486" y="997086"/>
            <a:ext cx="5600700" cy="646331"/>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SOMMAIRE</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graphicFrame>
        <p:nvGraphicFramePr>
          <p:cNvPr id="18" name="Diagramme 17"/>
          <p:cNvGraphicFramePr/>
          <p:nvPr>
            <p:extLst>
              <p:ext uri="{D42A27DB-BD31-4B8C-83A1-F6EECF244321}">
                <p14:modId xmlns:p14="http://schemas.microsoft.com/office/powerpoint/2010/main" val="1220245067"/>
              </p:ext>
            </p:extLst>
          </p:nvPr>
        </p:nvGraphicFramePr>
        <p:xfrm>
          <a:off x="0" y="2700693"/>
          <a:ext cx="7559675" cy="5909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74AEFC52-783A-4896-1898-0FDC8BAA25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2058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49560"/>
            <a:ext cx="7577625" cy="25986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979486" y="997086"/>
            <a:ext cx="5600700" cy="1200329"/>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Présentation du </a:t>
            </a:r>
          </a:p>
          <a:p>
            <a:pPr algn="ctr"/>
            <a:r>
              <a:rPr lang="fr-FR" sz="3600" b="1" dirty="0">
                <a:solidFill>
                  <a:srgbClr val="55565A"/>
                </a:solidFill>
                <a:latin typeface=".Helvetica Neue Interface" panose="020B0604020202020204" pitchFamily="34" charset="0"/>
                <a:ea typeface=".Helvetica Neue Interface" panose="020B0604020202020204" pitchFamily="34" charset="0"/>
              </a:rPr>
              <a:t>Lions International</a:t>
            </a:r>
          </a:p>
        </p:txBody>
      </p:sp>
      <p:sp>
        <p:nvSpPr>
          <p:cNvPr id="2" name="ZoneTexte 1"/>
          <p:cNvSpPr txBox="1"/>
          <p:nvPr/>
        </p:nvSpPr>
        <p:spPr>
          <a:xfrm>
            <a:off x="689609" y="2495493"/>
            <a:ext cx="6458901" cy="1754326"/>
          </a:xfrm>
          <a:prstGeom prst="rect">
            <a:avLst/>
          </a:prstGeom>
          <a:noFill/>
        </p:spPr>
        <p:txBody>
          <a:bodyPr wrap="square" rtlCol="0">
            <a:spAutoFit/>
          </a:bodyPr>
          <a:lstStyle/>
          <a:p>
            <a:pPr algn="just"/>
            <a:r>
              <a:rPr lang="fr-FR" dirty="0">
                <a:latin typeface=".Helvetica Neue Interface" panose="020B0604020202020204" pitchFamily="34" charset="0"/>
                <a:ea typeface=".Helvetica Neue Interface" panose="020B0604020202020204" pitchFamily="34" charset="0"/>
              </a:rPr>
              <a:t>Nous sommes une communauté où les membres sont solidaires, bienveillants et responsables. Nous sommes unis par l’amitié, la tolérance et la solidarité, et nous respectons les convictions de chacun. D’origines et de formations différentes, nous donnons de notre temps et notre énergie au service de ceux qui en ont le plus besoin. </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pic>
        <p:nvPicPr>
          <p:cNvPr id="21" name="Image 1" descr="Image 1"/>
          <p:cNvPicPr>
            <a:picLocks noChangeAspect="1"/>
          </p:cNvPicPr>
          <p:nvPr/>
        </p:nvPicPr>
        <p:blipFill>
          <a:blip r:embed="rId4"/>
          <a:stretch>
            <a:fillRect/>
          </a:stretch>
        </p:blipFill>
        <p:spPr>
          <a:xfrm>
            <a:off x="1" y="4701621"/>
            <a:ext cx="3919059" cy="1794816"/>
          </a:xfrm>
          <a:prstGeom prst="rect">
            <a:avLst/>
          </a:prstGeom>
          <a:ln w="12700">
            <a:miter lim="400000"/>
          </a:ln>
        </p:spPr>
      </p:pic>
      <p:sp>
        <p:nvSpPr>
          <p:cNvPr id="23" name="TextBox 13"/>
          <p:cNvSpPr txBox="1"/>
          <p:nvPr/>
        </p:nvSpPr>
        <p:spPr>
          <a:xfrm>
            <a:off x="4359153" y="4751991"/>
            <a:ext cx="2980727" cy="1846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r" defTabSz="1828800">
              <a:defRPr sz="20000">
                <a:solidFill>
                  <a:srgbClr val="55565A"/>
                </a:solidFill>
                <a:latin typeface="Arial"/>
                <a:ea typeface="Arial"/>
                <a:cs typeface="Arial"/>
                <a:sym typeface="Arial"/>
              </a:defRPr>
            </a:pPr>
            <a:r>
              <a:rPr sz="4400" dirty="0"/>
              <a:t>Million</a:t>
            </a:r>
            <a:r>
              <a:rPr lang="fr-FR" sz="4400" dirty="0"/>
              <a:t>s</a:t>
            </a:r>
            <a:r>
              <a:rPr sz="4400" dirty="0"/>
              <a:t> </a:t>
            </a:r>
          </a:p>
          <a:p>
            <a:pPr algn="just" defTabSz="1828800">
              <a:defRPr sz="5000">
                <a:solidFill>
                  <a:srgbClr val="55565A"/>
                </a:solidFill>
                <a:latin typeface="Arial"/>
                <a:ea typeface="Arial"/>
                <a:cs typeface="Arial"/>
                <a:sym typeface="Arial"/>
              </a:defRPr>
            </a:pPr>
            <a:r>
              <a:rPr sz="2000" dirty="0"/>
              <a:t>de </a:t>
            </a:r>
            <a:r>
              <a:rPr lang="fr-FR" sz="2000" noProof="1"/>
              <a:t>membres</a:t>
            </a:r>
            <a:r>
              <a:rPr sz="2000" dirty="0"/>
              <a:t> </a:t>
            </a:r>
            <a:r>
              <a:rPr lang="en-US" sz="2000" noProof="1"/>
              <a:t>répartis</a:t>
            </a:r>
            <a:r>
              <a:rPr sz="2000" dirty="0"/>
              <a:t> sur plus de 200 pays à travers le monde</a:t>
            </a:r>
          </a:p>
        </p:txBody>
      </p:sp>
      <p:sp>
        <p:nvSpPr>
          <p:cNvPr id="4" name="ZoneTexte 3"/>
          <p:cNvSpPr txBox="1"/>
          <p:nvPr/>
        </p:nvSpPr>
        <p:spPr>
          <a:xfrm>
            <a:off x="550384" y="7231915"/>
            <a:ext cx="6458901" cy="2862322"/>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Il est reconnu en tant qu’ONG par les grandes institutions internationales (ONU, UNESCO, UNICEF, OMS et Conseil de l’Europe) où il dispose dans ces institutions d'un siège consultatif.</a:t>
            </a:r>
          </a:p>
          <a:p>
            <a:endParaRPr lang="fr-FR" dirty="0"/>
          </a:p>
          <a:p>
            <a:r>
              <a:rPr lang="fr-FR" dirty="0">
                <a:latin typeface=".Helvetica Neue Interface" panose="020B0604020202020204" pitchFamily="34" charset="0"/>
                <a:ea typeface=".Helvetica Neue Interface" panose="020B0604020202020204" pitchFamily="34" charset="0"/>
              </a:rPr>
              <a:t>L’acronyme </a:t>
            </a:r>
            <a:r>
              <a:rPr lang="fr-FR" dirty="0">
                <a:solidFill>
                  <a:srgbClr val="00338D"/>
                </a:solidFill>
                <a:latin typeface=".Helvetica Neue Interface" panose="020B0604020202020204" pitchFamily="34" charset="0"/>
                <a:ea typeface=".Helvetica Neue Interface" panose="020B0604020202020204" pitchFamily="34" charset="0"/>
              </a:rPr>
              <a:t>LIONS</a:t>
            </a:r>
            <a:r>
              <a:rPr lang="fr-FR" dirty="0">
                <a:latin typeface=".Helvetica Neue Interface" panose="020B0604020202020204" pitchFamily="34" charset="0"/>
                <a:ea typeface=".Helvetica Neue Interface" panose="020B0604020202020204" pitchFamily="34" charset="0"/>
              </a:rPr>
              <a:t> signifie « Liberty and Intelligence, Our </a:t>
            </a:r>
            <a:r>
              <a:rPr lang="fr-FR" dirty="0" err="1">
                <a:latin typeface=".Helvetica Neue Interface" panose="020B0604020202020204" pitchFamily="34" charset="0"/>
                <a:ea typeface=".Helvetica Neue Interface" panose="020B0604020202020204" pitchFamily="34" charset="0"/>
              </a:rPr>
              <a:t>Nation’s</a:t>
            </a:r>
            <a:r>
              <a:rPr lang="fr-FR" dirty="0">
                <a:latin typeface=".Helvetica Neue Interface" panose="020B0604020202020204" pitchFamily="34" charset="0"/>
                <a:ea typeface=".Helvetica Neue Interface" panose="020B0604020202020204" pitchFamily="34" charset="0"/>
              </a:rPr>
              <a:t> </a:t>
            </a:r>
            <a:r>
              <a:rPr lang="fr-FR" dirty="0" err="1">
                <a:latin typeface=".Helvetica Neue Interface" panose="020B0604020202020204" pitchFamily="34" charset="0"/>
                <a:ea typeface=".Helvetica Neue Interface" panose="020B0604020202020204" pitchFamily="34" charset="0"/>
              </a:rPr>
              <a:t>Safety</a:t>
            </a:r>
            <a:r>
              <a:rPr lang="fr-FR" dirty="0">
                <a:latin typeface=".Helvetica Neue Interface" panose="020B0604020202020204" pitchFamily="34" charset="0"/>
                <a:ea typeface=".Helvetica Neue Interface" panose="020B0604020202020204" pitchFamily="34" charset="0"/>
              </a:rPr>
              <a:t> » traduit par « Liberté et compréhension sont la sauvegarde de nos nations ».</a:t>
            </a:r>
          </a:p>
          <a:p>
            <a:endParaRPr lang="fr-FR" dirty="0">
              <a:latin typeface=".Helvetica Neue Interface" panose="020B0604020202020204" pitchFamily="34" charset="0"/>
              <a:ea typeface=".Helvetica Neue Interface" panose="020B0604020202020204" pitchFamily="34" charset="0"/>
            </a:endParaRPr>
          </a:p>
          <a:p>
            <a:endParaRPr lang="fr-FR" dirty="0">
              <a:latin typeface=".Helvetica Neue Interface" panose="020B0604020202020204" pitchFamily="34" charset="0"/>
              <a:ea typeface=".Helvetica Neue Interface" panose="020B0604020202020204" pitchFamily="34" charset="0"/>
            </a:endParaRPr>
          </a:p>
          <a:p>
            <a:endParaRPr lang="fr-FR" dirty="0"/>
          </a:p>
        </p:txBody>
      </p:sp>
      <p:sp>
        <p:nvSpPr>
          <p:cNvPr id="5" name="ZoneTexte 4"/>
          <p:cNvSpPr txBox="1"/>
          <p:nvPr/>
        </p:nvSpPr>
        <p:spPr>
          <a:xfrm>
            <a:off x="4121408" y="4633236"/>
            <a:ext cx="1564088" cy="1015663"/>
          </a:xfrm>
          <a:prstGeom prst="rect">
            <a:avLst/>
          </a:prstGeom>
          <a:noFill/>
        </p:spPr>
        <p:txBody>
          <a:bodyPr wrap="square" rtlCol="0">
            <a:spAutoFit/>
          </a:bodyPr>
          <a:lstStyle/>
          <a:p>
            <a:r>
              <a:rPr lang="fr-FR" sz="6000" dirty="0">
                <a:solidFill>
                  <a:srgbClr val="00338D"/>
                </a:solidFill>
                <a:latin typeface=".Helvetica Neue Interface" panose="020B0604020202020204" pitchFamily="34" charset="0"/>
                <a:ea typeface=".Helvetica Neue Interface" panose="020B0604020202020204" pitchFamily="34" charset="0"/>
              </a:rPr>
              <a:t>1,4</a:t>
            </a:r>
          </a:p>
        </p:txBody>
      </p:sp>
      <p:pic>
        <p:nvPicPr>
          <p:cNvPr id="7" name="Image 6">
            <a:extLst>
              <a:ext uri="{FF2B5EF4-FFF2-40B4-BE49-F238E27FC236}">
                <a16:creationId xmlns:a16="http://schemas.microsoft.com/office/drawing/2014/main" id="{5A7584A7-574A-4519-5D1A-DDE9CBDF5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386391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20325" y="981577"/>
            <a:ext cx="6319024" cy="1200329"/>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Notre mission</a:t>
            </a:r>
          </a:p>
          <a:p>
            <a:pPr algn="ctr"/>
            <a:r>
              <a:rPr lang="fr-FR" sz="3600" b="1" dirty="0">
                <a:solidFill>
                  <a:srgbClr val="55565A"/>
                </a:solidFill>
                <a:latin typeface=".Helvetica Neue Interface" panose="020B0604020202020204" pitchFamily="34" charset="0"/>
                <a:ea typeface=".Helvetica Neue Interface" panose="020B0604020202020204" pitchFamily="34" charset="0"/>
              </a:rPr>
              <a:t>Les 8 causes </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pic>
        <p:nvPicPr>
          <p:cNvPr id="6" name="Image 5">
            <a:extLst>
              <a:ext uri="{FF2B5EF4-FFF2-40B4-BE49-F238E27FC236}">
                <a16:creationId xmlns:a16="http://schemas.microsoft.com/office/drawing/2014/main" id="{18C35A43-2449-177C-F9B7-0C31EA491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08" y="2181906"/>
            <a:ext cx="7077456" cy="7534656"/>
          </a:xfrm>
          <a:prstGeom prst="rect">
            <a:avLst/>
          </a:prstGeom>
        </p:spPr>
      </p:pic>
      <p:pic>
        <p:nvPicPr>
          <p:cNvPr id="3" name="Image 2">
            <a:extLst>
              <a:ext uri="{FF2B5EF4-FFF2-40B4-BE49-F238E27FC236}">
                <a16:creationId xmlns:a16="http://schemas.microsoft.com/office/drawing/2014/main" id="{28DC4596-B5E5-C9B2-DFA4-225ED8AB4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370541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57225" y="770856"/>
            <a:ext cx="6362700" cy="1200329"/>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Exemples d’actions locales</a:t>
            </a:r>
          </a:p>
          <a:p>
            <a:pPr algn="ctr"/>
            <a:r>
              <a:rPr lang="fr-FR" sz="3600" b="1" dirty="0">
                <a:solidFill>
                  <a:srgbClr val="55565A"/>
                </a:solidFill>
                <a:latin typeface=".Helvetica Neue Interface" panose="020B0604020202020204" pitchFamily="34" charset="0"/>
                <a:ea typeface=".Helvetica Neue Interface" panose="020B0604020202020204" pitchFamily="34" charset="0"/>
              </a:rPr>
              <a:t>A personnaliser</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992" y="5710084"/>
            <a:ext cx="1779531" cy="1236306"/>
          </a:xfrm>
          <a:prstGeom prst="rect">
            <a:avLst/>
          </a:prstGeom>
        </p:spPr>
      </p:pic>
      <p:sp>
        <p:nvSpPr>
          <p:cNvPr id="4" name="ZoneTexte 3"/>
          <p:cNvSpPr txBox="1"/>
          <p:nvPr/>
        </p:nvSpPr>
        <p:spPr>
          <a:xfrm>
            <a:off x="610925" y="6051156"/>
            <a:ext cx="4245068" cy="646331"/>
          </a:xfrm>
          <a:prstGeom prst="rect">
            <a:avLst/>
          </a:prstGeom>
          <a:noFill/>
        </p:spPr>
        <p:txBody>
          <a:bodyPr wrap="square" rtlCol="0">
            <a:spAutoFit/>
          </a:bodyPr>
          <a:lstStyle/>
          <a:p>
            <a:pPr algn="r"/>
            <a:r>
              <a:rPr lang="fr-FR" dirty="0">
                <a:latin typeface=".Helvetica Neue Interface" panose="020B0604020202020204" pitchFamily="34" charset="0"/>
                <a:ea typeface=".Helvetica Neue Interface" panose="020B0604020202020204" pitchFamily="34" charset="0"/>
              </a:rPr>
              <a:t>Plantation d’arbres et lutte pour la protection de la biodiversité</a:t>
            </a: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1954" y="3228639"/>
            <a:ext cx="1818072" cy="1212048"/>
          </a:xfrm>
          <a:prstGeom prst="rect">
            <a:avLst/>
          </a:prstGeom>
        </p:spPr>
      </p:pic>
      <p:sp>
        <p:nvSpPr>
          <p:cNvPr id="13" name="ZoneTexte 12"/>
          <p:cNvSpPr txBox="1"/>
          <p:nvPr/>
        </p:nvSpPr>
        <p:spPr>
          <a:xfrm>
            <a:off x="503812" y="3514012"/>
            <a:ext cx="4328142" cy="646331"/>
          </a:xfrm>
          <a:prstGeom prst="rect">
            <a:avLst/>
          </a:prstGeom>
          <a:noFill/>
        </p:spPr>
        <p:txBody>
          <a:bodyPr wrap="square" rtlCol="0">
            <a:spAutoFit/>
          </a:bodyPr>
          <a:lstStyle/>
          <a:p>
            <a:pPr algn="r"/>
            <a:r>
              <a:rPr lang="fr-FR" dirty="0">
                <a:latin typeface=".Helvetica Neue Interface" panose="020B0604020202020204" pitchFamily="34" charset="0"/>
                <a:ea typeface=".Helvetica Neue Interface" panose="020B0604020202020204" pitchFamily="34" charset="0"/>
              </a:rPr>
              <a:t>Campagne de test gratuit de troubles de la vue et dépistage du diabète</a:t>
            </a: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25" y="1961746"/>
            <a:ext cx="1994809" cy="1358270"/>
          </a:xfrm>
          <a:prstGeom prst="rect">
            <a:avLst/>
          </a:prstGeom>
        </p:spPr>
      </p:pic>
      <p:sp>
        <p:nvSpPr>
          <p:cNvPr id="11" name="ZoneTexte 10"/>
          <p:cNvSpPr txBox="1"/>
          <p:nvPr/>
        </p:nvSpPr>
        <p:spPr>
          <a:xfrm>
            <a:off x="2700073" y="2376368"/>
            <a:ext cx="4150669" cy="369332"/>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Collecte et distribution solidaire</a:t>
            </a:r>
          </a:p>
        </p:txBody>
      </p:sp>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225" y="4345057"/>
            <a:ext cx="2138636" cy="1603977"/>
          </a:xfrm>
          <a:prstGeom prst="rect">
            <a:avLst/>
          </a:prstGeom>
        </p:spPr>
      </p:pic>
      <p:sp>
        <p:nvSpPr>
          <p:cNvPr id="22" name="ZoneTexte 21"/>
          <p:cNvSpPr txBox="1"/>
          <p:nvPr/>
        </p:nvSpPr>
        <p:spPr>
          <a:xfrm>
            <a:off x="2860615" y="4841497"/>
            <a:ext cx="5452325" cy="369332"/>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Collecte et recyclage de lunettes de vue</a:t>
            </a:r>
          </a:p>
        </p:txBody>
      </p:sp>
      <p:pic>
        <p:nvPicPr>
          <p:cNvPr id="24" name="Imag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017" y="6904824"/>
            <a:ext cx="1225855" cy="1633452"/>
          </a:xfrm>
          <a:prstGeom prst="rect">
            <a:avLst/>
          </a:prstGeom>
        </p:spPr>
      </p:pic>
      <p:sp>
        <p:nvSpPr>
          <p:cNvPr id="25" name="ZoneTexte 24"/>
          <p:cNvSpPr txBox="1"/>
          <p:nvPr/>
        </p:nvSpPr>
        <p:spPr>
          <a:xfrm>
            <a:off x="2279355" y="7463436"/>
            <a:ext cx="4740570" cy="646331"/>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Organisation d’une course caritative pour lever des fonds au profit de la recherche</a:t>
            </a:r>
          </a:p>
        </p:txBody>
      </p:sp>
      <p:sp>
        <p:nvSpPr>
          <p:cNvPr id="28" name="ZoneTexte 27"/>
          <p:cNvSpPr txBox="1"/>
          <p:nvPr/>
        </p:nvSpPr>
        <p:spPr>
          <a:xfrm>
            <a:off x="503812" y="9162045"/>
            <a:ext cx="5237178" cy="1200329"/>
          </a:xfrm>
          <a:prstGeom prst="rect">
            <a:avLst/>
          </a:prstGeom>
          <a:noFill/>
        </p:spPr>
        <p:txBody>
          <a:bodyPr wrap="square" rtlCol="0">
            <a:spAutoFit/>
          </a:bodyPr>
          <a:lstStyle/>
          <a:p>
            <a:pPr algn="just"/>
            <a:r>
              <a:rPr lang="fr-FR" i="1" dirty="0">
                <a:solidFill>
                  <a:srgbClr val="55565A"/>
                </a:solidFill>
                <a:latin typeface=".Helvetica Neue Interface" panose="020B0604020202020204" pitchFamily="34" charset="0"/>
                <a:ea typeface=".Helvetica Neue Interface" panose="020B0604020202020204" pitchFamily="34" charset="0"/>
              </a:rPr>
              <a:t>Chaque voyage commence par un simple pas. </a:t>
            </a:r>
          </a:p>
          <a:p>
            <a:pPr algn="just"/>
            <a:r>
              <a:rPr lang="fr-FR" i="1" dirty="0">
                <a:solidFill>
                  <a:srgbClr val="55565A"/>
                </a:solidFill>
                <a:latin typeface=".Helvetica Neue Interface" panose="020B0604020202020204" pitchFamily="34" charset="0"/>
                <a:ea typeface=".Helvetica Neue Interface" panose="020B0604020202020204" pitchFamily="34" charset="0"/>
              </a:rPr>
              <a:t>Un acte de service, un mot d’encouragement, </a:t>
            </a:r>
          </a:p>
          <a:p>
            <a:pPr algn="just"/>
            <a:r>
              <a:rPr lang="fr-FR" i="1" dirty="0">
                <a:solidFill>
                  <a:srgbClr val="55565A"/>
                </a:solidFill>
                <a:latin typeface=".Helvetica Neue Interface" panose="020B0604020202020204" pitchFamily="34" charset="0"/>
                <a:ea typeface=".Helvetica Neue Interface" panose="020B0604020202020204" pitchFamily="34" charset="0"/>
              </a:rPr>
              <a:t>un geste généreux suffit souvent à redonner espoir aux plus démunis. </a:t>
            </a:r>
          </a:p>
        </p:txBody>
      </p:sp>
      <p:pic>
        <p:nvPicPr>
          <p:cNvPr id="5" name="Image 4">
            <a:extLst>
              <a:ext uri="{FF2B5EF4-FFF2-40B4-BE49-F238E27FC236}">
                <a16:creationId xmlns:a16="http://schemas.microsoft.com/office/drawing/2014/main" id="{4AA29663-F1CF-816C-7097-F9B5C15D21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178254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9486" y="997086"/>
            <a:ext cx="5600700" cy="646331"/>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Contacts</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sp>
        <p:nvSpPr>
          <p:cNvPr id="2" name="ZoneTexte 1"/>
          <p:cNvSpPr txBox="1"/>
          <p:nvPr/>
        </p:nvSpPr>
        <p:spPr>
          <a:xfrm>
            <a:off x="816766" y="2054361"/>
            <a:ext cx="5926139" cy="3693319"/>
          </a:xfrm>
          <a:prstGeom prst="rect">
            <a:avLst/>
          </a:prstGeom>
          <a:noFill/>
        </p:spPr>
        <p:txBody>
          <a:bodyPr wrap="square" rtlCol="0">
            <a:spAutoFit/>
          </a:bodyPr>
          <a:lstStyle/>
          <a:p>
            <a:pPr algn="ctr"/>
            <a:r>
              <a:rPr lang="fr-FR" dirty="0">
                <a:latin typeface=".Helvetica Neue Interface" panose="020B0604020202020204" pitchFamily="34" charset="0"/>
                <a:ea typeface=".Helvetica Neue Interface" panose="020B0604020202020204" pitchFamily="34" charset="0"/>
              </a:rPr>
              <a:t>Presse – Communication</a:t>
            </a:r>
          </a:p>
          <a:p>
            <a:pPr algn="ctr"/>
            <a:endParaRPr lang="fr-FR" dirty="0">
              <a:latin typeface=".Helvetica Neue Interface" panose="020B0604020202020204" pitchFamily="34" charset="0"/>
              <a:ea typeface=".Helvetica Neue Interface" panose="020B0604020202020204" pitchFamily="34" charset="0"/>
            </a:endParaRPr>
          </a:p>
          <a:p>
            <a:pPr algn="ctr"/>
            <a:r>
              <a:rPr lang="fr-FR" dirty="0">
                <a:latin typeface=".Helvetica Neue Interface" panose="020B0604020202020204" pitchFamily="34" charset="0"/>
                <a:ea typeface=".Helvetica Neue Interface" panose="020B0604020202020204" pitchFamily="34" charset="0"/>
              </a:rPr>
              <a:t>Prénom Nom</a:t>
            </a:r>
          </a:p>
          <a:p>
            <a:pPr algn="ctr"/>
            <a:r>
              <a:rPr lang="fr-FR" dirty="0">
                <a:latin typeface=".Helvetica Neue Interface" panose="020B0604020202020204" pitchFamily="34" charset="0"/>
                <a:ea typeface=".Helvetica Neue Interface" panose="020B0604020202020204" pitchFamily="34" charset="0"/>
              </a:rPr>
              <a:t>Téléphone</a:t>
            </a:r>
          </a:p>
          <a:p>
            <a:pPr algn="ctr"/>
            <a:r>
              <a:rPr lang="fr-FR" dirty="0">
                <a:latin typeface=".Helvetica Neue Interface" panose="020B0604020202020204" pitchFamily="34" charset="0"/>
                <a:ea typeface=".Helvetica Neue Interface" panose="020B0604020202020204" pitchFamily="34" charset="0"/>
              </a:rPr>
              <a:t>Mail</a:t>
            </a:r>
          </a:p>
          <a:p>
            <a:pPr algn="ctr"/>
            <a:endParaRPr lang="fr-FR" dirty="0">
              <a:latin typeface=".Helvetica Neue Interface" panose="020B0604020202020204" pitchFamily="34" charset="0"/>
              <a:ea typeface=".Helvetica Neue Interface" panose="020B0604020202020204" pitchFamily="34" charset="0"/>
            </a:endParaRPr>
          </a:p>
          <a:p>
            <a:pPr algn="ctr"/>
            <a:endParaRPr lang="fr-FR" dirty="0">
              <a:latin typeface=".Helvetica Neue Interface" panose="020B0604020202020204" pitchFamily="34" charset="0"/>
              <a:ea typeface=".Helvetica Neue Interface" panose="020B0604020202020204" pitchFamily="34" charset="0"/>
            </a:endParaRPr>
          </a:p>
          <a:p>
            <a:pPr algn="ctr"/>
            <a:r>
              <a:rPr lang="fr-FR" dirty="0">
                <a:latin typeface=".Helvetica Neue Interface" panose="020B0604020202020204" pitchFamily="34" charset="0"/>
                <a:ea typeface=".Helvetica Neue Interface" panose="020B0604020202020204" pitchFamily="34" charset="0"/>
              </a:rPr>
              <a:t>Partenariats</a:t>
            </a:r>
          </a:p>
          <a:p>
            <a:pPr algn="ctr"/>
            <a:endParaRPr lang="fr-FR" dirty="0">
              <a:latin typeface=".Helvetica Neue Interface" panose="020B0604020202020204" pitchFamily="34" charset="0"/>
              <a:ea typeface=".Helvetica Neue Interface" panose="020B0604020202020204" pitchFamily="34" charset="0"/>
            </a:endParaRPr>
          </a:p>
          <a:p>
            <a:pPr algn="ctr"/>
            <a:r>
              <a:rPr lang="fr-FR" dirty="0">
                <a:latin typeface=".Helvetica Neue Interface" panose="020B0604020202020204" pitchFamily="34" charset="0"/>
                <a:ea typeface=".Helvetica Neue Interface" panose="020B0604020202020204" pitchFamily="34" charset="0"/>
              </a:rPr>
              <a:t>Prénom Nom</a:t>
            </a:r>
          </a:p>
          <a:p>
            <a:pPr algn="ctr"/>
            <a:r>
              <a:rPr lang="fr-FR" dirty="0">
                <a:latin typeface=".Helvetica Neue Interface" panose="020B0604020202020204" pitchFamily="34" charset="0"/>
                <a:ea typeface=".Helvetica Neue Interface" panose="020B0604020202020204" pitchFamily="34" charset="0"/>
              </a:rPr>
              <a:t>Téléphone</a:t>
            </a:r>
          </a:p>
          <a:p>
            <a:pPr algn="ctr"/>
            <a:r>
              <a:rPr lang="fr-FR" dirty="0">
                <a:latin typeface=".Helvetica Neue Interface" panose="020B0604020202020204" pitchFamily="34" charset="0"/>
                <a:ea typeface=".Helvetica Neue Interface" panose="020B0604020202020204" pitchFamily="34" charset="0"/>
              </a:rPr>
              <a:t>Mail</a:t>
            </a:r>
          </a:p>
          <a:p>
            <a:pPr algn="ctr"/>
            <a:endParaRPr lang="fr-FR" dirty="0">
              <a:latin typeface=".Helvetica Neue Interface" panose="020B0604020202020204" pitchFamily="34" charset="0"/>
              <a:ea typeface=".Helvetica Neue Interface" panose="020B0604020202020204" pitchFamily="34" charset="0"/>
            </a:endParaRPr>
          </a:p>
        </p:txBody>
      </p:sp>
      <p:sp>
        <p:nvSpPr>
          <p:cNvPr id="7" name="ZoneTexte 6"/>
          <p:cNvSpPr txBox="1"/>
          <p:nvPr/>
        </p:nvSpPr>
        <p:spPr>
          <a:xfrm>
            <a:off x="571500" y="6158624"/>
            <a:ext cx="6648450" cy="3354765"/>
          </a:xfrm>
          <a:prstGeom prst="rect">
            <a:avLst/>
          </a:prstGeom>
          <a:noFill/>
        </p:spPr>
        <p:txBody>
          <a:bodyPr wrap="square" rtlCol="0">
            <a:spAutoFit/>
          </a:bodyPr>
          <a:lstStyle/>
          <a:p>
            <a:pPr algn="ctr"/>
            <a:r>
              <a:rPr lang="fr-FR" sz="3200" b="1" dirty="0">
                <a:solidFill>
                  <a:srgbClr val="55565A"/>
                </a:solidFill>
                <a:latin typeface=".Helvetica Neue Interface" panose="020B0604020202020204" pitchFamily="34" charset="0"/>
                <a:ea typeface=".Helvetica Neue Interface" panose="020B0604020202020204" pitchFamily="34" charset="0"/>
              </a:rPr>
              <a:t>Suivre les Lions Clubs de France</a:t>
            </a:r>
          </a:p>
          <a:p>
            <a:pPr algn="ctr"/>
            <a:endParaRPr lang="fr-FR" sz="2000" b="1" dirty="0">
              <a:solidFill>
                <a:srgbClr val="55565A"/>
              </a:solidFill>
              <a:latin typeface=".Helvetica Neue Interface" panose="020B0604020202020204" pitchFamily="34" charset="0"/>
              <a:ea typeface=".Helvetica Neue Interface" panose="020B0604020202020204" pitchFamily="34" charset="0"/>
            </a:endParaRPr>
          </a:p>
          <a:p>
            <a:pPr algn="ctr"/>
            <a:endParaRPr lang="fr-FR" sz="3200" b="1" dirty="0">
              <a:solidFill>
                <a:srgbClr val="55565A"/>
              </a:solidFill>
              <a:latin typeface=".Helvetica Neue Interface" panose="020B0604020202020204" pitchFamily="34" charset="0"/>
              <a:ea typeface=".Helvetica Neue Interface" panose="020B0604020202020204" pitchFamily="34" charset="0"/>
            </a:endParaRPr>
          </a:p>
          <a:p>
            <a:pPr algn="ctr"/>
            <a:endParaRPr lang="fr-FR" sz="3200" b="1" dirty="0">
              <a:solidFill>
                <a:srgbClr val="55565A"/>
              </a:solidFill>
              <a:latin typeface=".Helvetica Neue Interface" panose="020B0604020202020204" pitchFamily="34" charset="0"/>
              <a:ea typeface=".Helvetica Neue Interface" panose="020B0604020202020204" pitchFamily="34" charset="0"/>
            </a:endParaRPr>
          </a:p>
          <a:p>
            <a:pPr algn="ctr"/>
            <a:r>
              <a:rPr lang="fr-FR" sz="2400" b="1" dirty="0">
                <a:solidFill>
                  <a:srgbClr val="55565A"/>
                </a:solidFill>
                <a:latin typeface=".Helvetica Neue Interface" panose="020B0604020202020204" pitchFamily="34" charset="0"/>
                <a:ea typeface=".Helvetica Neue Interface" panose="020B0604020202020204" pitchFamily="34" charset="0"/>
              </a:rPr>
              <a:t>@LionsClubsdeFrance</a:t>
            </a:r>
          </a:p>
          <a:p>
            <a:pPr algn="ctr"/>
            <a:endParaRPr lang="fr-FR" sz="3200" b="1" dirty="0">
              <a:solidFill>
                <a:srgbClr val="55565A"/>
              </a:solidFill>
              <a:latin typeface=".Helvetica Neue Interface" panose="020B0604020202020204" pitchFamily="34" charset="0"/>
              <a:ea typeface=".Helvetica Neue Interface" panose="020B0604020202020204" pitchFamily="34" charset="0"/>
            </a:endParaRPr>
          </a:p>
          <a:p>
            <a:pPr algn="ctr"/>
            <a:r>
              <a:rPr lang="fr-FR" sz="3200" b="1" dirty="0">
                <a:solidFill>
                  <a:srgbClr val="55565A"/>
                </a:solidFill>
                <a:latin typeface=".Helvetica Neue Interface" panose="020B0604020202020204" pitchFamily="34" charset="0"/>
                <a:ea typeface=".Helvetica Neue Interface" panose="020B0604020202020204" pitchFamily="34" charset="0"/>
              </a:rPr>
              <a:t>www.lions-france.org</a:t>
            </a:r>
          </a:p>
        </p:txBody>
      </p:sp>
      <p:pic>
        <p:nvPicPr>
          <p:cNvPr id="3" name="Image 2"/>
          <p:cNvPicPr>
            <a:picLocks noChangeAspect="1"/>
          </p:cNvPicPr>
          <p:nvPr/>
        </p:nvPicPr>
        <p:blipFill>
          <a:blip r:embed="rId4"/>
          <a:stretch>
            <a:fillRect/>
          </a:stretch>
        </p:blipFill>
        <p:spPr>
          <a:xfrm>
            <a:off x="1866823" y="7006136"/>
            <a:ext cx="3826024" cy="874306"/>
          </a:xfrm>
          <a:prstGeom prst="rect">
            <a:avLst/>
          </a:prstGeom>
        </p:spPr>
      </p:pic>
      <p:pic>
        <p:nvPicPr>
          <p:cNvPr id="5" name="Image 4">
            <a:extLst>
              <a:ext uri="{FF2B5EF4-FFF2-40B4-BE49-F238E27FC236}">
                <a16:creationId xmlns:a16="http://schemas.microsoft.com/office/drawing/2014/main" id="{05315E76-6E73-687B-78C2-DE3025FFEF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113761782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285</Words>
  <Application>Microsoft Office PowerPoint</Application>
  <PresentationFormat>Personnalisé</PresentationFormat>
  <Paragraphs>56</Paragraphs>
  <Slides>6</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.Helvetica Neue Interface</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VEYRAT</dc:creator>
  <cp:lastModifiedBy>SANDY LOISEL</cp:lastModifiedBy>
  <cp:revision>63</cp:revision>
  <dcterms:created xsi:type="dcterms:W3CDTF">2021-01-11T14:47:59Z</dcterms:created>
  <dcterms:modified xsi:type="dcterms:W3CDTF">2023-05-06T06:57:11Z</dcterms:modified>
</cp:coreProperties>
</file>