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61" r:id="rId2"/>
    <p:sldId id="622" r:id="rId3"/>
    <p:sldId id="803" r:id="rId4"/>
    <p:sldId id="789" r:id="rId5"/>
    <p:sldId id="790" r:id="rId6"/>
    <p:sldId id="791" r:id="rId7"/>
    <p:sldId id="794" r:id="rId8"/>
    <p:sldId id="804" r:id="rId9"/>
    <p:sldId id="796" r:id="rId10"/>
    <p:sldId id="797" r:id="rId11"/>
    <p:sldId id="798" r:id="rId12"/>
    <p:sldId id="631" r:id="rId13"/>
    <p:sldId id="805" r:id="rId14"/>
    <p:sldId id="565" r:id="rId15"/>
    <p:sldId id="568" r:id="rId16"/>
    <p:sldId id="569" r:id="rId17"/>
    <p:sldId id="732" r:id="rId18"/>
    <p:sldId id="738" r:id="rId19"/>
    <p:sldId id="572" r:id="rId20"/>
    <p:sldId id="734" r:id="rId21"/>
    <p:sldId id="736" r:id="rId22"/>
    <p:sldId id="737" r:id="rId23"/>
    <p:sldId id="739" r:id="rId24"/>
    <p:sldId id="576" r:id="rId25"/>
    <p:sldId id="745" r:id="rId26"/>
    <p:sldId id="741" r:id="rId27"/>
    <p:sldId id="742" r:id="rId28"/>
    <p:sldId id="743" r:id="rId29"/>
    <p:sldId id="744" r:id="rId30"/>
    <p:sldId id="760" r:id="rId31"/>
    <p:sldId id="761" r:id="rId32"/>
    <p:sldId id="801" r:id="rId33"/>
    <p:sldId id="766" r:id="rId34"/>
    <p:sldId id="799" r:id="rId35"/>
    <p:sldId id="583" r:id="rId36"/>
    <p:sldId id="800" r:id="rId37"/>
    <p:sldId id="585" r:id="rId38"/>
    <p:sldId id="764" r:id="rId39"/>
    <p:sldId id="599" r:id="rId40"/>
    <p:sldId id="748" r:id="rId41"/>
    <p:sldId id="749" r:id="rId42"/>
    <p:sldId id="750" r:id="rId43"/>
    <p:sldId id="751" r:id="rId44"/>
    <p:sldId id="756" r:id="rId45"/>
    <p:sldId id="757" r:id="rId46"/>
    <p:sldId id="780" r:id="rId47"/>
    <p:sldId id="621" r:id="rId4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di DARDOUR" initials="HD" lastIdx="0" clrIdx="0">
    <p:extLst>
      <p:ext uri="{19B8F6BF-5375-455C-9EA6-DF929625EA0E}">
        <p15:presenceInfo xmlns:p15="http://schemas.microsoft.com/office/powerpoint/2012/main" xmlns="" userId="018cc75334e06f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8D"/>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35" autoAdjust="0"/>
  </p:normalViewPr>
  <p:slideViewPr>
    <p:cSldViewPr>
      <p:cViewPr varScale="1">
        <p:scale>
          <a:sx n="77" d="100"/>
          <a:sy n="77" d="100"/>
        </p:scale>
        <p:origin x="-1618"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89AF7D-7D83-4998-A123-DA0676980269}" type="datetimeFigureOut">
              <a:rPr lang="fr-FR" smtClean="0"/>
              <a:pPr/>
              <a:t>04/05/2020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EC2E2C-12C4-4D35-A45A-B6E5C94C9A3B}" type="slidenum">
              <a:rPr lang="fr-FR" smtClean="0"/>
              <a:pPr/>
              <a:t>‹#›</a:t>
            </a:fld>
            <a:endParaRPr lang="fr-FR"/>
          </a:p>
        </p:txBody>
      </p:sp>
    </p:spTree>
    <p:extLst>
      <p:ext uri="{BB962C8B-B14F-4D97-AF65-F5344CB8AC3E}">
        <p14:creationId xmlns:p14="http://schemas.microsoft.com/office/powerpoint/2010/main" xmlns="" val="27935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1507AE3-3E0E-4237-9043-5AD044FBD2F4}" type="slidenum">
              <a:rPr lang="en-US" smtClean="0"/>
              <a:pPr>
                <a:defRPr/>
              </a:pPr>
              <a:t>1</a:t>
            </a:fld>
            <a:endParaRPr lang="en-US" dirty="0"/>
          </a:p>
        </p:txBody>
      </p:sp>
    </p:spTree>
    <p:extLst>
      <p:ext uri="{BB962C8B-B14F-4D97-AF65-F5344CB8AC3E}">
        <p14:creationId xmlns:p14="http://schemas.microsoft.com/office/powerpoint/2010/main" xmlns="" val="3570774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630EF79-E46A-4A1B-A2E2-D9FDD73FCB23}" type="slidenum">
              <a:rPr lang="fr-FR" sz="1200" smtClean="0"/>
              <a:pPr/>
              <a:t>15</a:t>
            </a:fld>
            <a:endParaRPr lang="fr-FR" sz="1200" dirty="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630EF79-E46A-4A1B-A2E2-D9FDD73FCB23}" type="slidenum">
              <a:rPr lang="fr-FR" sz="1200" smtClean="0"/>
              <a:pPr/>
              <a:t>16</a:t>
            </a:fld>
            <a:endParaRPr lang="fr-FR" sz="1200" dirty="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630EF79-E46A-4A1B-A2E2-D9FDD73FCB23}" type="slidenum">
              <a:rPr lang="fr-FR" sz="1200" smtClean="0"/>
              <a:pPr/>
              <a:t>17</a:t>
            </a:fld>
            <a:endParaRPr lang="fr-FR" sz="1200" dirty="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630EF79-E46A-4A1B-A2E2-D9FDD73FCB23}" type="slidenum">
              <a:rPr lang="fr-FR" sz="1200" smtClean="0"/>
              <a:pPr/>
              <a:t>19</a:t>
            </a:fld>
            <a:endParaRPr lang="fr-FR" sz="1200" dirty="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630EF79-E46A-4A1B-A2E2-D9FDD73FCB23}" type="slidenum">
              <a:rPr lang="fr-FR" sz="1200" smtClean="0"/>
              <a:pPr/>
              <a:t>20</a:t>
            </a:fld>
            <a:endParaRPr lang="fr-FR" sz="1200" dirty="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630EF79-E46A-4A1B-A2E2-D9FDD73FCB23}" type="slidenum">
              <a:rPr lang="fr-FR" sz="1200" smtClean="0"/>
              <a:pPr/>
              <a:t>21</a:t>
            </a:fld>
            <a:endParaRPr lang="fr-FR" sz="1200" dirty="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630EF79-E46A-4A1B-A2E2-D9FDD73FCB23}" type="slidenum">
              <a:rPr lang="fr-FR" sz="1200" smtClean="0"/>
              <a:pPr/>
              <a:t>22</a:t>
            </a:fld>
            <a:endParaRPr lang="fr-FR" sz="1200" dirty="0" smtClean="0"/>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24</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25</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26</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C2E2C-12C4-4D35-A45A-B6E5C94C9A3B}" type="slidenum">
              <a:rPr lang="fr-FR" smtClean="0"/>
              <a:pPr/>
              <a:t>2</a:t>
            </a:fld>
            <a:endParaRPr lang="fr-FR"/>
          </a:p>
        </p:txBody>
      </p:sp>
    </p:spTree>
    <p:extLst>
      <p:ext uri="{BB962C8B-B14F-4D97-AF65-F5344CB8AC3E}">
        <p14:creationId xmlns:p14="http://schemas.microsoft.com/office/powerpoint/2010/main" xmlns="" val="3354785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27</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28</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29</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30</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31</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33</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38</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4BEF0F2A-46AF-4C6F-9C11-740D4B7E52E5}" type="slidenum">
              <a:rPr lang="fr-FR" sz="1200" smtClean="0"/>
              <a:pPr/>
              <a:t>39</a:t>
            </a:fld>
            <a:endParaRPr lang="fr-FR" sz="1200" dirty="0" smtClean="0"/>
          </a:p>
        </p:txBody>
      </p:sp>
      <p:sp>
        <p:nvSpPr>
          <p:cNvPr id="139267" name="Rectangle 1026"/>
          <p:cNvSpPr>
            <a:spLocks noGrp="1" noRot="1" noChangeAspect="1" noChangeArrowheads="1" noTextEdit="1"/>
          </p:cNvSpPr>
          <p:nvPr>
            <p:ph type="sldImg"/>
          </p:nvPr>
        </p:nvSpPr>
        <p:spPr>
          <a:xfrm>
            <a:off x="1143000" y="685800"/>
            <a:ext cx="4572000" cy="3429000"/>
          </a:xfrm>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408CED3-A6CB-4065-A7C8-0D3704E6E449}" type="slidenum">
              <a:rPr lang="fr-FR" sz="1200" smtClean="0"/>
              <a:pPr/>
              <a:t>41</a:t>
            </a:fld>
            <a:endParaRPr lang="fr-FR" sz="1200" dirty="0" smtClean="0"/>
          </a:p>
        </p:txBody>
      </p:sp>
      <p:sp>
        <p:nvSpPr>
          <p:cNvPr id="156675" name="Rectangle 2"/>
          <p:cNvSpPr>
            <a:spLocks noGrp="1" noRot="1" noChangeAspect="1" noChangeArrowheads="1" noTextEdit="1"/>
          </p:cNvSpPr>
          <p:nvPr>
            <p:ph type="sldImg"/>
          </p:nvPr>
        </p:nvSpPr>
        <p:spPr>
          <a:xfrm>
            <a:off x="1143000" y="685800"/>
            <a:ext cx="4572000" cy="3429000"/>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408CED3-A6CB-4065-A7C8-0D3704E6E449}" type="slidenum">
              <a:rPr lang="fr-FR" sz="1200" smtClean="0"/>
              <a:pPr/>
              <a:t>42</a:t>
            </a:fld>
            <a:endParaRPr lang="fr-FR" sz="1200" dirty="0" smtClean="0"/>
          </a:p>
        </p:txBody>
      </p:sp>
      <p:sp>
        <p:nvSpPr>
          <p:cNvPr id="156675" name="Rectangle 2"/>
          <p:cNvSpPr>
            <a:spLocks noGrp="1" noRot="1" noChangeAspect="1" noChangeArrowheads="1" noTextEdit="1"/>
          </p:cNvSpPr>
          <p:nvPr>
            <p:ph type="sldImg"/>
          </p:nvPr>
        </p:nvSpPr>
        <p:spPr>
          <a:xfrm>
            <a:off x="1143000" y="685800"/>
            <a:ext cx="4572000" cy="3429000"/>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prstClr val="black"/>
                </a:solidFill>
                <a:latin typeface="Arial" panose="020B0604020202020204" pitchFamily="34" charset="0"/>
                <a:cs typeface="Arial" panose="020B0604020202020204" pitchFamily="34" charset="0"/>
              </a:rPr>
              <a:t>La Structure mondiale d'action (SMA) regroupe 3 entités: EML, EME et la nouvelle entité l'EMS (Équipe Mondiale du Service). En travaillant ensemble formant une seule équipe, la structure mondiale d'action, avec la LCIF nous permettront d'amplifier le sens de notre devise « Nous servons ». Depuis le 1</a:t>
            </a:r>
            <a:r>
              <a:rPr lang="fr-FR" sz="1200" b="1" baseline="30000" dirty="0" smtClean="0">
                <a:solidFill>
                  <a:prstClr val="black"/>
                </a:solidFill>
                <a:latin typeface="Arial" panose="020B0604020202020204" pitchFamily="34" charset="0"/>
                <a:cs typeface="Arial" panose="020B0604020202020204" pitchFamily="34" charset="0"/>
              </a:rPr>
              <a:t>er</a:t>
            </a:r>
            <a:r>
              <a:rPr lang="fr-FR" sz="1200" b="1" dirty="0" smtClean="0">
                <a:solidFill>
                  <a:prstClr val="black"/>
                </a:solidFill>
                <a:latin typeface="Arial" panose="020B0604020202020204" pitchFamily="34" charset="0"/>
                <a:cs typeface="Arial" panose="020B0604020202020204" pitchFamily="34" charset="0"/>
              </a:rPr>
              <a:t> juillet 2019, les </a:t>
            </a:r>
            <a:r>
              <a:rPr lang="fr-FR" sz="1200" b="1" dirty="0" err="1" smtClean="0">
                <a:solidFill>
                  <a:prstClr val="black"/>
                </a:solidFill>
                <a:latin typeface="Arial" panose="020B0604020202020204" pitchFamily="34" charset="0"/>
                <a:cs typeface="Arial" panose="020B0604020202020204" pitchFamily="34" charset="0"/>
              </a:rPr>
              <a:t>Past</a:t>
            </a:r>
            <a:r>
              <a:rPr lang="fr-FR" sz="1200" b="1" dirty="0" smtClean="0">
                <a:solidFill>
                  <a:prstClr val="black"/>
                </a:solidFill>
                <a:latin typeface="Arial" panose="020B0604020202020204" pitchFamily="34" charset="0"/>
                <a:cs typeface="Arial" panose="020B0604020202020204" pitchFamily="34" charset="0"/>
              </a:rPr>
              <a:t> Gouverneurs et les Présidents de zone font partie intégrale de la SMA.</a:t>
            </a:r>
          </a:p>
          <a:p>
            <a:endParaRPr lang="fr-FR" dirty="0"/>
          </a:p>
        </p:txBody>
      </p:sp>
      <p:sp>
        <p:nvSpPr>
          <p:cNvPr id="4" name="Espace réservé du numéro de diapositive 3"/>
          <p:cNvSpPr>
            <a:spLocks noGrp="1"/>
          </p:cNvSpPr>
          <p:nvPr>
            <p:ph type="sldNum" sz="quarter" idx="10"/>
          </p:nvPr>
        </p:nvSpPr>
        <p:spPr/>
        <p:txBody>
          <a:bodyPr/>
          <a:lstStyle/>
          <a:p>
            <a:fld id="{51EC2E2C-12C4-4D35-A45A-B6E5C94C9A3B}" type="slidenum">
              <a:rPr lang="fr-FR" smtClean="0"/>
              <a:pPr/>
              <a:t>3</a:t>
            </a:fld>
            <a:endParaRPr lang="fr-FR"/>
          </a:p>
        </p:txBody>
      </p:sp>
    </p:spTree>
    <p:extLst>
      <p:ext uri="{BB962C8B-B14F-4D97-AF65-F5344CB8AC3E}">
        <p14:creationId xmlns:p14="http://schemas.microsoft.com/office/powerpoint/2010/main" xmlns="" val="3810577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408CED3-A6CB-4065-A7C8-0D3704E6E449}" type="slidenum">
              <a:rPr lang="fr-FR" sz="1200" smtClean="0"/>
              <a:pPr/>
              <a:t>43</a:t>
            </a:fld>
            <a:endParaRPr lang="fr-FR" sz="1200" dirty="0" smtClean="0"/>
          </a:p>
        </p:txBody>
      </p:sp>
      <p:sp>
        <p:nvSpPr>
          <p:cNvPr id="156675" name="Rectangle 2"/>
          <p:cNvSpPr>
            <a:spLocks noGrp="1" noRot="1" noChangeAspect="1" noChangeArrowheads="1" noTextEdit="1"/>
          </p:cNvSpPr>
          <p:nvPr>
            <p:ph type="sldImg"/>
          </p:nvPr>
        </p:nvSpPr>
        <p:spPr>
          <a:xfrm>
            <a:off x="1143000" y="685800"/>
            <a:ext cx="4572000" cy="3429000"/>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408CED3-A6CB-4065-A7C8-0D3704E6E449}" type="slidenum">
              <a:rPr lang="fr-FR" sz="1200" smtClean="0"/>
              <a:pPr/>
              <a:t>44</a:t>
            </a:fld>
            <a:endParaRPr lang="fr-FR" sz="1200" dirty="0" smtClean="0"/>
          </a:p>
        </p:txBody>
      </p:sp>
      <p:sp>
        <p:nvSpPr>
          <p:cNvPr id="156675" name="Rectangle 2"/>
          <p:cNvSpPr>
            <a:spLocks noGrp="1" noRot="1" noChangeAspect="1" noChangeArrowheads="1" noTextEdit="1"/>
          </p:cNvSpPr>
          <p:nvPr>
            <p:ph type="sldImg"/>
          </p:nvPr>
        </p:nvSpPr>
        <p:spPr>
          <a:xfrm>
            <a:off x="1143000" y="685800"/>
            <a:ext cx="4572000" cy="3429000"/>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8522" indent="-287893">
              <a:defRPr sz="2400">
                <a:solidFill>
                  <a:schemeClr val="tx1"/>
                </a:solidFill>
                <a:latin typeface="Times New Roman" pitchFamily="18" charset="0"/>
              </a:defRPr>
            </a:lvl2pPr>
            <a:lvl3pPr marL="1151573" indent="-230315">
              <a:defRPr sz="2400">
                <a:solidFill>
                  <a:schemeClr val="tx1"/>
                </a:solidFill>
                <a:latin typeface="Times New Roman" pitchFamily="18" charset="0"/>
              </a:defRPr>
            </a:lvl3pPr>
            <a:lvl4pPr marL="1612202" indent="-230315">
              <a:defRPr sz="2400">
                <a:solidFill>
                  <a:schemeClr val="tx1"/>
                </a:solidFill>
                <a:latin typeface="Times New Roman" pitchFamily="18" charset="0"/>
              </a:defRPr>
            </a:lvl4pPr>
            <a:lvl5pPr marL="2072831" indent="-230315">
              <a:defRPr sz="2400">
                <a:solidFill>
                  <a:schemeClr val="tx1"/>
                </a:solidFill>
                <a:latin typeface="Times New Roman" pitchFamily="18" charset="0"/>
              </a:defRPr>
            </a:lvl5pPr>
            <a:lvl6pPr marL="2533460" indent="-230315" eaLnBrk="0" fontAlgn="base" hangingPunct="0">
              <a:spcBef>
                <a:spcPct val="0"/>
              </a:spcBef>
              <a:spcAft>
                <a:spcPct val="0"/>
              </a:spcAft>
              <a:defRPr sz="2400">
                <a:solidFill>
                  <a:schemeClr val="tx1"/>
                </a:solidFill>
                <a:latin typeface="Times New Roman" pitchFamily="18" charset="0"/>
              </a:defRPr>
            </a:lvl6pPr>
            <a:lvl7pPr marL="2994089" indent="-230315" eaLnBrk="0" fontAlgn="base" hangingPunct="0">
              <a:spcBef>
                <a:spcPct val="0"/>
              </a:spcBef>
              <a:spcAft>
                <a:spcPct val="0"/>
              </a:spcAft>
              <a:defRPr sz="2400">
                <a:solidFill>
                  <a:schemeClr val="tx1"/>
                </a:solidFill>
                <a:latin typeface="Times New Roman" pitchFamily="18" charset="0"/>
              </a:defRPr>
            </a:lvl7pPr>
            <a:lvl8pPr marL="3454718" indent="-230315" eaLnBrk="0" fontAlgn="base" hangingPunct="0">
              <a:spcBef>
                <a:spcPct val="0"/>
              </a:spcBef>
              <a:spcAft>
                <a:spcPct val="0"/>
              </a:spcAft>
              <a:defRPr sz="2400">
                <a:solidFill>
                  <a:schemeClr val="tx1"/>
                </a:solidFill>
                <a:latin typeface="Times New Roman" pitchFamily="18" charset="0"/>
              </a:defRPr>
            </a:lvl8pPr>
            <a:lvl9pPr marL="3915347" indent="-230315" eaLnBrk="0" fontAlgn="base" hangingPunct="0">
              <a:spcBef>
                <a:spcPct val="0"/>
              </a:spcBef>
              <a:spcAft>
                <a:spcPct val="0"/>
              </a:spcAft>
              <a:defRPr sz="2400">
                <a:solidFill>
                  <a:schemeClr val="tx1"/>
                </a:solidFill>
                <a:latin typeface="Times New Roman" pitchFamily="18" charset="0"/>
              </a:defRPr>
            </a:lvl9pPr>
          </a:lstStyle>
          <a:p>
            <a:fld id="{B408CED3-A6CB-4065-A7C8-0D3704E6E449}" type="slidenum">
              <a:rPr lang="fr-FR" sz="1200" smtClean="0"/>
              <a:pPr/>
              <a:t>45</a:t>
            </a:fld>
            <a:endParaRPr lang="fr-FR" sz="1200" dirty="0" smtClean="0"/>
          </a:p>
        </p:txBody>
      </p:sp>
      <p:sp>
        <p:nvSpPr>
          <p:cNvPr id="156675" name="Rectangle 2"/>
          <p:cNvSpPr>
            <a:spLocks noGrp="1" noRot="1" noChangeAspect="1" noChangeArrowheads="1" noTextEdit="1"/>
          </p:cNvSpPr>
          <p:nvPr>
            <p:ph type="sldImg"/>
          </p:nvPr>
        </p:nvSpPr>
        <p:spPr>
          <a:xfrm>
            <a:off x="1143000" y="685800"/>
            <a:ext cx="4572000" cy="3429000"/>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smtClean="0"/>
          </a:p>
        </p:txBody>
      </p:sp>
      <p:sp>
        <p:nvSpPr>
          <p:cNvPr id="5" name="Espace réservé du pied de page 4"/>
          <p:cNvSpPr>
            <a:spLocks noGrp="1"/>
          </p:cNvSpPr>
          <p:nvPr>
            <p:ph type="ftr" sz="quarter" idx="10"/>
          </p:nvPr>
        </p:nvSpPr>
        <p:spPr/>
        <p:txBody>
          <a:bodyPr/>
          <a:lstStyle/>
          <a:p>
            <a:pPr>
              <a:defRPr/>
            </a:pPr>
            <a:r>
              <a:rPr lang="fr-FR" smtClean="0"/>
              <a:t>District 103nord</a:t>
            </a: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C2E2C-12C4-4D35-A45A-B6E5C94C9A3B}" type="slidenum">
              <a:rPr lang="fr-FR" smtClean="0"/>
              <a:pPr/>
              <a:t>4</a:t>
            </a:fld>
            <a:endParaRPr lang="fr-FR"/>
          </a:p>
        </p:txBody>
      </p:sp>
    </p:spTree>
    <p:extLst>
      <p:ext uri="{BB962C8B-B14F-4D97-AF65-F5344CB8AC3E}">
        <p14:creationId xmlns:p14="http://schemas.microsoft.com/office/powerpoint/2010/main" xmlns="" val="74063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04763" indent="-309524" eaLnBrk="0" hangingPunct="0">
              <a:defRPr>
                <a:solidFill>
                  <a:schemeClr val="tx1"/>
                </a:solidFill>
                <a:latin typeface="Arial" charset="0"/>
              </a:defRPr>
            </a:lvl2pPr>
            <a:lvl3pPr marL="1238098" indent="-247620" eaLnBrk="0" hangingPunct="0">
              <a:defRPr>
                <a:solidFill>
                  <a:schemeClr val="tx1"/>
                </a:solidFill>
                <a:latin typeface="Arial" charset="0"/>
              </a:defRPr>
            </a:lvl3pPr>
            <a:lvl4pPr marL="1733337" indent="-247620" eaLnBrk="0" hangingPunct="0">
              <a:defRPr>
                <a:solidFill>
                  <a:schemeClr val="tx1"/>
                </a:solidFill>
                <a:latin typeface="Arial" charset="0"/>
              </a:defRPr>
            </a:lvl4pPr>
            <a:lvl5pPr marL="2228576" indent="-247620" eaLnBrk="0" hangingPunct="0">
              <a:defRPr>
                <a:solidFill>
                  <a:schemeClr val="tx1"/>
                </a:solidFill>
                <a:latin typeface="Arial" charset="0"/>
              </a:defRPr>
            </a:lvl5pPr>
            <a:lvl6pPr marL="2723815" indent="-247620" eaLnBrk="0" fontAlgn="base" hangingPunct="0">
              <a:spcBef>
                <a:spcPct val="0"/>
              </a:spcBef>
              <a:spcAft>
                <a:spcPct val="0"/>
              </a:spcAft>
              <a:defRPr>
                <a:solidFill>
                  <a:schemeClr val="tx1"/>
                </a:solidFill>
                <a:latin typeface="Arial" charset="0"/>
              </a:defRPr>
            </a:lvl6pPr>
            <a:lvl7pPr marL="3219054" indent="-247620" eaLnBrk="0" fontAlgn="base" hangingPunct="0">
              <a:spcBef>
                <a:spcPct val="0"/>
              </a:spcBef>
              <a:spcAft>
                <a:spcPct val="0"/>
              </a:spcAft>
              <a:defRPr>
                <a:solidFill>
                  <a:schemeClr val="tx1"/>
                </a:solidFill>
                <a:latin typeface="Arial" charset="0"/>
              </a:defRPr>
            </a:lvl7pPr>
            <a:lvl8pPr marL="3714293" indent="-247620" eaLnBrk="0" fontAlgn="base" hangingPunct="0">
              <a:spcBef>
                <a:spcPct val="0"/>
              </a:spcBef>
              <a:spcAft>
                <a:spcPct val="0"/>
              </a:spcAft>
              <a:defRPr>
                <a:solidFill>
                  <a:schemeClr val="tx1"/>
                </a:solidFill>
                <a:latin typeface="Arial" charset="0"/>
              </a:defRPr>
            </a:lvl8pPr>
            <a:lvl9pPr marL="4209532" indent="-247620" eaLnBrk="0" fontAlgn="base" hangingPunct="0">
              <a:spcBef>
                <a:spcPct val="0"/>
              </a:spcBef>
              <a:spcAft>
                <a:spcPct val="0"/>
              </a:spcAft>
              <a:defRPr>
                <a:solidFill>
                  <a:schemeClr val="tx1"/>
                </a:solidFill>
                <a:latin typeface="Arial" charset="0"/>
              </a:defRPr>
            </a:lvl9pPr>
          </a:lstStyle>
          <a:p>
            <a:pPr eaLnBrk="1" hangingPunct="1"/>
            <a:fld id="{18BC915B-9B9F-4C77-A722-67BA7A1F3B67}" type="slidenum">
              <a:rPr lang="fr-FR" smtClean="0"/>
              <a:pPr eaLnBrk="1" hangingPunct="1"/>
              <a:t>6</a:t>
            </a:fld>
            <a:endParaRPr lang="fr-FR" dirty="0" smtClean="0"/>
          </a:p>
        </p:txBody>
      </p:sp>
      <p:sp>
        <p:nvSpPr>
          <p:cNvPr id="116739" name="Rectangle 2"/>
          <p:cNvSpPr>
            <a:spLocks noGrp="1" noRot="1" noChangeAspect="1" noChangeArrowheads="1" noTextEdit="1"/>
          </p:cNvSpPr>
          <p:nvPr>
            <p:ph type="sldImg"/>
          </p:nvPr>
        </p:nvSpPr>
        <p:spPr>
          <a:xfrm>
            <a:off x="993775" y="768350"/>
            <a:ext cx="5116513" cy="3836988"/>
          </a:xfrm>
          <a:ln/>
        </p:spPr>
      </p:sp>
      <p:sp>
        <p:nvSpPr>
          <p:cNvPr id="116740" name="Rectangle 4"/>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smtClean="0"/>
          </a:p>
        </p:txBody>
      </p:sp>
      <p:sp>
        <p:nvSpPr>
          <p:cNvPr id="116741" name="Espace réservé du pied de page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04763" indent="-309524" eaLnBrk="0" hangingPunct="0">
              <a:defRPr>
                <a:solidFill>
                  <a:schemeClr val="tx1"/>
                </a:solidFill>
                <a:latin typeface="Arial" charset="0"/>
              </a:defRPr>
            </a:lvl2pPr>
            <a:lvl3pPr marL="1238098" indent="-247620" eaLnBrk="0" hangingPunct="0">
              <a:defRPr>
                <a:solidFill>
                  <a:schemeClr val="tx1"/>
                </a:solidFill>
                <a:latin typeface="Arial" charset="0"/>
              </a:defRPr>
            </a:lvl3pPr>
            <a:lvl4pPr marL="1733337" indent="-247620" eaLnBrk="0" hangingPunct="0">
              <a:defRPr>
                <a:solidFill>
                  <a:schemeClr val="tx1"/>
                </a:solidFill>
                <a:latin typeface="Arial" charset="0"/>
              </a:defRPr>
            </a:lvl4pPr>
            <a:lvl5pPr marL="2228576" indent="-247620" eaLnBrk="0" hangingPunct="0">
              <a:defRPr>
                <a:solidFill>
                  <a:schemeClr val="tx1"/>
                </a:solidFill>
                <a:latin typeface="Arial" charset="0"/>
              </a:defRPr>
            </a:lvl5pPr>
            <a:lvl6pPr marL="2723815" indent="-247620" eaLnBrk="0" fontAlgn="base" hangingPunct="0">
              <a:spcBef>
                <a:spcPct val="0"/>
              </a:spcBef>
              <a:spcAft>
                <a:spcPct val="0"/>
              </a:spcAft>
              <a:defRPr>
                <a:solidFill>
                  <a:schemeClr val="tx1"/>
                </a:solidFill>
                <a:latin typeface="Arial" charset="0"/>
              </a:defRPr>
            </a:lvl6pPr>
            <a:lvl7pPr marL="3219054" indent="-247620" eaLnBrk="0" fontAlgn="base" hangingPunct="0">
              <a:spcBef>
                <a:spcPct val="0"/>
              </a:spcBef>
              <a:spcAft>
                <a:spcPct val="0"/>
              </a:spcAft>
              <a:defRPr>
                <a:solidFill>
                  <a:schemeClr val="tx1"/>
                </a:solidFill>
                <a:latin typeface="Arial" charset="0"/>
              </a:defRPr>
            </a:lvl7pPr>
            <a:lvl8pPr marL="3714293" indent="-247620" eaLnBrk="0" fontAlgn="base" hangingPunct="0">
              <a:spcBef>
                <a:spcPct val="0"/>
              </a:spcBef>
              <a:spcAft>
                <a:spcPct val="0"/>
              </a:spcAft>
              <a:defRPr>
                <a:solidFill>
                  <a:schemeClr val="tx1"/>
                </a:solidFill>
                <a:latin typeface="Arial" charset="0"/>
              </a:defRPr>
            </a:lvl8pPr>
            <a:lvl9pPr marL="4209532" indent="-247620" eaLnBrk="0" fontAlgn="base" hangingPunct="0">
              <a:spcBef>
                <a:spcPct val="0"/>
              </a:spcBef>
              <a:spcAft>
                <a:spcPct val="0"/>
              </a:spcAft>
              <a:defRPr>
                <a:solidFill>
                  <a:schemeClr val="tx1"/>
                </a:solidFill>
                <a:latin typeface="Arial" charset="0"/>
              </a:defRPr>
            </a:lvl9pPr>
          </a:lstStyle>
          <a:p>
            <a:pPr eaLnBrk="1" hangingPunct="1"/>
            <a:endParaRPr lang="fr-FR" dirty="0" smtClean="0"/>
          </a:p>
        </p:txBody>
      </p:sp>
    </p:spTree>
    <p:extLst>
      <p:ext uri="{BB962C8B-B14F-4D97-AF65-F5344CB8AC3E}">
        <p14:creationId xmlns:p14="http://schemas.microsoft.com/office/powerpoint/2010/main" xmlns="" val="31911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3775" y="766763"/>
            <a:ext cx="5116513" cy="38369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C2E2C-12C4-4D35-A45A-B6E5C94C9A3B}" type="slidenum">
              <a:rPr lang="fr-FR" smtClean="0"/>
              <a:pPr/>
              <a:t>7</a:t>
            </a:fld>
            <a:endParaRPr lang="fr-FR"/>
          </a:p>
        </p:txBody>
      </p:sp>
    </p:spTree>
    <p:extLst>
      <p:ext uri="{BB962C8B-B14F-4D97-AF65-F5344CB8AC3E}">
        <p14:creationId xmlns:p14="http://schemas.microsoft.com/office/powerpoint/2010/main" xmlns="" val="96130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F9D8A72-6C06-468D-AB6D-48F688193A25}" type="slidenum">
              <a:rPr lang="fr-FR" smtClean="0"/>
              <a:pPr>
                <a:defRPr/>
              </a:pPr>
              <a:t>8</a:t>
            </a:fld>
            <a:endParaRPr lang="fr-FR"/>
          </a:p>
        </p:txBody>
      </p:sp>
    </p:spTree>
    <p:extLst>
      <p:ext uri="{BB962C8B-B14F-4D97-AF65-F5344CB8AC3E}">
        <p14:creationId xmlns:p14="http://schemas.microsoft.com/office/powerpoint/2010/main" xmlns="" val="81866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1EC2E2C-12C4-4D35-A45A-B6E5C94C9A3B}" type="slidenum">
              <a:rPr lang="fr-FR" smtClean="0"/>
              <a:pPr/>
              <a:t>9</a:t>
            </a:fld>
            <a:endParaRPr lang="fr-FR"/>
          </a:p>
        </p:txBody>
      </p:sp>
    </p:spTree>
    <p:extLst>
      <p:ext uri="{BB962C8B-B14F-4D97-AF65-F5344CB8AC3E}">
        <p14:creationId xmlns:p14="http://schemas.microsoft.com/office/powerpoint/2010/main" xmlns="" val="368751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F9D8A72-6C06-468D-AB6D-48F688193A25}" type="slidenum">
              <a:rPr lang="fr-FR" smtClean="0"/>
              <a:pPr>
                <a:defRPr/>
              </a:pPr>
              <a:t>11</a:t>
            </a:fld>
            <a:endParaRPr lang="fr-FR"/>
          </a:p>
        </p:txBody>
      </p:sp>
    </p:spTree>
    <p:extLst>
      <p:ext uri="{BB962C8B-B14F-4D97-AF65-F5344CB8AC3E}">
        <p14:creationId xmlns:p14="http://schemas.microsoft.com/office/powerpoint/2010/main" xmlns="" val="195118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rgbClr val="00338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15" name="Titre 14"/>
          <p:cNvSpPr>
            <a:spLocks noGrp="1"/>
          </p:cNvSpPr>
          <p:nvPr>
            <p:ph type="title"/>
          </p:nvPr>
        </p:nvSpPr>
        <p:spPr>
          <a:xfrm>
            <a:off x="228600" y="685800"/>
            <a:ext cx="8686800" cy="684600"/>
          </a:xfrm>
          <a:prstGeom prst="rect">
            <a:avLst/>
          </a:prstGeom>
        </p:spPr>
        <p:txBody>
          <a:bodyPr lIns="0" tIns="0" rIns="0" bIns="0"/>
          <a:lstStyle>
            <a:lvl1pPr>
              <a:defRPr>
                <a:solidFill>
                  <a:srgbClr val="00338D"/>
                </a:solidFill>
              </a:defRPr>
            </a:lvl1pPr>
          </a:lstStyle>
          <a:p>
            <a:r>
              <a:rPr lang="fr-FR" smtClean="0"/>
              <a:t>Modifiez le style du titre</a:t>
            </a:r>
            <a:endParaRPr lang="fr-FR" dirty="0"/>
          </a:p>
        </p:txBody>
      </p:sp>
      <p:sp>
        <p:nvSpPr>
          <p:cNvPr id="16" name="Espace réservé de la date 15"/>
          <p:cNvSpPr>
            <a:spLocks noGrp="1"/>
          </p:cNvSpPr>
          <p:nvPr>
            <p:ph type="dt" sz="half" idx="10"/>
          </p:nvPr>
        </p:nvSpPr>
        <p:spPr/>
        <p:txBody>
          <a:bodyPr/>
          <a:lstStyle/>
          <a:p>
            <a:fld id="{BC3E7670-C920-47EC-840E-672FBBF53DB4}" type="datetime1">
              <a:rPr lang="fr-FR" smtClean="0"/>
              <a:pPr/>
              <a:t>04/05/2020</a:t>
            </a:fld>
            <a:endParaRPr lang="fr-FR" dirty="0"/>
          </a:p>
        </p:txBody>
      </p:sp>
      <p:sp>
        <p:nvSpPr>
          <p:cNvPr id="18" name="Espace réservé du numéro de diapositive 17"/>
          <p:cNvSpPr>
            <a:spLocks noGrp="1"/>
          </p:cNvSpPr>
          <p:nvPr>
            <p:ph type="sldNum" sz="quarter" idx="12"/>
          </p:nvPr>
        </p:nvSpPr>
        <p:spPr/>
        <p:txBody>
          <a:bodyPr/>
          <a:lstStyle/>
          <a:p>
            <a:fld id="{D25B4756-240E-4258-A912-7D5D73D82276}" type="slidenum">
              <a:rPr lang="fr-FR" smtClean="0"/>
              <a:pPr/>
              <a:t>‹#›</a:t>
            </a:fld>
            <a:endParaRPr lang="fr-FR" dirty="0"/>
          </a:p>
        </p:txBody>
      </p:sp>
    </p:spTree>
    <p:extLst>
      <p:ext uri="{BB962C8B-B14F-4D97-AF65-F5344CB8AC3E}">
        <p14:creationId xmlns:p14="http://schemas.microsoft.com/office/powerpoint/2010/main" xmlns="" val="27888014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762000" y="762000"/>
            <a:ext cx="7924800" cy="795338"/>
          </a:xfrm>
          <a:prstGeom prst="roundRect">
            <a:avLst>
              <a:gd name="adj" fmla="val 21657"/>
            </a:avLst>
          </a:prstGeo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838200" y="1989138"/>
            <a:ext cx="3770313" cy="409733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760913" y="1989138"/>
            <a:ext cx="3770312" cy="19716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760913" y="4113213"/>
            <a:ext cx="3770312" cy="19732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2438400" y="6248400"/>
            <a:ext cx="2130425" cy="474663"/>
          </a:xfrm>
        </p:spPr>
        <p:txBody>
          <a:bodyPr/>
          <a:lstStyle>
            <a:lvl1pPr>
              <a:defRPr/>
            </a:lvl1pPr>
          </a:lstStyle>
          <a:p>
            <a:fld id="{70B1A6C5-870D-4D34-8843-BC4F11E47179}" type="datetime1">
              <a:rPr lang="fr-FR" smtClean="0"/>
              <a:pPr/>
              <a:t>04/05/2020</a:t>
            </a:fld>
            <a:endParaRPr lang="fr-FR" dirty="0"/>
          </a:p>
        </p:txBody>
      </p:sp>
      <p:sp>
        <p:nvSpPr>
          <p:cNvPr id="7" name="Espace réservé du pied de page 6"/>
          <p:cNvSpPr>
            <a:spLocks noGrp="1"/>
          </p:cNvSpPr>
          <p:nvPr>
            <p:ph type="ftr" sz="quarter" idx="11"/>
          </p:nvPr>
        </p:nvSpPr>
        <p:spPr>
          <a:xfrm>
            <a:off x="5791200" y="6248400"/>
            <a:ext cx="2897188" cy="474663"/>
          </a:xfrm>
          <a:prstGeom prst="rect">
            <a:avLst/>
          </a:prstGeom>
        </p:spPr>
        <p:txBody>
          <a:bodyPr/>
          <a:lstStyle>
            <a:lvl1pPr>
              <a:defRPr/>
            </a:lvl1pPr>
          </a:lstStyle>
          <a:p>
            <a:pPr algn="ctr" fontAlgn="base">
              <a:spcBef>
                <a:spcPct val="0"/>
              </a:spcBef>
              <a:spcAft>
                <a:spcPct val="0"/>
              </a:spcAft>
            </a:pPr>
            <a:endParaRPr lang="fr-FR" dirty="0">
              <a:solidFill>
                <a:prstClr val="black"/>
              </a:solidFill>
              <a:latin typeface="Arial" charset="0"/>
            </a:endParaRPr>
          </a:p>
        </p:txBody>
      </p:sp>
      <p:sp>
        <p:nvSpPr>
          <p:cNvPr id="8" name="Espace réservé du numéro de diapositive 7"/>
          <p:cNvSpPr>
            <a:spLocks noGrp="1"/>
          </p:cNvSpPr>
          <p:nvPr>
            <p:ph type="sldNum" sz="quarter" idx="12"/>
          </p:nvPr>
        </p:nvSpPr>
        <p:spPr>
          <a:xfrm>
            <a:off x="84138" y="6242050"/>
            <a:ext cx="742950" cy="488950"/>
          </a:xfrm>
        </p:spPr>
        <p:txBody>
          <a:bodyPr/>
          <a:lstStyle>
            <a:lvl1pPr>
              <a:defRPr/>
            </a:lvl1pPr>
          </a:lstStyle>
          <a:p>
            <a:fld id="{04FDDC04-6194-46E5-A5EB-7BB685A6A1F3}" type="slidenum">
              <a:rPr lang="fr-FR"/>
              <a:pPr/>
              <a:t>‹#›</a:t>
            </a:fld>
            <a:endParaRPr lang="fr-FR" dirty="0"/>
          </a:p>
        </p:txBody>
      </p:sp>
    </p:spTree>
    <p:extLst>
      <p:ext uri="{BB962C8B-B14F-4D97-AF65-F5344CB8AC3E}">
        <p14:creationId xmlns:p14="http://schemas.microsoft.com/office/powerpoint/2010/main" xmlns="" val="4202472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762000" y="762000"/>
            <a:ext cx="7924800" cy="795338"/>
          </a:xfrm>
          <a:prstGeom prst="roundRect">
            <a:avLst>
              <a:gd name="adj" fmla="val 21657"/>
            </a:avLst>
          </a:prstGeo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838200" y="1989138"/>
            <a:ext cx="7693025" cy="4097337"/>
          </a:xfrm>
        </p:spPr>
        <p:txBody>
          <a:bodyPr/>
          <a:lstStyle/>
          <a:p>
            <a:endParaRPr lang="fr-FR" dirty="0"/>
          </a:p>
        </p:txBody>
      </p:sp>
      <p:sp>
        <p:nvSpPr>
          <p:cNvPr id="4" name="Espace réservé de la date 3"/>
          <p:cNvSpPr>
            <a:spLocks noGrp="1"/>
          </p:cNvSpPr>
          <p:nvPr>
            <p:ph type="dt" sz="half" idx="10"/>
          </p:nvPr>
        </p:nvSpPr>
        <p:spPr>
          <a:xfrm>
            <a:off x="2438400" y="6248400"/>
            <a:ext cx="2130425" cy="474663"/>
          </a:xfrm>
        </p:spPr>
        <p:txBody>
          <a:bodyPr/>
          <a:lstStyle>
            <a:lvl1pPr>
              <a:defRPr/>
            </a:lvl1pPr>
          </a:lstStyle>
          <a:p>
            <a:fld id="{56E20B71-5451-46D6-BAE3-458A1A97A98B}" type="datetime1">
              <a:rPr lang="fr-FR" smtClean="0"/>
              <a:pPr/>
              <a:t>04/05/2020</a:t>
            </a:fld>
            <a:endParaRPr lang="fr-FR" dirty="0"/>
          </a:p>
        </p:txBody>
      </p:sp>
      <p:sp>
        <p:nvSpPr>
          <p:cNvPr id="5" name="Espace réservé du pied de page 4"/>
          <p:cNvSpPr>
            <a:spLocks noGrp="1"/>
          </p:cNvSpPr>
          <p:nvPr>
            <p:ph type="ftr" sz="quarter" idx="11"/>
          </p:nvPr>
        </p:nvSpPr>
        <p:spPr>
          <a:xfrm>
            <a:off x="5791200" y="6248400"/>
            <a:ext cx="2897188" cy="474663"/>
          </a:xfrm>
          <a:prstGeom prst="rect">
            <a:avLst/>
          </a:prstGeom>
        </p:spPr>
        <p:txBody>
          <a:bodyPr/>
          <a:lstStyle>
            <a:lvl1pPr>
              <a:defRPr/>
            </a:lvl1pPr>
          </a:lstStyle>
          <a:p>
            <a:pPr algn="ctr" fontAlgn="base">
              <a:spcBef>
                <a:spcPct val="0"/>
              </a:spcBef>
              <a:spcAft>
                <a:spcPct val="0"/>
              </a:spcAft>
            </a:pPr>
            <a:endParaRPr lang="fr-FR" dirty="0">
              <a:solidFill>
                <a:prstClr val="black"/>
              </a:solidFill>
              <a:latin typeface="Arial" charset="0"/>
            </a:endParaRPr>
          </a:p>
        </p:txBody>
      </p:sp>
      <p:sp>
        <p:nvSpPr>
          <p:cNvPr id="6" name="Espace réservé du numéro de diapositive 5"/>
          <p:cNvSpPr>
            <a:spLocks noGrp="1"/>
          </p:cNvSpPr>
          <p:nvPr>
            <p:ph type="sldNum" sz="quarter" idx="12"/>
          </p:nvPr>
        </p:nvSpPr>
        <p:spPr>
          <a:xfrm>
            <a:off x="84138" y="6242050"/>
            <a:ext cx="742950" cy="488950"/>
          </a:xfrm>
        </p:spPr>
        <p:txBody>
          <a:bodyPr/>
          <a:lstStyle>
            <a:lvl1pPr>
              <a:defRPr/>
            </a:lvl1pPr>
          </a:lstStyle>
          <a:p>
            <a:fld id="{001F3A1F-47D7-411F-AE38-CAA0C86FD3F9}" type="slidenum">
              <a:rPr lang="fr-FR"/>
              <a:pPr/>
              <a:t>‹#›</a:t>
            </a:fld>
            <a:endParaRPr lang="fr-FR" dirty="0"/>
          </a:p>
        </p:txBody>
      </p:sp>
    </p:spTree>
    <p:extLst>
      <p:ext uri="{BB962C8B-B14F-4D97-AF65-F5344CB8AC3E}">
        <p14:creationId xmlns:p14="http://schemas.microsoft.com/office/powerpoint/2010/main" xmlns="" val="1571825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Diapositive de titre">
    <p:spTree>
      <p:nvGrpSpPr>
        <p:cNvPr id="1" name=""/>
        <p:cNvGrpSpPr/>
        <p:nvPr/>
      </p:nvGrpSpPr>
      <p:grpSpPr>
        <a:xfrm>
          <a:off x="0" y="0"/>
          <a:ext cx="0" cy="0"/>
          <a:chOff x="0" y="0"/>
          <a:chExt cx="0" cy="0"/>
        </a:xfrm>
      </p:grpSpPr>
      <p:sp>
        <p:nvSpPr>
          <p:cNvPr id="2" name="Espace réservé de la date 3"/>
          <p:cNvSpPr>
            <a:spLocks noGrp="1"/>
          </p:cNvSpPr>
          <p:nvPr>
            <p:ph type="dt" sz="half" idx="2"/>
          </p:nvPr>
        </p:nvSpPr>
        <p:spPr>
          <a:xfrm>
            <a:off x="3883732" y="6550025"/>
            <a:ext cx="1376536" cy="225425"/>
          </a:xfrm>
          <a:prstGeom prst="rect">
            <a:avLst/>
          </a:prstGeom>
        </p:spPr>
        <p:txBody>
          <a:bodyPr vert="horz" lIns="91440" tIns="45720" rIns="91440" bIns="45720" rtlCol="0" anchor="ctr"/>
          <a:lstStyle>
            <a:lvl1pPr algn="ctr">
              <a:defRPr sz="1000" b="1">
                <a:solidFill>
                  <a:srgbClr val="00338D"/>
                </a:solidFill>
                <a:latin typeface="Tw Cen MT" panose="020B0602020104020603" pitchFamily="34" charset="0"/>
                <a:cs typeface="Arial" panose="020B0604020202020204" pitchFamily="34" charset="0"/>
              </a:defRPr>
            </a:lvl1pPr>
          </a:lstStyle>
          <a:p>
            <a:pPr fontAlgn="base">
              <a:spcBef>
                <a:spcPct val="0"/>
              </a:spcBef>
              <a:spcAft>
                <a:spcPct val="0"/>
              </a:spcAft>
            </a:pPr>
            <a:fld id="{B551E9AD-4C85-4DDF-BFEC-765063B3B4DA}" type="datetime1">
              <a:rPr lang="fr-FR" smtClean="0"/>
              <a:pPr fontAlgn="base">
                <a:spcBef>
                  <a:spcPct val="0"/>
                </a:spcBef>
                <a:spcAft>
                  <a:spcPct val="0"/>
                </a:spcAft>
              </a:pPr>
              <a:t>04/05/2020</a:t>
            </a:fld>
            <a:endParaRPr lang="fr-FR" dirty="0"/>
          </a:p>
        </p:txBody>
      </p:sp>
      <p:sp>
        <p:nvSpPr>
          <p:cNvPr id="3" name="Espace réservé du numéro de diapositive 5"/>
          <p:cNvSpPr>
            <a:spLocks noGrp="1"/>
          </p:cNvSpPr>
          <p:nvPr>
            <p:ph type="sldNum" sz="quarter" idx="4"/>
          </p:nvPr>
        </p:nvSpPr>
        <p:spPr>
          <a:xfrm>
            <a:off x="7812360" y="6515943"/>
            <a:ext cx="724368" cy="225425"/>
          </a:xfrm>
          <a:prstGeom prst="rect">
            <a:avLst/>
          </a:prstGeom>
        </p:spPr>
        <p:txBody>
          <a:bodyPr vert="horz" lIns="91440" tIns="45720" rIns="91440" bIns="45720" rtlCol="0" anchor="ctr"/>
          <a:lstStyle>
            <a:lvl1pPr algn="ctr">
              <a:defRPr sz="1050" b="1">
                <a:solidFill>
                  <a:srgbClr val="00338D"/>
                </a:solidFill>
                <a:latin typeface="Tw Cen MT" panose="020B0602020104020603" pitchFamily="34" charset="0"/>
                <a:cs typeface="Arial" panose="020B0604020202020204" pitchFamily="34" charset="0"/>
              </a:defRPr>
            </a:lvl1pPr>
          </a:lstStyle>
          <a:p>
            <a:pPr fontAlgn="base">
              <a:spcBef>
                <a:spcPct val="0"/>
              </a:spcBef>
              <a:spcAft>
                <a:spcPct val="0"/>
              </a:spcAft>
            </a:pPr>
            <a:fld id="{95F7D930-624D-4EB8-8416-D6D28EB3B098}" type="slidenum">
              <a:rPr lang="fr-FR" smtClean="0"/>
              <a:pPr fontAlgn="base">
                <a:spcBef>
                  <a:spcPct val="0"/>
                </a:spcBef>
                <a:spcAft>
                  <a:spcPct val="0"/>
                </a:spcAft>
              </a:pPr>
              <a:t>‹#›</a:t>
            </a:fld>
            <a:endParaRPr lang="fr-FR" dirty="0"/>
          </a:p>
        </p:txBody>
      </p:sp>
    </p:spTree>
    <p:extLst>
      <p:ext uri="{BB962C8B-B14F-4D97-AF65-F5344CB8AC3E}">
        <p14:creationId xmlns:p14="http://schemas.microsoft.com/office/powerpoint/2010/main" xmlns="" val="30795916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28FF550-995F-5F4C-B71C-22B7D2141721}"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2C64E-7696-574A-BCD5-972323F466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635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apositive 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8600" y="685800"/>
            <a:ext cx="8686800" cy="685800"/>
          </a:xfrm>
          <a:prstGeom prst="rect">
            <a:avLst/>
          </a:prstGeom>
        </p:spPr>
        <p:txBody>
          <a:bodyPr lIns="0" tIns="0" rIns="0" bIns="0"/>
          <a:lstStyle>
            <a:lvl1pPr>
              <a:defRPr b="1">
                <a:solidFill>
                  <a:srgbClr val="00338D"/>
                </a:solidFill>
                <a:effectLst>
                  <a:outerShdw blurRad="38100" dist="38100" dir="2700000" algn="tl">
                    <a:srgbClr val="000000">
                      <a:alpha val="43137"/>
                    </a:srgbClr>
                  </a:outerShdw>
                </a:effectLst>
              </a:defRPr>
            </a:lvl1pPr>
          </a:lstStyle>
          <a:p>
            <a:r>
              <a:rPr lang="fr-FR" smtClean="0"/>
              <a:t>Modifiez le style du titre</a:t>
            </a:r>
            <a:endParaRPr lang="fr-FR" dirty="0"/>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e la date 9"/>
          <p:cNvSpPr>
            <a:spLocks noGrp="1"/>
          </p:cNvSpPr>
          <p:nvPr>
            <p:ph type="dt" sz="half" idx="10"/>
          </p:nvPr>
        </p:nvSpPr>
        <p:spPr/>
        <p:txBody>
          <a:bodyPr/>
          <a:lstStyle/>
          <a:p>
            <a:fld id="{AB35FD7A-45A7-4855-9CEF-C34FEB605954}" type="datetime1">
              <a:rPr lang="fr-FR" smtClean="0"/>
              <a:pPr/>
              <a:t>04/05/2020</a:t>
            </a:fld>
            <a:endParaRPr lang="fr-FR" dirty="0"/>
          </a:p>
        </p:txBody>
      </p:sp>
      <p:sp>
        <p:nvSpPr>
          <p:cNvPr id="12" name="Espace réservé du numéro de diapositive 11"/>
          <p:cNvSpPr>
            <a:spLocks noGrp="1"/>
          </p:cNvSpPr>
          <p:nvPr>
            <p:ph type="sldNum" sz="quarter" idx="12"/>
          </p:nvPr>
        </p:nvSpPr>
        <p:spPr/>
        <p:txBody>
          <a:bodyPr/>
          <a:lstStyle/>
          <a:p>
            <a:fld id="{95F7D930-624D-4EB8-8416-D6D28EB3B098}" type="slidenum">
              <a:rPr lang="fr-FR" smtClean="0"/>
              <a:pPr/>
              <a:t>‹#›</a:t>
            </a:fld>
            <a:endParaRPr lang="fr-FR" dirty="0"/>
          </a:p>
        </p:txBody>
      </p:sp>
    </p:spTree>
    <p:extLst>
      <p:ext uri="{BB962C8B-B14F-4D97-AF65-F5344CB8AC3E}">
        <p14:creationId xmlns:p14="http://schemas.microsoft.com/office/powerpoint/2010/main" xmlns="" val="40750179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solidFill>
                  <a:srgbClr val="00338D"/>
                </a:solidFill>
              </a:defRPr>
            </a:lvl1pPr>
          </a:lstStyle>
          <a:p>
            <a:r>
              <a:rPr lang="fr-FR" smtClean="0"/>
              <a:t>Modifiez le style du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rgbClr val="0033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7" name="Espace réservé de la date 6"/>
          <p:cNvSpPr>
            <a:spLocks noGrp="1"/>
          </p:cNvSpPr>
          <p:nvPr>
            <p:ph type="dt" sz="half" idx="10"/>
          </p:nvPr>
        </p:nvSpPr>
        <p:spPr/>
        <p:txBody>
          <a:bodyPr/>
          <a:lstStyle/>
          <a:p>
            <a:fld id="{7CEBD21F-4921-4825-8E12-B911F382EAB6}" type="datetime1">
              <a:rPr lang="fr-FR" smtClean="0"/>
              <a:pPr/>
              <a:t>04/05/2020</a:t>
            </a:fld>
            <a:endParaRPr lang="fr-FR" dirty="0"/>
          </a:p>
        </p:txBody>
      </p:sp>
      <p:sp>
        <p:nvSpPr>
          <p:cNvPr id="8" name="Espace réservé du pied de page 7"/>
          <p:cNvSpPr>
            <a:spLocks noGrp="1"/>
          </p:cNvSpPr>
          <p:nvPr>
            <p:ph type="ftr" sz="quarter" idx="11"/>
          </p:nvPr>
        </p:nvSpPr>
        <p:spPr>
          <a:xfrm>
            <a:off x="7477200" y="562323"/>
            <a:ext cx="1676400" cy="123477"/>
          </a:xfrm>
          <a:prstGeom prst="rect">
            <a:avLst/>
          </a:prstGeom>
        </p:spPr>
        <p:txBody>
          <a:bodyPr/>
          <a:lstStyle/>
          <a:p>
            <a:pPr algn="ctr" fontAlgn="base">
              <a:spcBef>
                <a:spcPct val="0"/>
              </a:spcBef>
              <a:spcAft>
                <a:spcPct val="0"/>
              </a:spcAft>
            </a:pPr>
            <a:endParaRPr lang="fr-FR" dirty="0">
              <a:solidFill>
                <a:prstClr val="black"/>
              </a:solidFill>
              <a:latin typeface="Arial" charset="0"/>
            </a:endParaRPr>
          </a:p>
        </p:txBody>
      </p:sp>
      <p:sp>
        <p:nvSpPr>
          <p:cNvPr id="9" name="Espace réservé du numéro de diapositive 8"/>
          <p:cNvSpPr>
            <a:spLocks noGrp="1"/>
          </p:cNvSpPr>
          <p:nvPr>
            <p:ph type="sldNum" sz="quarter" idx="12"/>
          </p:nvPr>
        </p:nvSpPr>
        <p:spPr/>
        <p:txBody>
          <a:bodyPr/>
          <a:lstStyle/>
          <a:p>
            <a:fld id="{128E329F-3949-4866-976F-F8A653A18DB9}" type="slidenum">
              <a:rPr lang="fr-FR" smtClean="0"/>
              <a:pPr/>
              <a:t>‹#›</a:t>
            </a:fld>
            <a:endParaRPr lang="fr-FR" dirty="0"/>
          </a:p>
        </p:txBody>
      </p:sp>
    </p:spTree>
    <p:extLst>
      <p:ext uri="{BB962C8B-B14F-4D97-AF65-F5344CB8AC3E}">
        <p14:creationId xmlns:p14="http://schemas.microsoft.com/office/powerpoint/2010/main" xmlns="" val="22872598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apositive 2 contenus">
    <p:spTree>
      <p:nvGrpSpPr>
        <p:cNvPr id="1" name=""/>
        <p:cNvGrpSpPr/>
        <p:nvPr/>
      </p:nvGrpSpPr>
      <p:grpSpPr>
        <a:xfrm>
          <a:off x="0" y="0"/>
          <a:ext cx="0" cy="0"/>
          <a:chOff x="0" y="0"/>
          <a:chExt cx="0" cy="0"/>
        </a:xfrm>
      </p:grpSpPr>
      <p:sp>
        <p:nvSpPr>
          <p:cNvPr id="2" name="Titre 1"/>
          <p:cNvSpPr>
            <a:spLocks noGrp="1"/>
          </p:cNvSpPr>
          <p:nvPr>
            <p:ph type="title"/>
          </p:nvPr>
        </p:nvSpPr>
        <p:spPr>
          <a:xfrm>
            <a:off x="228600" y="685800"/>
            <a:ext cx="8686800" cy="685800"/>
          </a:xfrm>
          <a:prstGeom prst="rect">
            <a:avLst/>
          </a:prstGeom>
        </p:spPr>
        <p:txBody>
          <a:bodyPr lIns="0" tIns="0" rIns="0" bIns="0"/>
          <a:lstStyle>
            <a:lvl1pPr>
              <a:defRPr b="1">
                <a:solidFill>
                  <a:srgbClr val="00338D"/>
                </a:solidFill>
                <a:effectLst>
                  <a:outerShdw blurRad="38100" dist="38100" dir="2700000" algn="tl">
                    <a:srgbClr val="000000">
                      <a:alpha val="43137"/>
                    </a:srgbClr>
                  </a:outerShdw>
                </a:effectLst>
              </a:defRPr>
            </a:lvl1pPr>
          </a:lstStyle>
          <a:p>
            <a:r>
              <a:rPr lang="fr-FR" smtClean="0"/>
              <a:t>Modifiez le style du titre</a:t>
            </a:r>
            <a:endParaRPr lang="fr-FR" dirty="0"/>
          </a:p>
        </p:txBody>
      </p:sp>
      <p:sp>
        <p:nvSpPr>
          <p:cNvPr id="3" name="Espace réservé du contenu 2"/>
          <p:cNvSpPr>
            <a:spLocks noGrp="1"/>
          </p:cNvSpPr>
          <p:nvPr>
            <p:ph sz="half" idx="1"/>
          </p:nvPr>
        </p:nvSpPr>
        <p:spPr>
          <a:xfrm>
            <a:off x="228600" y="13716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3716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Espace réservé de la date 7"/>
          <p:cNvSpPr>
            <a:spLocks noGrp="1"/>
          </p:cNvSpPr>
          <p:nvPr>
            <p:ph type="dt" sz="half" idx="10"/>
          </p:nvPr>
        </p:nvSpPr>
        <p:spPr/>
        <p:txBody>
          <a:bodyPr/>
          <a:lstStyle/>
          <a:p>
            <a:fld id="{B0A01612-AE5D-4AEB-93DD-105B09453B2F}" type="datetime1">
              <a:rPr lang="fr-FR" smtClean="0"/>
              <a:pPr/>
              <a:t>04/05/2020</a:t>
            </a:fld>
            <a:endParaRPr lang="fr-FR" dirty="0"/>
          </a:p>
        </p:txBody>
      </p:sp>
      <p:sp>
        <p:nvSpPr>
          <p:cNvPr id="9" name="Espace réservé du pied de page 8"/>
          <p:cNvSpPr>
            <a:spLocks noGrp="1"/>
          </p:cNvSpPr>
          <p:nvPr>
            <p:ph type="ftr" sz="quarter" idx="11"/>
          </p:nvPr>
        </p:nvSpPr>
        <p:spPr>
          <a:xfrm>
            <a:off x="7477200" y="562323"/>
            <a:ext cx="1676400" cy="123477"/>
          </a:xfrm>
          <a:prstGeom prst="rect">
            <a:avLst/>
          </a:prstGeom>
        </p:spPr>
        <p:txBody>
          <a:bodyPr/>
          <a:lstStyle/>
          <a:p>
            <a:pPr algn="ctr" fontAlgn="base">
              <a:spcBef>
                <a:spcPct val="0"/>
              </a:spcBef>
              <a:spcAft>
                <a:spcPct val="0"/>
              </a:spcAft>
            </a:pPr>
            <a:endParaRPr lang="fr-FR" dirty="0">
              <a:solidFill>
                <a:prstClr val="black"/>
              </a:solidFill>
              <a:latin typeface="Arial" charset="0"/>
            </a:endParaRPr>
          </a:p>
        </p:txBody>
      </p:sp>
      <p:sp>
        <p:nvSpPr>
          <p:cNvPr id="10" name="Espace réservé du numéro de diapositive 9"/>
          <p:cNvSpPr>
            <a:spLocks noGrp="1"/>
          </p:cNvSpPr>
          <p:nvPr>
            <p:ph type="sldNum" sz="quarter" idx="12"/>
          </p:nvPr>
        </p:nvSpPr>
        <p:spPr/>
        <p:txBody>
          <a:bodyPr/>
          <a:lstStyle/>
          <a:p>
            <a:fld id="{95F7D930-624D-4EB8-8416-D6D28EB3B098}" type="slidenum">
              <a:rPr lang="fr-FR" smtClean="0"/>
              <a:pPr/>
              <a:t>‹#›</a:t>
            </a:fld>
            <a:endParaRPr lang="fr-FR" dirty="0"/>
          </a:p>
        </p:txBody>
      </p:sp>
    </p:spTree>
    <p:extLst>
      <p:ext uri="{BB962C8B-B14F-4D97-AF65-F5344CB8AC3E}">
        <p14:creationId xmlns:p14="http://schemas.microsoft.com/office/powerpoint/2010/main" xmlns="" val="2554554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Diapositive 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28600" y="685800"/>
            <a:ext cx="8686800" cy="731838"/>
          </a:xfrm>
          <a:prstGeom prst="rect">
            <a:avLst/>
          </a:prstGeom>
        </p:spPr>
        <p:txBody>
          <a:bodyPr lIns="0" tIns="0" rIns="0" bIns="0"/>
          <a:lstStyle>
            <a:lvl1pPr>
              <a:defRPr b="1">
                <a:solidFill>
                  <a:srgbClr val="00338D"/>
                </a:solidFill>
                <a:effectLst>
                  <a:outerShdw blurRad="38100" dist="38100" dir="2700000" algn="tl">
                    <a:srgbClr val="000000">
                      <a:alpha val="43137"/>
                    </a:srgbClr>
                  </a:outerShdw>
                </a:effectLst>
              </a:defRPr>
            </a:lvl1pPr>
          </a:lstStyle>
          <a:p>
            <a:r>
              <a:rPr lang="fr-FR" smtClean="0"/>
              <a:t>Modifiez le style du titre</a:t>
            </a:r>
            <a:endParaRPr lang="fr-FR" dirty="0"/>
          </a:p>
        </p:txBody>
      </p:sp>
      <p:sp>
        <p:nvSpPr>
          <p:cNvPr id="3" name="Espace réservé du texte 2"/>
          <p:cNvSpPr>
            <a:spLocks noGrp="1"/>
          </p:cNvSpPr>
          <p:nvPr>
            <p:ph type="body" idx="1"/>
          </p:nvPr>
        </p:nvSpPr>
        <p:spPr>
          <a:xfrm>
            <a:off x="228600" y="1447800"/>
            <a:ext cx="4268788"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228600" y="2174874"/>
            <a:ext cx="42687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5" y="1447800"/>
            <a:ext cx="4270375"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4"/>
            <a:ext cx="42703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e la date 9"/>
          <p:cNvSpPr>
            <a:spLocks noGrp="1"/>
          </p:cNvSpPr>
          <p:nvPr>
            <p:ph type="dt" sz="half" idx="10"/>
          </p:nvPr>
        </p:nvSpPr>
        <p:spPr/>
        <p:txBody>
          <a:bodyPr/>
          <a:lstStyle/>
          <a:p>
            <a:fld id="{3ADDDF62-06B5-42D9-B9C0-EA8460A5389F}" type="datetime1">
              <a:rPr lang="fr-FR" smtClean="0"/>
              <a:pPr/>
              <a:t>04/05/2020</a:t>
            </a:fld>
            <a:endParaRPr lang="fr-FR" dirty="0"/>
          </a:p>
        </p:txBody>
      </p:sp>
      <p:sp>
        <p:nvSpPr>
          <p:cNvPr id="11" name="Espace réservé du pied de page 10"/>
          <p:cNvSpPr>
            <a:spLocks noGrp="1"/>
          </p:cNvSpPr>
          <p:nvPr>
            <p:ph type="ftr" sz="quarter" idx="11"/>
          </p:nvPr>
        </p:nvSpPr>
        <p:spPr>
          <a:xfrm>
            <a:off x="7477200" y="562323"/>
            <a:ext cx="1676400" cy="123477"/>
          </a:xfrm>
          <a:prstGeom prst="rect">
            <a:avLst/>
          </a:prstGeom>
        </p:spPr>
        <p:txBody>
          <a:bodyPr/>
          <a:lstStyle/>
          <a:p>
            <a:pPr algn="ctr" fontAlgn="base">
              <a:spcBef>
                <a:spcPct val="0"/>
              </a:spcBef>
              <a:spcAft>
                <a:spcPct val="0"/>
              </a:spcAft>
            </a:pPr>
            <a:endParaRPr lang="fr-FR" dirty="0">
              <a:solidFill>
                <a:prstClr val="black"/>
              </a:solidFill>
              <a:latin typeface="Arial" charset="0"/>
            </a:endParaRPr>
          </a:p>
        </p:txBody>
      </p:sp>
      <p:sp>
        <p:nvSpPr>
          <p:cNvPr id="12" name="Espace réservé du numéro de diapositive 11"/>
          <p:cNvSpPr>
            <a:spLocks noGrp="1"/>
          </p:cNvSpPr>
          <p:nvPr>
            <p:ph type="sldNum" sz="quarter" idx="12"/>
          </p:nvPr>
        </p:nvSpPr>
        <p:spPr/>
        <p:txBody>
          <a:bodyPr/>
          <a:lstStyle/>
          <a:p>
            <a:fld id="{95F7D930-624D-4EB8-8416-D6D28EB3B098}" type="slidenum">
              <a:rPr lang="fr-FR" smtClean="0"/>
              <a:pPr/>
              <a:t>‹#›</a:t>
            </a:fld>
            <a:endParaRPr lang="fr-FR" dirty="0"/>
          </a:p>
        </p:txBody>
      </p:sp>
    </p:spTree>
    <p:extLst>
      <p:ext uri="{BB962C8B-B14F-4D97-AF65-F5344CB8AC3E}">
        <p14:creationId xmlns:p14="http://schemas.microsoft.com/office/powerpoint/2010/main" xmlns="" val="36679607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apositive avec Titre seul">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fld id="{01CE4906-4BC3-4BF7-86DB-C1C6F6A29B76}" type="datetime1">
              <a:rPr lang="fr-FR" smtClean="0"/>
              <a:pPr/>
              <a:t>04/05/2020</a:t>
            </a:fld>
            <a:endParaRPr lang="fr-FR" dirty="0"/>
          </a:p>
        </p:txBody>
      </p:sp>
      <p:sp>
        <p:nvSpPr>
          <p:cNvPr id="7" name="Espace réservé du pied de page 6"/>
          <p:cNvSpPr>
            <a:spLocks noGrp="1"/>
          </p:cNvSpPr>
          <p:nvPr>
            <p:ph type="ftr" sz="quarter" idx="11"/>
          </p:nvPr>
        </p:nvSpPr>
        <p:spPr>
          <a:xfrm>
            <a:off x="7477200" y="562323"/>
            <a:ext cx="1676400" cy="123477"/>
          </a:xfrm>
          <a:prstGeom prst="rect">
            <a:avLst/>
          </a:prstGeom>
        </p:spPr>
        <p:txBody>
          <a:bodyPr/>
          <a:lstStyle/>
          <a:p>
            <a:pPr algn="ctr" fontAlgn="base">
              <a:spcBef>
                <a:spcPct val="0"/>
              </a:spcBef>
              <a:spcAft>
                <a:spcPct val="0"/>
              </a:spcAft>
            </a:pPr>
            <a:endParaRPr lang="fr-FR" dirty="0">
              <a:solidFill>
                <a:prstClr val="black"/>
              </a:solidFill>
              <a:latin typeface="Arial" charset="0"/>
            </a:endParaRPr>
          </a:p>
        </p:txBody>
      </p:sp>
      <p:sp>
        <p:nvSpPr>
          <p:cNvPr id="8" name="Espace réservé du numéro de diapositive 7"/>
          <p:cNvSpPr>
            <a:spLocks noGrp="1"/>
          </p:cNvSpPr>
          <p:nvPr>
            <p:ph type="sldNum" sz="quarter" idx="12"/>
          </p:nvPr>
        </p:nvSpPr>
        <p:spPr/>
        <p:txBody>
          <a:bodyPr/>
          <a:lstStyle/>
          <a:p>
            <a:fld id="{95F7D930-624D-4EB8-8416-D6D28EB3B098}" type="slidenum">
              <a:rPr lang="fr-FR" smtClean="0"/>
              <a:pPr/>
              <a:t>‹#›</a:t>
            </a:fld>
            <a:endParaRPr lang="fr-FR" dirty="0"/>
          </a:p>
        </p:txBody>
      </p:sp>
      <p:sp>
        <p:nvSpPr>
          <p:cNvPr id="9" name="Titre 8"/>
          <p:cNvSpPr>
            <a:spLocks noGrp="1"/>
          </p:cNvSpPr>
          <p:nvPr>
            <p:ph type="title"/>
          </p:nvPr>
        </p:nvSpPr>
        <p:spPr>
          <a:xfrm>
            <a:off x="228600" y="685800"/>
            <a:ext cx="8686800" cy="609600"/>
          </a:xfrm>
          <a:prstGeom prst="rect">
            <a:avLst/>
          </a:prstGeom>
        </p:spPr>
        <p:txBody>
          <a:bodyPr lIns="0" tIns="0" rIns="0" bIns="0"/>
          <a:lstStyle>
            <a:lvl1pPr>
              <a:defRPr b="1">
                <a:solidFill>
                  <a:srgbClr val="00338D"/>
                </a:solidFill>
                <a:effectLst>
                  <a:outerShdw blurRad="38100" dist="38100" dir="2700000" algn="tl">
                    <a:srgbClr val="000000">
                      <a:alpha val="43137"/>
                    </a:srgbClr>
                  </a:outerShdw>
                </a:effectLst>
              </a:defRPr>
            </a:lvl1pPr>
          </a:lstStyle>
          <a:p>
            <a:r>
              <a:rPr lang="fr-FR" smtClean="0"/>
              <a:t>Modifiez le style du titre</a:t>
            </a:r>
            <a:endParaRPr lang="fr-FR" dirty="0"/>
          </a:p>
        </p:txBody>
      </p:sp>
    </p:spTree>
    <p:extLst>
      <p:ext uri="{BB962C8B-B14F-4D97-AF65-F5344CB8AC3E}">
        <p14:creationId xmlns:p14="http://schemas.microsoft.com/office/powerpoint/2010/main" xmlns="" val="30021211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Diapositive 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73B4322E-2307-4476-9BC9-AEC8A6BA85C1}" type="datetime1">
              <a:rPr lang="fr-FR" smtClean="0"/>
              <a:pPr/>
              <a:t>04/05/2020</a:t>
            </a:fld>
            <a:endParaRPr lang="fr-FR" dirty="0"/>
          </a:p>
        </p:txBody>
      </p:sp>
      <p:sp>
        <p:nvSpPr>
          <p:cNvPr id="7" name="Espace réservé du numéro de diapositive 6"/>
          <p:cNvSpPr>
            <a:spLocks noGrp="1"/>
          </p:cNvSpPr>
          <p:nvPr>
            <p:ph type="sldNum" sz="quarter" idx="12"/>
          </p:nvPr>
        </p:nvSpPr>
        <p:spPr/>
        <p:txBody>
          <a:bodyPr/>
          <a:lstStyle/>
          <a:p>
            <a:fld id="{95F7D930-624D-4EB8-8416-D6D28EB3B098}" type="slidenum">
              <a:rPr lang="fr-FR" smtClean="0"/>
              <a:pPr/>
              <a:t>‹#›</a:t>
            </a:fld>
            <a:endParaRPr lang="fr-FR" dirty="0"/>
          </a:p>
        </p:txBody>
      </p:sp>
    </p:spTree>
    <p:extLst>
      <p:ext uri="{BB962C8B-B14F-4D97-AF65-F5344CB8AC3E}">
        <p14:creationId xmlns:p14="http://schemas.microsoft.com/office/powerpoint/2010/main" xmlns="" val="19744723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Diapositive de titre">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035175"/>
            <a:ext cx="7772400" cy="1470025"/>
          </a:xfrm>
          <a:prstGeom prst="rect">
            <a:avLst/>
          </a:prstGeom>
        </p:spPr>
        <p:txBody>
          <a:bodyPr anchor="b"/>
          <a:lstStyle>
            <a:lvl1pPr algn="ctr">
              <a:defRPr sz="4500" b="1">
                <a:solidFill>
                  <a:srgbClr val="00338D"/>
                </a:solidFill>
                <a:latin typeface="Candara" pitchFamily="34" charset="0"/>
              </a:defRPr>
            </a:lvl1pPr>
          </a:lstStyle>
          <a:p>
            <a:r>
              <a:rPr lang="fr-FR" smtClean="0"/>
              <a:t>Modifiez le style du titre</a:t>
            </a:r>
            <a:endParaRPr lang="en-US" dirty="0"/>
          </a:p>
        </p:txBody>
      </p:sp>
      <p:sp>
        <p:nvSpPr>
          <p:cNvPr id="6" name="Subtitle 2"/>
          <p:cNvSpPr>
            <a:spLocks noGrp="1"/>
          </p:cNvSpPr>
          <p:nvPr>
            <p:ph type="subTitle" idx="1"/>
          </p:nvPr>
        </p:nvSpPr>
        <p:spPr>
          <a:xfrm>
            <a:off x="685800" y="3581400"/>
            <a:ext cx="7772400" cy="1752600"/>
          </a:xfrm>
          <a:prstGeom prst="rect">
            <a:avLst/>
          </a:prstGeom>
        </p:spPr>
        <p:txBody>
          <a:bodyPr/>
          <a:lstStyle>
            <a:lvl1pPr marL="0" indent="0" algn="ctr">
              <a:buNone/>
              <a:defRPr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dirty="0"/>
          </a:p>
        </p:txBody>
      </p:sp>
    </p:spTree>
    <p:extLst>
      <p:ext uri="{BB962C8B-B14F-4D97-AF65-F5344CB8AC3E}">
        <p14:creationId xmlns:p14="http://schemas.microsoft.com/office/powerpoint/2010/main" xmlns="" val="56775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8597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28600" y="1371600"/>
            <a:ext cx="8686800" cy="4953000"/>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3883732" y="6550025"/>
            <a:ext cx="1376536" cy="225425"/>
          </a:xfrm>
          <a:prstGeom prst="rect">
            <a:avLst/>
          </a:prstGeom>
        </p:spPr>
        <p:txBody>
          <a:bodyPr vert="horz" lIns="91440" tIns="45720" rIns="91440" bIns="45720" rtlCol="0" anchor="ctr"/>
          <a:lstStyle>
            <a:lvl1pPr algn="ctr">
              <a:defRPr sz="1000" b="1">
                <a:solidFill>
                  <a:srgbClr val="00338D"/>
                </a:solidFill>
                <a:latin typeface="Tw Cen MT" panose="020B0602020104020603" pitchFamily="34" charset="0"/>
                <a:cs typeface="Arial" panose="020B0604020202020204" pitchFamily="34" charset="0"/>
              </a:defRPr>
            </a:lvl1pPr>
          </a:lstStyle>
          <a:p>
            <a:pPr fontAlgn="base">
              <a:spcBef>
                <a:spcPct val="0"/>
              </a:spcBef>
              <a:spcAft>
                <a:spcPct val="0"/>
              </a:spcAft>
            </a:pPr>
            <a:fld id="{5A77EA00-D0A4-4F20-BE1F-5A3650B02F90}" type="datetime1">
              <a:rPr lang="fr-FR" smtClean="0"/>
              <a:pPr fontAlgn="base">
                <a:spcBef>
                  <a:spcPct val="0"/>
                </a:spcBef>
                <a:spcAft>
                  <a:spcPct val="0"/>
                </a:spcAft>
              </a:pPr>
              <a:t>04/05/2020</a:t>
            </a:fld>
            <a:endParaRPr lang="fr-FR" dirty="0"/>
          </a:p>
        </p:txBody>
      </p:sp>
      <p:sp>
        <p:nvSpPr>
          <p:cNvPr id="6" name="Espace réservé du numéro de diapositive 5"/>
          <p:cNvSpPr>
            <a:spLocks noGrp="1"/>
          </p:cNvSpPr>
          <p:nvPr>
            <p:ph type="sldNum" sz="quarter" idx="4"/>
          </p:nvPr>
        </p:nvSpPr>
        <p:spPr>
          <a:xfrm>
            <a:off x="7812360" y="6515943"/>
            <a:ext cx="724368" cy="225425"/>
          </a:xfrm>
          <a:prstGeom prst="rect">
            <a:avLst/>
          </a:prstGeom>
        </p:spPr>
        <p:txBody>
          <a:bodyPr vert="horz" lIns="91440" tIns="45720" rIns="91440" bIns="45720" rtlCol="0" anchor="ctr"/>
          <a:lstStyle>
            <a:lvl1pPr algn="ctr">
              <a:defRPr sz="1050" b="1">
                <a:solidFill>
                  <a:srgbClr val="00338D"/>
                </a:solidFill>
                <a:latin typeface="Tw Cen MT" panose="020B0602020104020603" pitchFamily="34" charset="0"/>
                <a:cs typeface="Arial" panose="020B0604020202020204" pitchFamily="34" charset="0"/>
              </a:defRPr>
            </a:lvl1pPr>
          </a:lstStyle>
          <a:p>
            <a:pPr fontAlgn="base">
              <a:spcBef>
                <a:spcPct val="0"/>
              </a:spcBef>
              <a:spcAft>
                <a:spcPct val="0"/>
              </a:spcAft>
            </a:pPr>
            <a:fld id="{95F7D930-624D-4EB8-8416-D6D28EB3B098}" type="slidenum">
              <a:rPr lang="fr-FR" smtClean="0"/>
              <a:pPr fontAlgn="base">
                <a:spcBef>
                  <a:spcPct val="0"/>
                </a:spcBef>
                <a:spcAft>
                  <a:spcPct val="0"/>
                </a:spcAft>
              </a:pPr>
              <a:t>‹#›</a:t>
            </a:fld>
            <a:endParaRPr lang="fr-FR" dirty="0"/>
          </a:p>
        </p:txBody>
      </p:sp>
      <p:pic>
        <p:nvPicPr>
          <p:cNvPr id="1026" name="Picture 2"/>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308304" y="190448"/>
            <a:ext cx="1683296" cy="476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2"/>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251590" y="6406466"/>
            <a:ext cx="1650429" cy="438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à coins arrondis 9"/>
          <p:cNvSpPr/>
          <p:nvPr userDrawn="1"/>
        </p:nvSpPr>
        <p:spPr>
          <a:xfrm>
            <a:off x="1043608" y="192304"/>
            <a:ext cx="6105310" cy="572400"/>
          </a:xfrm>
          <a:prstGeom prst="roundRect">
            <a:avLst/>
          </a:prstGeom>
          <a:solidFill>
            <a:srgbClr val="0033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fr-FR" sz="2800" b="1" dirty="0" smtClean="0">
                <a:solidFill>
                  <a:srgbClr val="EBB700"/>
                </a:solidFill>
              </a:rPr>
              <a:t>Forum</a:t>
            </a:r>
            <a:r>
              <a:rPr lang="fr-FR" sz="2800" b="1" baseline="0" dirty="0" smtClean="0">
                <a:solidFill>
                  <a:srgbClr val="EBB700"/>
                </a:solidFill>
              </a:rPr>
              <a:t> des Secrétaires de club</a:t>
            </a:r>
            <a:endParaRPr lang="fr-FR" sz="2800" b="1" dirty="0">
              <a:solidFill>
                <a:srgbClr val="EBB700"/>
              </a:solidFill>
            </a:endParaRPr>
          </a:p>
        </p:txBody>
      </p:sp>
      <p:pic>
        <p:nvPicPr>
          <p:cNvPr id="5" name="Image 4"/>
          <p:cNvPicPr>
            <a:picLocks noChangeAspect="1"/>
          </p:cNvPicPr>
          <p:nvPr userDrawn="1"/>
        </p:nvPicPr>
        <p:blipFill>
          <a:blip r:embed="rId17" cstate="print">
            <a:extLst>
              <a:ext uri="{28A0092B-C50C-407E-A947-70E740481C1C}">
                <a14:useLocalDpi xmlns:a14="http://schemas.microsoft.com/office/drawing/2010/main" xmlns="" val="0"/>
              </a:ext>
            </a:extLst>
          </a:blip>
          <a:stretch>
            <a:fillRect/>
          </a:stretch>
        </p:blipFill>
        <p:spPr>
          <a:xfrm>
            <a:off x="71969" y="66432"/>
            <a:ext cx="824143" cy="824143"/>
          </a:xfrm>
          <a:prstGeom prst="rect">
            <a:avLst/>
          </a:prstGeom>
        </p:spPr>
      </p:pic>
    </p:spTree>
    <p:extLst>
      <p:ext uri="{BB962C8B-B14F-4D97-AF65-F5344CB8AC3E}">
        <p14:creationId xmlns:p14="http://schemas.microsoft.com/office/powerpoint/2010/main" xmlns="" val="774225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1" r:id="rId8"/>
    <p:sldLayoutId id="2147483672" r:id="rId9"/>
    <p:sldLayoutId id="2147483673" r:id="rId10"/>
    <p:sldLayoutId id="2147483674" r:id="rId11"/>
    <p:sldLayoutId id="2147483677" r:id="rId12"/>
    <p:sldLayoutId id="2147483678" r:id="rId13"/>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Blip>
          <a:blip r:embed="rId18"/>
        </a:buBlip>
        <a:defRPr sz="3200" kern="1200">
          <a:solidFill>
            <a:srgbClr val="00338D"/>
          </a:solidFill>
          <a:latin typeface="Tw Cen MT" panose="020B0602020104020603"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rgbClr val="00338D"/>
          </a:solidFill>
          <a:latin typeface="Tw Cen MT" panose="020B0602020104020603"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338D"/>
          </a:solidFill>
          <a:latin typeface="Tw Cen MT" panose="020B0602020104020603" pitchFamily="34" charset="0"/>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rgbClr val="00338D"/>
          </a:solidFill>
          <a:latin typeface="Tw Cen MT" panose="020B0602020104020603" pitchFamily="34" charset="0"/>
          <a:ea typeface="+mn-ea"/>
          <a:cs typeface="+mn-cs"/>
        </a:defRPr>
      </a:lvl4pPr>
      <a:lvl5pPr marL="2057400" indent="-228600" algn="l" defTabSz="914400" rtl="0" eaLnBrk="1" latinLnBrk="0" hangingPunct="1">
        <a:spcBef>
          <a:spcPct val="20000"/>
        </a:spcBef>
        <a:buFont typeface="Wingdings" panose="05000000000000000000" pitchFamily="2" charset="2"/>
        <a:buChar char="v"/>
        <a:defRPr sz="2000" kern="1200">
          <a:solidFill>
            <a:srgbClr val="00338D"/>
          </a:solidFill>
          <a:latin typeface="Tw Cen MT" panose="020B06020201040206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hyperlink" Target="http://lions-de-france.org/"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lionsclubs.org/fr/discover-our-clubs/our-leaders" TargetMode="External"/><Relationship Id="rId2" Type="http://schemas.openxmlformats.org/officeDocument/2006/relationships/image" Target="../media/image9.gif"/><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lionsclubs.org/fr/discover-our-clubs/our-leaders" TargetMode="External"/><Relationship Id="rId7" Type="http://schemas.openxmlformats.org/officeDocument/2006/relationships/image" Target="../media/image17.emf"/><Relationship Id="rId2" Type="http://schemas.openxmlformats.org/officeDocument/2006/relationships/image" Target="../media/image9.gif"/><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hyperlink" Target="https://www.lionsclubs.org/v2/resource/download/79868517"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8.png"/><Relationship Id="rId7" Type="http://schemas.openxmlformats.org/officeDocument/2006/relationships/slide" Target="slide3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slide" Target="slide46.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9.gif"/><Relationship Id="rId9" Type="http://schemas.openxmlformats.org/officeDocument/2006/relationships/slide" Target="slide40.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gif"/></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lions-de-france.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lionsclubs.org/FR/common/pdfs/nm9.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hyperlink" Target="https://lci-auth-app-prod.azurewebsites.net/account/login?returnUrl=/connect/authorize/callback?client_id=lci-app-switcher&amp;redirect_uri=https://myapps.lionsclubs.org/signin-oidc&amp;response_type=code%20id_token&amp;scope=openid%20profile%20openid%20profile%20email%20lci-userapi&amp;response_mode=form_post&amp;nonce=637096974776878479.MTU1NTA5MTgtNDg1NC00NWVkLTliZGQtYThkNTE0YWY1YzYzOGE2MTQ2ZGUtMmZiNC00YTY4LWJlNTAtMWRhNWUyNDdhZmUx&amp;state=CfDJ8DjDg9KnH0pGjXe5-SrMqgNB_8DehaWX0cyrf2Ss8fWOMwCCoGIId476gOwPDsfSNoqtZ9OQE5EJGb1jMYQn4OtW84-_d_aPXsPEf02jVkaTpgWvqAal9CGO0JJ1wdRtS147eI1kjyQCWfd5fMmXyXd6cl0Bq3hzVLecFX7gKHIlkTpg3bp7o1_EjRCKlJYPPBvUCrXm2EfNScUSTbe4wR-eTCGK38JyJK8pnnPRxBRVv-O0wK6Teut7qijJLC9s7-X9rzUYCZbQjrxOA5gitDjRVkw1-oZ7VSdPC93iXnXCVon_VAcGe_8KAUJLwkioyDzW6KOisY8giiRn20iRYDic4Z29-mezqUwKrjnB6QV_jLE--xaVZGRmQtK9AS0tgmcRhrpv0seA43K0f6cXSQ_68J6RCfV-v7KwE45tBo3t&amp;x-client-SKU=ID_NETSTANDARD1_4&amp;x-client-ver=5.2.0.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lionsclubs.org/fr/resources-for-members/resource-center/global-action-tea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lions-france.org/national-70.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www.lionsclubs.org/fr/v2/resource/download/79867835" TargetMode="Externa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8" Type="http://schemas.openxmlformats.org/officeDocument/2006/relationships/hyperlink" Target="https://www.facebook.com/LionsClubsdeFrance/" TargetMode="External"/><Relationship Id="rId3" Type="http://schemas.openxmlformats.org/officeDocument/2006/relationships/image" Target="../media/image9.gif"/><Relationship Id="rId7" Type="http://schemas.openxmlformats.org/officeDocument/2006/relationships/hyperlink" Target="http://lions-de-france.org/" TargetMode="External"/><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hyperlink" Target="https://www.lionsclubs.org/v2/resource/download/79868517" TargetMode="External"/><Relationship Id="rId5" Type="http://schemas.openxmlformats.org/officeDocument/2006/relationships/hyperlink" Target="https://lionsclubs.org/fr/resources-for-members/resource-center/club-resources" TargetMode="External"/><Relationship Id="rId4" Type="http://schemas.openxmlformats.org/officeDocument/2006/relationships/hyperlink" Target="https://www.lionsclubs.org/fr/discover-our-foundation/mission" TargetMode="External"/><Relationship Id="rId9"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1619672" y="3646429"/>
            <a:ext cx="7056784" cy="987057"/>
          </a:xfrm>
        </p:spPr>
        <p:txBody>
          <a:bodyPr>
            <a:noAutofit/>
          </a:bodyPr>
          <a:lstStyle/>
          <a:p>
            <a:pPr algn="l"/>
            <a:r>
              <a:rPr lang="fr-FR" sz="5400" b="1" dirty="0" smtClean="0">
                <a:effectLst>
                  <a:outerShdw blurRad="38100" dist="38100" dir="2700000" algn="tl">
                    <a:srgbClr val="000000">
                      <a:alpha val="43137"/>
                    </a:srgbClr>
                  </a:outerShdw>
                </a:effectLst>
              </a:rPr>
              <a:t>Soyez les bienvenus !</a:t>
            </a:r>
            <a:endParaRPr lang="fr-FR" sz="5400" b="1" dirty="0">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fld id="{D461305F-3910-4F1F-9791-AF6FA811A8A1}" type="datetime1">
              <a:rPr lang="fr-FR" smtClean="0"/>
              <a:pPr/>
              <a:t>04/05/2020</a:t>
            </a:fld>
            <a:endParaRPr lang="fr-FR" dirty="0"/>
          </a:p>
        </p:txBody>
      </p:sp>
      <p:pic>
        <p:nvPicPr>
          <p:cNvPr id="7" name="Picture 6"/>
          <p:cNvPicPr/>
          <p:nvPr/>
        </p:nvPicPr>
        <p:blipFill>
          <a:blip r:embed="rId3" cstate="print">
            <a:extLst>
              <a:ext uri="{28A0092B-C50C-407E-A947-70E740481C1C}">
                <a14:useLocalDpi xmlns:a14="http://schemas.microsoft.com/office/drawing/2010/main" xmlns="" val="0"/>
              </a:ext>
            </a:extLst>
          </a:blip>
          <a:stretch>
            <a:fillRect/>
          </a:stretch>
        </p:blipFill>
        <p:spPr>
          <a:xfrm>
            <a:off x="0" y="1196752"/>
            <a:ext cx="9144000" cy="2541335"/>
          </a:xfrm>
          <a:prstGeom prst="rect">
            <a:avLst/>
          </a:prstGeom>
        </p:spPr>
      </p:pic>
      <p:sp>
        <p:nvSpPr>
          <p:cNvPr id="3" name="Espace réservé du numéro de diapositive 2"/>
          <p:cNvSpPr>
            <a:spLocks noGrp="1"/>
          </p:cNvSpPr>
          <p:nvPr>
            <p:ph type="sldNum" sz="quarter" idx="12"/>
          </p:nvPr>
        </p:nvSpPr>
        <p:spPr/>
        <p:txBody>
          <a:bodyPr/>
          <a:lstStyle/>
          <a:p>
            <a:fld id="{74E2F7BF-BCBC-4BAB-99EE-C4EFACBC9625}" type="slidenum">
              <a:rPr lang="fr-FR" smtClean="0"/>
              <a:pPr/>
              <a:t>1</a:t>
            </a:fld>
            <a:endParaRPr lang="fr-FR" dirty="0"/>
          </a:p>
        </p:txBody>
      </p:sp>
      <p:pic>
        <p:nvPicPr>
          <p:cNvPr id="8" name="Image 7"/>
          <p:cNvPicPr>
            <a:picLocks noChangeAspect="1"/>
          </p:cNvPicPr>
          <p:nvPr/>
        </p:nvPicPr>
        <p:blipFill>
          <a:blip r:embed="rId4" cstate="print"/>
          <a:stretch>
            <a:fillRect/>
          </a:stretch>
        </p:blipFill>
        <p:spPr>
          <a:xfrm>
            <a:off x="6940961" y="1196752"/>
            <a:ext cx="2239551" cy="2541335"/>
          </a:xfrm>
          <a:prstGeom prst="rect">
            <a:avLst/>
          </a:prstGeom>
        </p:spPr>
      </p:pic>
      <p:pic>
        <p:nvPicPr>
          <p:cNvPr id="9" name="Image 8"/>
          <p:cNvPicPr>
            <a:picLocks noChangeAspect="1"/>
          </p:cNvPicPr>
          <p:nvPr/>
        </p:nvPicPr>
        <p:blipFill>
          <a:blip r:embed="rId5" cstate="print"/>
          <a:stretch>
            <a:fillRect/>
          </a:stretch>
        </p:blipFill>
        <p:spPr>
          <a:xfrm>
            <a:off x="2442886" y="4725144"/>
            <a:ext cx="4554301" cy="1877943"/>
          </a:xfrm>
          <a:prstGeom prst="rect">
            <a:avLst/>
          </a:prstGeom>
        </p:spPr>
      </p:pic>
    </p:spTree>
    <p:extLst>
      <p:ext uri="{BB962C8B-B14F-4D97-AF65-F5344CB8AC3E}">
        <p14:creationId xmlns:p14="http://schemas.microsoft.com/office/powerpoint/2010/main" xmlns="" val="29349445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980728"/>
            <a:ext cx="8807896" cy="720080"/>
          </a:xfrm>
        </p:spPr>
        <p:txBody>
          <a:bodyPr/>
          <a:lstStyle/>
          <a:p>
            <a:pPr marL="571500" indent="-571500">
              <a:buBlip>
                <a:blip r:embed="rId2"/>
              </a:buBlip>
            </a:pPr>
            <a:r>
              <a:rPr lang="fr-FR" sz="4000" dirty="0" smtClean="0">
                <a:effectLst/>
              </a:rPr>
              <a:t>Cabinet du </a:t>
            </a:r>
            <a:r>
              <a:rPr lang="fr-FR" sz="4000" smtClean="0">
                <a:effectLst/>
              </a:rPr>
              <a:t>Gouverneur 2020-2021</a:t>
            </a:r>
            <a:endParaRPr lang="fr-FR" sz="4000" dirty="0">
              <a:effectLst/>
            </a:endParaRPr>
          </a:p>
        </p:txBody>
      </p:sp>
      <p:sp>
        <p:nvSpPr>
          <p:cNvPr id="3" name="Espace réservé du contenu 2"/>
          <p:cNvSpPr>
            <a:spLocks noGrp="1"/>
          </p:cNvSpPr>
          <p:nvPr>
            <p:ph idx="1"/>
          </p:nvPr>
        </p:nvSpPr>
        <p:spPr>
          <a:xfrm>
            <a:off x="282239" y="1700808"/>
            <a:ext cx="8610241" cy="4680520"/>
          </a:xfrm>
        </p:spPr>
        <p:txBody>
          <a:bodyPr>
            <a:noAutofit/>
          </a:bodyPr>
          <a:lstStyle/>
          <a:p>
            <a:pPr algn="ctr">
              <a:buFont typeface="Wingdings" panose="05000000000000000000" pitchFamily="2" charset="2"/>
              <a:buChar char="Ø"/>
            </a:pPr>
            <a:r>
              <a:rPr lang="fr-FR" sz="2400" b="1" dirty="0" smtClean="0">
                <a:solidFill>
                  <a:srgbClr val="C00000"/>
                </a:solidFill>
              </a:rPr>
              <a:t>A personnaliser par chaque Coordinateur EML de District</a:t>
            </a:r>
          </a:p>
          <a:p>
            <a:endParaRPr lang="fr-FR" sz="300" b="1" dirty="0" smtClean="0"/>
          </a:p>
          <a:p>
            <a:pPr>
              <a:buClr>
                <a:srgbClr val="00338D"/>
              </a:buClr>
              <a:buFont typeface="Wingdings 2" panose="05020102010507070707" pitchFamily="18" charset="2"/>
              <a:buChar char="A"/>
            </a:pPr>
            <a:r>
              <a:rPr lang="fr-FR" sz="1800" b="1" dirty="0" smtClean="0"/>
              <a:t>Gouverneur  2020-2021 : Prénom Nom</a:t>
            </a:r>
          </a:p>
          <a:p>
            <a:pPr>
              <a:buClr>
                <a:srgbClr val="00338D"/>
              </a:buClr>
              <a:buFont typeface="Wingdings 2" panose="05020102010507070707" pitchFamily="18" charset="2"/>
              <a:buChar char="A"/>
            </a:pPr>
            <a:r>
              <a:rPr lang="fr-FR" sz="1800" b="1" dirty="0" err="1" smtClean="0"/>
              <a:t>Imméditat</a:t>
            </a:r>
            <a:r>
              <a:rPr lang="fr-FR" sz="1800" b="1" dirty="0" smtClean="0"/>
              <a:t> </a:t>
            </a:r>
            <a:r>
              <a:rPr lang="fr-FR" sz="1800" b="1" dirty="0" err="1" smtClean="0"/>
              <a:t>Past</a:t>
            </a:r>
            <a:r>
              <a:rPr lang="fr-FR" sz="1800" b="1" dirty="0" smtClean="0"/>
              <a:t> Gouverneur : </a:t>
            </a:r>
            <a:r>
              <a:rPr lang="fr-FR" sz="1800" b="1" dirty="0"/>
              <a:t>Prénom </a:t>
            </a:r>
            <a:r>
              <a:rPr lang="fr-FR" sz="1800" b="1" dirty="0" smtClean="0"/>
              <a:t>Nom</a:t>
            </a:r>
          </a:p>
          <a:p>
            <a:pPr>
              <a:buClr>
                <a:srgbClr val="00338D"/>
              </a:buClr>
              <a:buFont typeface="Wingdings 2" panose="05020102010507070707" pitchFamily="18" charset="2"/>
              <a:buChar char="A"/>
            </a:pPr>
            <a:r>
              <a:rPr lang="fr-FR" sz="1800" b="1" dirty="0" smtClean="0"/>
              <a:t>1er Vice Gouverneur : </a:t>
            </a:r>
            <a:r>
              <a:rPr lang="fr-FR" sz="1800" b="1" dirty="0"/>
              <a:t>Prénom </a:t>
            </a:r>
            <a:r>
              <a:rPr lang="fr-FR" sz="1800" b="1" dirty="0" smtClean="0"/>
              <a:t>Nom</a:t>
            </a:r>
          </a:p>
          <a:p>
            <a:pPr>
              <a:buClr>
                <a:srgbClr val="00338D"/>
              </a:buClr>
              <a:buFont typeface="Wingdings 2" panose="05020102010507070707" pitchFamily="18" charset="2"/>
              <a:buChar char="A"/>
            </a:pPr>
            <a:r>
              <a:rPr lang="fr-FR" sz="1800" b="1" dirty="0" smtClean="0"/>
              <a:t>2</a:t>
            </a:r>
            <a:r>
              <a:rPr lang="fr-FR" sz="1800" b="1" baseline="30000" dirty="0" smtClean="0"/>
              <a:t>ème</a:t>
            </a:r>
            <a:r>
              <a:rPr lang="fr-FR" sz="1800" b="1" dirty="0" smtClean="0"/>
              <a:t> Vice Gouverneur : </a:t>
            </a:r>
            <a:r>
              <a:rPr lang="fr-FR" sz="1800" b="1" dirty="0"/>
              <a:t>Prénom </a:t>
            </a:r>
            <a:r>
              <a:rPr lang="fr-FR" sz="1800" b="1" dirty="0" smtClean="0"/>
              <a:t>Nom</a:t>
            </a:r>
          </a:p>
          <a:p>
            <a:pPr>
              <a:buClr>
                <a:srgbClr val="00338D"/>
              </a:buClr>
              <a:buFont typeface="Wingdings 2" panose="05020102010507070707" pitchFamily="18" charset="2"/>
              <a:buChar char="A"/>
            </a:pPr>
            <a:r>
              <a:rPr lang="fr-FR" sz="1800" b="1" dirty="0" smtClean="0"/>
              <a:t>Trésorier : </a:t>
            </a:r>
            <a:r>
              <a:rPr lang="fr-FR" sz="1800" b="1" dirty="0"/>
              <a:t>Prénom </a:t>
            </a:r>
            <a:r>
              <a:rPr lang="fr-FR" sz="1800" b="1" dirty="0" smtClean="0"/>
              <a:t>Nom</a:t>
            </a:r>
          </a:p>
          <a:p>
            <a:pPr>
              <a:buClr>
                <a:srgbClr val="00338D"/>
              </a:buClr>
              <a:buFont typeface="Wingdings 2" panose="05020102010507070707" pitchFamily="18" charset="2"/>
              <a:buChar char="A"/>
            </a:pPr>
            <a:r>
              <a:rPr lang="fr-FR" sz="1800" b="1" dirty="0" smtClean="0"/>
              <a:t>Secrétaire : </a:t>
            </a:r>
            <a:r>
              <a:rPr lang="fr-FR" sz="1800" b="1" dirty="0"/>
              <a:t>Prénom </a:t>
            </a:r>
            <a:r>
              <a:rPr lang="fr-FR" sz="1800" b="1" dirty="0" smtClean="0"/>
              <a:t>Nom</a:t>
            </a:r>
          </a:p>
          <a:p>
            <a:pPr>
              <a:buClr>
                <a:srgbClr val="00338D"/>
              </a:buClr>
              <a:buFont typeface="Wingdings 2" panose="05020102010507070707" pitchFamily="18" charset="2"/>
              <a:buChar char="A"/>
            </a:pPr>
            <a:r>
              <a:rPr lang="fr-FR" sz="1800" b="1" dirty="0" smtClean="0"/>
              <a:t>Protocole : </a:t>
            </a:r>
            <a:r>
              <a:rPr lang="fr-FR" sz="1800" b="1" dirty="0"/>
              <a:t>Prénom </a:t>
            </a:r>
            <a:r>
              <a:rPr lang="fr-FR" sz="1800" b="1" dirty="0" smtClean="0"/>
              <a:t>Nom</a:t>
            </a:r>
          </a:p>
          <a:p>
            <a:pPr>
              <a:buClr>
                <a:srgbClr val="00338D"/>
              </a:buClr>
              <a:buFont typeface="Wingdings 2" panose="05020102010507070707" pitchFamily="18" charset="2"/>
              <a:buChar char="A"/>
            </a:pPr>
            <a:endParaRPr lang="fr-FR" sz="1800" b="1" dirty="0" smtClean="0"/>
          </a:p>
          <a:p>
            <a:pPr>
              <a:buClr>
                <a:srgbClr val="00338D"/>
              </a:buClr>
              <a:buFont typeface="Wingdings 2" panose="05020102010507070707" pitchFamily="18" charset="2"/>
              <a:buChar char="A"/>
            </a:pPr>
            <a:r>
              <a:rPr lang="fr-FR" sz="2000" b="1" dirty="0" smtClean="0"/>
              <a:t>PRESIDENTS DE  REGION et/ou de ZONE :</a:t>
            </a:r>
          </a:p>
          <a:p>
            <a:pPr indent="19050">
              <a:buNone/>
            </a:pPr>
            <a:r>
              <a:rPr lang="fr-FR" sz="1800" b="1" dirty="0" smtClean="0"/>
              <a:t>Région </a:t>
            </a:r>
            <a:r>
              <a:rPr lang="fr-FR" sz="1800" b="1" dirty="0" smtClean="0">
                <a:effectLst>
                  <a:outerShdw blurRad="38100" dist="38100" dir="2700000" algn="tl">
                    <a:srgbClr val="000000">
                      <a:alpha val="43137"/>
                    </a:srgbClr>
                  </a:outerShdw>
                </a:effectLst>
              </a:rPr>
              <a:t>1: </a:t>
            </a:r>
            <a:r>
              <a:rPr lang="fr-FR" sz="1800" b="1" dirty="0"/>
              <a:t>Prénom </a:t>
            </a:r>
            <a:r>
              <a:rPr lang="fr-FR" sz="1800" b="1" dirty="0" smtClean="0"/>
              <a:t>Nom : Zone 1, Zone 2, etc…</a:t>
            </a:r>
            <a:endParaRPr lang="fr-FR" sz="1800" b="1" dirty="0"/>
          </a:p>
          <a:p>
            <a:pPr indent="19050">
              <a:buNone/>
            </a:pPr>
            <a:r>
              <a:rPr lang="fr-FR" sz="1800" b="1" dirty="0"/>
              <a:t>Région </a:t>
            </a:r>
            <a:r>
              <a:rPr lang="fr-FR" sz="1800" b="1" dirty="0" smtClean="0"/>
              <a:t>2: </a:t>
            </a:r>
            <a:r>
              <a:rPr lang="fr-FR" sz="1800" b="1" dirty="0"/>
              <a:t>Prénom Nom : Zone </a:t>
            </a:r>
            <a:r>
              <a:rPr lang="fr-FR" sz="1800" b="1" dirty="0" smtClean="0"/>
              <a:t>1, Zone 2, etc…</a:t>
            </a:r>
          </a:p>
          <a:p>
            <a:pPr indent="19050">
              <a:buNone/>
            </a:pPr>
            <a:r>
              <a:rPr lang="fr-FR" sz="1800" b="1" dirty="0" smtClean="0"/>
              <a:t>Région x: </a:t>
            </a:r>
            <a:r>
              <a:rPr lang="fr-FR" sz="1800" b="1" dirty="0" err="1" smtClean="0"/>
              <a:t>xxxxxxxxxxxx</a:t>
            </a:r>
            <a:endParaRPr lang="fr-FR" sz="1800" b="1" dirty="0" smtClean="0"/>
          </a:p>
          <a:p>
            <a:pPr indent="19050">
              <a:buNone/>
            </a:pPr>
            <a:r>
              <a:rPr lang="fr-FR" sz="1800" b="1" dirty="0" smtClean="0"/>
              <a:t>……..</a:t>
            </a:r>
          </a:p>
        </p:txBody>
      </p:sp>
      <p:sp>
        <p:nvSpPr>
          <p:cNvPr id="6" name="Espace réservé du numéro de diapositive 5"/>
          <p:cNvSpPr>
            <a:spLocks noGrp="1"/>
          </p:cNvSpPr>
          <p:nvPr>
            <p:ph type="sldNum" sz="quarter" idx="12"/>
          </p:nvPr>
        </p:nvSpPr>
        <p:spPr/>
        <p:txBody>
          <a:bodyPr/>
          <a:lstStyle/>
          <a:p>
            <a:fld id="{74E2F7BF-BCBC-4BAB-99EE-C4EFACBC9625}" type="slidenum">
              <a:rPr lang="fr-FR" smtClean="0"/>
              <a:pPr/>
              <a:t>10</a:t>
            </a:fld>
            <a:endParaRPr lang="fr-FR" dirty="0"/>
          </a:p>
        </p:txBody>
      </p:sp>
      <p:sp>
        <p:nvSpPr>
          <p:cNvPr id="13" name="Espace réservé de la date 12"/>
          <p:cNvSpPr>
            <a:spLocks noGrp="1"/>
          </p:cNvSpPr>
          <p:nvPr>
            <p:ph type="dt" sz="half" idx="10"/>
          </p:nvPr>
        </p:nvSpPr>
        <p:spPr/>
        <p:txBody>
          <a:bodyPr/>
          <a:lstStyle/>
          <a:p>
            <a:pPr>
              <a:defRPr/>
            </a:pPr>
            <a:fld id="{56786547-9094-49B0-855C-6A79F298D536}" type="datetime1">
              <a:rPr lang="fr-FR" smtClean="0"/>
              <a:pPr>
                <a:defRPr/>
              </a:pPr>
              <a:t>04/05/2020</a:t>
            </a:fld>
            <a:endParaRPr lang="fr-FR"/>
          </a:p>
        </p:txBody>
      </p:sp>
    </p:spTree>
    <p:extLst>
      <p:ext uri="{BB962C8B-B14F-4D97-AF65-F5344CB8AC3E}">
        <p14:creationId xmlns:p14="http://schemas.microsoft.com/office/powerpoint/2010/main" xmlns="" val="27102471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0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1000"/>
                                        <p:tgtEl>
                                          <p:spTgt spid="3">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1000"/>
                                        <p:tgtEl>
                                          <p:spTgt spid="3">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1000"/>
                                        <p:tgtEl>
                                          <p:spTgt spid="3">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1000"/>
                                        <p:tgtEl>
                                          <p:spTgt spid="3">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fade">
                                      <p:cBhvr>
                                        <p:cTn id="43"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E35B31D-5285-4224-B406-15E7F538FCAF}" type="datetime1">
              <a:rPr lang="fr-FR" smtClean="0"/>
              <a:pPr/>
              <a:t>04/05/2020</a:t>
            </a:fld>
            <a:endParaRPr lang="fr-FR" dirty="0"/>
          </a:p>
        </p:txBody>
      </p:sp>
      <p:sp>
        <p:nvSpPr>
          <p:cNvPr id="4" name="Espace réservé du numéro de diapositive 3"/>
          <p:cNvSpPr>
            <a:spLocks noGrp="1"/>
          </p:cNvSpPr>
          <p:nvPr>
            <p:ph type="sldNum" sz="quarter" idx="12"/>
          </p:nvPr>
        </p:nvSpPr>
        <p:spPr/>
        <p:txBody>
          <a:bodyPr/>
          <a:lstStyle/>
          <a:p>
            <a:fld id="{74E2F7BF-BCBC-4BAB-99EE-C4EFACBC9625}" type="slidenum">
              <a:rPr lang="fr-FR" smtClean="0"/>
              <a:pPr/>
              <a:t>11</a:t>
            </a:fld>
            <a:endParaRPr lang="fr-FR" dirty="0"/>
          </a:p>
        </p:txBody>
      </p:sp>
      <p:sp>
        <p:nvSpPr>
          <p:cNvPr id="6" name="Espace réservé de la date 3"/>
          <p:cNvSpPr txBox="1">
            <a:spLocks/>
          </p:cNvSpPr>
          <p:nvPr/>
        </p:nvSpPr>
        <p:spPr>
          <a:xfrm>
            <a:off x="3883732" y="6550025"/>
            <a:ext cx="1376536" cy="2254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1000" b="1" kern="1200">
                <a:solidFill>
                  <a:srgbClr val="00338D"/>
                </a:solidFill>
                <a:latin typeface="Tw Cen MT" panose="020B0602020104020603" pitchFamily="34" charset="0"/>
                <a:ea typeface="+mn-ea"/>
                <a:cs typeface="Arial" panose="020B0604020202020204" pitchFamily="34" charset="0"/>
              </a:defRPr>
            </a:lvl1pPr>
            <a:lvl2pPr marL="457200" algn="l" rtl="0" fontAlgn="base">
              <a:spcBef>
                <a:spcPct val="0"/>
              </a:spcBef>
              <a:spcAft>
                <a:spcPct val="0"/>
              </a:spcAft>
              <a:defRPr sz="1200" kern="1200">
                <a:solidFill>
                  <a:schemeClr val="tx1"/>
                </a:solidFill>
                <a:latin typeface="Arial" pitchFamily="34" charset="0"/>
                <a:ea typeface="+mn-ea"/>
                <a:cs typeface="+mn-cs"/>
              </a:defRPr>
            </a:lvl2pPr>
            <a:lvl3pPr marL="914400" algn="l" rtl="0" fontAlgn="base">
              <a:spcBef>
                <a:spcPct val="0"/>
              </a:spcBef>
              <a:spcAft>
                <a:spcPct val="0"/>
              </a:spcAft>
              <a:defRPr sz="1200" kern="1200">
                <a:solidFill>
                  <a:schemeClr val="tx1"/>
                </a:solidFill>
                <a:latin typeface="Arial" pitchFamily="34" charset="0"/>
                <a:ea typeface="+mn-ea"/>
                <a:cs typeface="+mn-cs"/>
              </a:defRPr>
            </a:lvl3pPr>
            <a:lvl4pPr marL="1371600" algn="l" rtl="0" fontAlgn="base">
              <a:spcBef>
                <a:spcPct val="0"/>
              </a:spcBef>
              <a:spcAft>
                <a:spcPct val="0"/>
              </a:spcAft>
              <a:defRPr sz="1200" kern="1200">
                <a:solidFill>
                  <a:schemeClr val="tx1"/>
                </a:solidFill>
                <a:latin typeface="Arial" pitchFamily="34" charset="0"/>
                <a:ea typeface="+mn-ea"/>
                <a:cs typeface="+mn-cs"/>
              </a:defRPr>
            </a:lvl4pPr>
            <a:lvl5pPr marL="1828800" algn="l" rtl="0" fontAlgn="base">
              <a:spcBef>
                <a:spcPct val="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Arial" pitchFamily="34" charset="0"/>
                <a:ea typeface="+mn-ea"/>
                <a:cs typeface="+mn-cs"/>
              </a:defRPr>
            </a:lvl6pPr>
            <a:lvl7pPr marL="2743200" algn="l" defTabSz="914400" rtl="0" eaLnBrk="1" latinLnBrk="0" hangingPunct="1">
              <a:defRPr sz="1200" kern="1200">
                <a:solidFill>
                  <a:schemeClr val="tx1"/>
                </a:solidFill>
                <a:latin typeface="Arial" pitchFamily="34" charset="0"/>
                <a:ea typeface="+mn-ea"/>
                <a:cs typeface="+mn-cs"/>
              </a:defRPr>
            </a:lvl7pPr>
            <a:lvl8pPr marL="3200400" algn="l" defTabSz="914400" rtl="0" eaLnBrk="1" latinLnBrk="0" hangingPunct="1">
              <a:defRPr sz="1200" kern="1200">
                <a:solidFill>
                  <a:schemeClr val="tx1"/>
                </a:solidFill>
                <a:latin typeface="Arial" pitchFamily="34" charset="0"/>
                <a:ea typeface="+mn-ea"/>
                <a:cs typeface="+mn-cs"/>
              </a:defRPr>
            </a:lvl8pPr>
            <a:lvl9pPr marL="3657600" algn="l" defTabSz="914400" rtl="0" eaLnBrk="1" latinLnBrk="0" hangingPunct="1">
              <a:defRPr sz="1200" kern="1200">
                <a:solidFill>
                  <a:schemeClr val="tx1"/>
                </a:solidFill>
                <a:latin typeface="Arial" pitchFamily="34" charset="0"/>
                <a:ea typeface="+mn-ea"/>
                <a:cs typeface="+mn-cs"/>
              </a:defRPr>
            </a:lvl9pPr>
          </a:lstStyle>
          <a:p>
            <a:fld id="{146EBC80-8E86-407E-AB3A-0FE821D8D7F0}" type="datetime1">
              <a:rPr lang="fr-FR" smtClean="0"/>
              <a:pPr/>
              <a:t>04/05/2020</a:t>
            </a:fld>
            <a:endParaRPr lang="fr-FR" dirty="0"/>
          </a:p>
        </p:txBody>
      </p:sp>
      <p:sp>
        <p:nvSpPr>
          <p:cNvPr id="9" name="Titre 6"/>
          <p:cNvSpPr>
            <a:spLocks noGrp="1"/>
          </p:cNvSpPr>
          <p:nvPr>
            <p:ph type="title"/>
          </p:nvPr>
        </p:nvSpPr>
        <p:spPr>
          <a:xfrm>
            <a:off x="228600" y="875184"/>
            <a:ext cx="8686800" cy="609600"/>
          </a:xfrm>
        </p:spPr>
        <p:txBody>
          <a:bodyPr/>
          <a:lstStyle/>
          <a:p>
            <a:pPr marL="571500" indent="-571500">
              <a:buBlip>
                <a:blip r:embed="rId3"/>
              </a:buBlip>
            </a:pPr>
            <a:r>
              <a:rPr lang="fr-FR" sz="4000" b="1" dirty="0" smtClean="0">
                <a:effectLst/>
              </a:rPr>
              <a:t>Le District Multiple 103 France</a:t>
            </a:r>
            <a:endParaRPr lang="fr-FR" sz="4000" b="1" dirty="0">
              <a:effectLst/>
            </a:endParaRPr>
          </a:p>
        </p:txBody>
      </p:sp>
      <p:sp>
        <p:nvSpPr>
          <p:cNvPr id="12" name="Rectangle à coins arrondis 11"/>
          <p:cNvSpPr/>
          <p:nvPr/>
        </p:nvSpPr>
        <p:spPr bwMode="auto">
          <a:xfrm>
            <a:off x="228601" y="1628800"/>
            <a:ext cx="3551311" cy="3395646"/>
          </a:xfrm>
          <a:prstGeom prst="round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vert="horz" wrap="square" lIns="36000" tIns="0" rIns="36000" bIns="0" numCol="1" rtlCol="0" anchor="t" anchorCtr="0" compatLnSpc="1">
            <a:prstTxWarp prst="textNoShape">
              <a:avLst/>
            </a:prstTxWarp>
          </a:bodyPr>
          <a:lstStyle/>
          <a:p>
            <a:pPr>
              <a:spcAft>
                <a:spcPts val="1200"/>
              </a:spcAft>
              <a:tabLst>
                <a:tab pos="1520825" algn="l"/>
              </a:tabLst>
            </a:pPr>
            <a:endParaRPr lang="fr-FR" sz="2400" b="1" dirty="0" smtClean="0">
              <a:solidFill>
                <a:srgbClr val="00338D"/>
              </a:solidFill>
              <a:latin typeface="Tw Cen MT" panose="020B0602020104020603" pitchFamily="34" charset="0"/>
            </a:endParaRPr>
          </a:p>
          <a:p>
            <a:pPr marL="342900" indent="-342900">
              <a:spcAft>
                <a:spcPts val="1200"/>
              </a:spcAft>
              <a:buFont typeface="Wingdings" panose="05000000000000000000" pitchFamily="2" charset="2"/>
              <a:buChar char="v"/>
              <a:tabLst>
                <a:tab pos="1520825" algn="l"/>
              </a:tabLst>
            </a:pPr>
            <a:r>
              <a:rPr lang="fr-FR" sz="2800" b="1" dirty="0" smtClean="0">
                <a:solidFill>
                  <a:srgbClr val="00338D"/>
                </a:solidFill>
                <a:latin typeface="Tw Cen MT" panose="020B0602020104020603" pitchFamily="34" charset="0"/>
              </a:rPr>
              <a:t>15         Districts</a:t>
            </a:r>
            <a:endParaRPr lang="fr-FR" sz="2800" b="1" dirty="0">
              <a:solidFill>
                <a:srgbClr val="00338D"/>
              </a:solidFill>
              <a:latin typeface="Tw Cen MT" panose="020B0602020104020603" pitchFamily="34" charset="0"/>
            </a:endParaRPr>
          </a:p>
          <a:p>
            <a:pPr marL="342900" indent="-342900">
              <a:spcAft>
                <a:spcPts val="1200"/>
              </a:spcAft>
              <a:buFont typeface="Wingdings" panose="05000000000000000000" pitchFamily="2" charset="2"/>
              <a:buChar char="v"/>
              <a:tabLst>
                <a:tab pos="1520825" algn="l"/>
              </a:tabLst>
            </a:pPr>
            <a:r>
              <a:rPr lang="fr-FR" sz="2800" b="1" dirty="0" smtClean="0">
                <a:solidFill>
                  <a:srgbClr val="00338D"/>
                </a:solidFill>
                <a:latin typeface="Tw Cen MT" panose="020B0602020104020603" pitchFamily="34" charset="0"/>
              </a:rPr>
              <a:t>1191     Clubs</a:t>
            </a:r>
            <a:endParaRPr lang="fr-FR" sz="2800" b="1" dirty="0">
              <a:solidFill>
                <a:srgbClr val="00338D"/>
              </a:solidFill>
              <a:latin typeface="Tw Cen MT" panose="020B0602020104020603" pitchFamily="34" charset="0"/>
            </a:endParaRPr>
          </a:p>
          <a:p>
            <a:pPr marL="342900" indent="-342900">
              <a:spcAft>
                <a:spcPts val="1200"/>
              </a:spcAft>
              <a:buFont typeface="Wingdings" panose="05000000000000000000" pitchFamily="2" charset="2"/>
              <a:buChar char="v"/>
              <a:tabLst>
                <a:tab pos="1520825" algn="l"/>
              </a:tabLst>
            </a:pPr>
            <a:r>
              <a:rPr lang="fr-FR" sz="2800" b="1" dirty="0" smtClean="0">
                <a:solidFill>
                  <a:srgbClr val="00338D"/>
                </a:solidFill>
                <a:latin typeface="Tw Cen MT" panose="020B0602020104020603" pitchFamily="34" charset="0"/>
              </a:rPr>
              <a:t>25 250  Membres</a:t>
            </a:r>
            <a:endParaRPr lang="fr-FR" sz="2800" b="1" dirty="0">
              <a:solidFill>
                <a:srgbClr val="00338D"/>
              </a:solidFill>
              <a:latin typeface="Tw Cen MT" panose="020B0602020104020603" pitchFamily="34"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95356" y="1556792"/>
            <a:ext cx="4853108" cy="4138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à coins arrondis 4"/>
          <p:cNvSpPr/>
          <p:nvPr/>
        </p:nvSpPr>
        <p:spPr>
          <a:xfrm>
            <a:off x="2004256" y="5301208"/>
            <a:ext cx="5448064" cy="12488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3000"/>
              </a:lnSpc>
            </a:pPr>
            <a:r>
              <a:rPr lang="fr-FR" sz="2000" b="1" dirty="0" smtClean="0">
                <a:solidFill>
                  <a:srgbClr val="00338D"/>
                </a:solidFill>
                <a:latin typeface="Tw Cen MT" panose="020B0602020104020603" pitchFamily="34" charset="0"/>
              </a:rPr>
              <a:t>Maison </a:t>
            </a:r>
            <a:r>
              <a:rPr lang="fr-FR" sz="2000" b="1" dirty="0">
                <a:solidFill>
                  <a:srgbClr val="00338D"/>
                </a:solidFill>
                <a:latin typeface="Tw Cen MT" panose="020B0602020104020603" pitchFamily="34" charset="0"/>
              </a:rPr>
              <a:t>des Lions de France</a:t>
            </a:r>
          </a:p>
          <a:p>
            <a:pPr lvl="0" algn="ctr">
              <a:lnSpc>
                <a:spcPts val="3000"/>
              </a:lnSpc>
            </a:pPr>
            <a:r>
              <a:rPr lang="fr-FR" sz="2000" b="1" dirty="0">
                <a:solidFill>
                  <a:srgbClr val="00338D"/>
                </a:solidFill>
                <a:latin typeface="Tw Cen MT" panose="020B0602020104020603" pitchFamily="34" charset="0"/>
              </a:rPr>
              <a:t>295, rue St Jacques  </a:t>
            </a:r>
            <a:r>
              <a:rPr lang="fr-FR" sz="2000" b="1" dirty="0" smtClean="0">
                <a:solidFill>
                  <a:srgbClr val="00338D"/>
                </a:solidFill>
                <a:latin typeface="Tw Cen MT" panose="020B0602020104020603" pitchFamily="34" charset="0"/>
              </a:rPr>
              <a:t>75005 - Paris</a:t>
            </a:r>
            <a:endParaRPr lang="fr-FR" sz="2000" b="1" dirty="0">
              <a:solidFill>
                <a:srgbClr val="00338D"/>
              </a:solidFill>
              <a:latin typeface="Tw Cen MT" panose="020B0602020104020603" pitchFamily="34" charset="0"/>
            </a:endParaRPr>
          </a:p>
          <a:p>
            <a:pPr lvl="0" algn="ctr">
              <a:lnSpc>
                <a:spcPts val="3000"/>
              </a:lnSpc>
            </a:pPr>
            <a:r>
              <a:rPr lang="fr-FR" sz="2000" b="1" i="1" dirty="0">
                <a:solidFill>
                  <a:srgbClr val="00338D"/>
                </a:solidFill>
                <a:latin typeface="Tw Cen MT" panose="020B0602020104020603" pitchFamily="34" charset="0"/>
                <a:hlinkClick r:id="rId5"/>
              </a:rPr>
              <a:t>Secrétariat – Services Généraux</a:t>
            </a:r>
            <a:endParaRPr lang="fr-FR" sz="2000" b="1" i="1" dirty="0">
              <a:solidFill>
                <a:srgbClr val="00338D"/>
              </a:solidFill>
              <a:latin typeface="Tw Cen MT" panose="020B0602020104020603" pitchFamily="34" charset="0"/>
            </a:endParaRPr>
          </a:p>
        </p:txBody>
      </p:sp>
      <p:sp>
        <p:nvSpPr>
          <p:cNvPr id="10" name="AutoShape 4">
            <a:hlinkClick r:id="rId6" action="ppaction://hlinksldjump" highlightClick="1"/>
          </p:cNvPr>
          <p:cNvSpPr>
            <a:spLocks noChangeArrowheads="1"/>
          </p:cNvSpPr>
          <p:nvPr/>
        </p:nvSpPr>
        <p:spPr bwMode="auto">
          <a:xfrm>
            <a:off x="8359080" y="6393543"/>
            <a:ext cx="533400" cy="304800"/>
          </a:xfrm>
          <a:prstGeom prst="actionButtonBackPrevious">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defRPr>
            </a:lvl1pPr>
            <a:lvl2pPr marL="742950" indent="-285750" eaLnBrk="0" hangingPunct="0">
              <a:defRPr kumimoji="1" sz="2400">
                <a:solidFill>
                  <a:schemeClr val="tx1"/>
                </a:solidFill>
                <a:latin typeface="Times New Roman" charset="0"/>
              </a:defRPr>
            </a:lvl2pPr>
            <a:lvl3pPr marL="1143000" indent="-228600" eaLnBrk="0" hangingPunct="0">
              <a:defRPr kumimoji="1" sz="2400">
                <a:solidFill>
                  <a:schemeClr val="tx1"/>
                </a:solidFill>
                <a:latin typeface="Times New Roman" charset="0"/>
              </a:defRPr>
            </a:lvl3pPr>
            <a:lvl4pPr marL="1600200" indent="-228600" eaLnBrk="0" hangingPunct="0">
              <a:defRPr kumimoji="1" sz="2400">
                <a:solidFill>
                  <a:schemeClr val="tx1"/>
                </a:solidFill>
                <a:latin typeface="Times New Roman" charset="0"/>
              </a:defRPr>
            </a:lvl4pPr>
            <a:lvl5pPr marL="2057400" indent="-228600" eaLnBrk="0" hangingPunct="0">
              <a:defRPr kumimoji="1" sz="2400">
                <a:solidFill>
                  <a:schemeClr val="tx1"/>
                </a:solidFill>
                <a:latin typeface="Times New Roman" charset="0"/>
              </a:defRPr>
            </a:lvl5pPr>
            <a:lvl6pPr marL="2514600" indent="-228600" eaLnBrk="0" fontAlgn="base" hangingPunct="0">
              <a:spcBef>
                <a:spcPct val="0"/>
              </a:spcBef>
              <a:spcAft>
                <a:spcPct val="0"/>
              </a:spcAft>
              <a:defRPr kumimoji="1" sz="2400">
                <a:solidFill>
                  <a:schemeClr val="tx1"/>
                </a:solidFill>
                <a:latin typeface="Times New Roman" charset="0"/>
              </a:defRPr>
            </a:lvl6pPr>
            <a:lvl7pPr marL="2971800" indent="-228600" eaLnBrk="0" fontAlgn="base" hangingPunct="0">
              <a:spcBef>
                <a:spcPct val="0"/>
              </a:spcBef>
              <a:spcAft>
                <a:spcPct val="0"/>
              </a:spcAft>
              <a:defRPr kumimoji="1" sz="2400">
                <a:solidFill>
                  <a:schemeClr val="tx1"/>
                </a:solidFill>
                <a:latin typeface="Times New Roman" charset="0"/>
              </a:defRPr>
            </a:lvl7pPr>
            <a:lvl8pPr marL="3429000" indent="-228600" eaLnBrk="0" fontAlgn="base" hangingPunct="0">
              <a:spcBef>
                <a:spcPct val="0"/>
              </a:spcBef>
              <a:spcAft>
                <a:spcPct val="0"/>
              </a:spcAft>
              <a:defRPr kumimoji="1" sz="2400">
                <a:solidFill>
                  <a:schemeClr val="tx1"/>
                </a:solidFill>
                <a:latin typeface="Times New Roman" charset="0"/>
              </a:defRPr>
            </a:lvl8pPr>
            <a:lvl9pPr marL="3886200" indent="-228600" eaLnBrk="0" fontAlgn="base" hangingPunct="0">
              <a:spcBef>
                <a:spcPct val="0"/>
              </a:spcBef>
              <a:spcAft>
                <a:spcPct val="0"/>
              </a:spcAft>
              <a:defRPr kumimoji="1" sz="2400">
                <a:solidFill>
                  <a:schemeClr val="tx1"/>
                </a:solidFill>
                <a:latin typeface="Times New Roman" charset="0"/>
              </a:defRPr>
            </a:lvl9pPr>
          </a:lstStyle>
          <a:p>
            <a:pPr eaLnBrk="1" hangingPunct="1"/>
            <a:endParaRPr lang="fr-FR" altLang="fr-FR"/>
          </a:p>
        </p:txBody>
      </p:sp>
    </p:spTree>
    <p:extLst>
      <p:ext uri="{BB962C8B-B14F-4D97-AF65-F5344CB8AC3E}">
        <p14:creationId xmlns:p14="http://schemas.microsoft.com/office/powerpoint/2010/main" xmlns="" val="8305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0" fill="hold"/>
                                        <p:tgtEl>
                                          <p:spTgt spid="8"/>
                                        </p:tgtEl>
                                        <p:attrNameLst>
                                          <p:attrName>ppt_w</p:attrName>
                                        </p:attrNameLst>
                                      </p:cBhvr>
                                      <p:tavLst>
                                        <p:tav tm="0">
                                          <p:val>
                                            <p:fltVal val="0"/>
                                          </p:val>
                                        </p:tav>
                                        <p:tav tm="100000">
                                          <p:val>
                                            <p:strVal val="#ppt_w"/>
                                          </p:val>
                                        </p:tav>
                                      </p:tavLst>
                                    </p:anim>
                                    <p:anim calcmode="lin" valueType="num">
                                      <p:cBhvr>
                                        <p:cTn id="11" dur="5000" fill="hold"/>
                                        <p:tgtEl>
                                          <p:spTgt spid="8"/>
                                        </p:tgtEl>
                                        <p:attrNameLst>
                                          <p:attrName>ppt_h</p:attrName>
                                        </p:attrNameLst>
                                      </p:cBhvr>
                                      <p:tavLst>
                                        <p:tav tm="0">
                                          <p:val>
                                            <p:fltVal val="0"/>
                                          </p:val>
                                        </p:tav>
                                        <p:tav tm="100000">
                                          <p:val>
                                            <p:strVal val="#ppt_h"/>
                                          </p:val>
                                        </p:tav>
                                      </p:tavLst>
                                    </p:anim>
                                    <p:animEffect transition="in" filter="fade">
                                      <p:cBhvr>
                                        <p:cTn id="12" dur="5000"/>
                                        <p:tgtEl>
                                          <p:spTgt spid="8"/>
                                        </p:tgtEl>
                                      </p:cBhvr>
                                    </p:animEffect>
                                  </p:childTnLst>
                                </p:cTn>
                              </p:par>
                            </p:childTnLst>
                          </p:cTn>
                        </p:par>
                        <p:par>
                          <p:cTn id="13" fill="hold">
                            <p:stCondLst>
                              <p:cond delay="5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77CFCE-02E0-4899-A584-7DE707B85D00}" type="datetime1">
              <a:rPr lang="fr-FR" smtClean="0"/>
              <a:pPr/>
              <a:t>04/05/2020</a:t>
            </a:fld>
            <a:endParaRPr lang="fr-FR" dirty="0"/>
          </a:p>
        </p:txBody>
      </p:sp>
      <p:sp>
        <p:nvSpPr>
          <p:cNvPr id="5" name="Titre 4"/>
          <p:cNvSpPr>
            <a:spLocks noGrp="1"/>
          </p:cNvSpPr>
          <p:nvPr>
            <p:ph type="title"/>
          </p:nvPr>
        </p:nvSpPr>
        <p:spPr>
          <a:xfrm>
            <a:off x="228600" y="803176"/>
            <a:ext cx="8686800" cy="609600"/>
          </a:xfrm>
        </p:spPr>
        <p:txBody>
          <a:bodyPr/>
          <a:lstStyle/>
          <a:p>
            <a:pPr marL="571500" indent="-571500">
              <a:buBlip>
                <a:blip r:embed="rId2"/>
              </a:buBlip>
            </a:pPr>
            <a:r>
              <a:rPr lang="fr-FR" sz="4000" dirty="0" smtClean="0">
                <a:effectLst/>
                <a:hlinkClick r:id="rId3"/>
              </a:rPr>
              <a:t>Le Lions Clubs International</a:t>
            </a:r>
            <a:endParaRPr lang="fr-FR" sz="4000" dirty="0">
              <a:effectLst/>
            </a:endParaRPr>
          </a:p>
        </p:txBody>
      </p:sp>
      <p:pic>
        <p:nvPicPr>
          <p:cNvPr id="6" name="Picture 2" descr="C:\Users\Bernard\Documents\LIONS CLUB\FORMATION 2014-2015\map-with-pushpins.png"/>
          <p:cNvPicPr>
            <a:picLocks noChangeAspect="1" noChangeArrowheads="1"/>
          </p:cNvPicPr>
          <p:nvPr/>
        </p:nvPicPr>
        <p:blipFill>
          <a:blip r:embed="rId4" cstate="print"/>
          <a:srcRect/>
          <a:stretch>
            <a:fillRect/>
          </a:stretch>
        </p:blipFill>
        <p:spPr bwMode="auto">
          <a:xfrm>
            <a:off x="1043609" y="1772816"/>
            <a:ext cx="6840760" cy="3456384"/>
          </a:xfrm>
          <a:prstGeom prst="rect">
            <a:avLst/>
          </a:prstGeom>
          <a:noFill/>
        </p:spPr>
      </p:pic>
      <p:sp>
        <p:nvSpPr>
          <p:cNvPr id="8" name="Espace réservé du numéro de diapositive 7"/>
          <p:cNvSpPr>
            <a:spLocks noGrp="1"/>
          </p:cNvSpPr>
          <p:nvPr>
            <p:ph type="sldNum" sz="quarter" idx="12"/>
          </p:nvPr>
        </p:nvSpPr>
        <p:spPr/>
        <p:txBody>
          <a:bodyPr/>
          <a:lstStyle/>
          <a:p>
            <a:fld id="{74E2F7BF-BCBC-4BAB-99EE-C4EFACBC9625}" type="slidenum">
              <a:rPr lang="fr-FR" smtClean="0"/>
              <a:pPr/>
              <a:t>12</a:t>
            </a:fld>
            <a:endParaRPr lang="fr-FR" dirty="0"/>
          </a:p>
        </p:txBody>
      </p:sp>
      <p:sp>
        <p:nvSpPr>
          <p:cNvPr id="7" name="ZoneTexte 6"/>
          <p:cNvSpPr txBox="1"/>
          <p:nvPr/>
        </p:nvSpPr>
        <p:spPr>
          <a:xfrm>
            <a:off x="1043609" y="5412125"/>
            <a:ext cx="7187302" cy="830997"/>
          </a:xfrm>
          <a:prstGeom prst="rect">
            <a:avLst/>
          </a:prstGeom>
          <a:noFill/>
        </p:spPr>
        <p:txBody>
          <a:bodyPr wrap="square" rtlCol="0">
            <a:spAutoFit/>
          </a:bodyPr>
          <a:lstStyle/>
          <a:p>
            <a:pPr algn="ctr"/>
            <a:r>
              <a:rPr lang="fr-FR" sz="2400" b="1" dirty="0" smtClean="0">
                <a:solidFill>
                  <a:srgbClr val="00338D"/>
                </a:solidFill>
                <a:latin typeface="+mj-lt"/>
              </a:rPr>
              <a:t>Nous sommes présents dans 200 pays et zones géographiques</a:t>
            </a:r>
            <a:endParaRPr lang="fr-FR" sz="2400" b="1" dirty="0">
              <a:solidFill>
                <a:srgbClr val="00338D"/>
              </a:solidFill>
            </a:endParaRPr>
          </a:p>
        </p:txBody>
      </p:sp>
    </p:spTree>
    <p:extLst>
      <p:ext uri="{BB962C8B-B14F-4D97-AF65-F5344CB8AC3E}">
        <p14:creationId xmlns:p14="http://schemas.microsoft.com/office/powerpoint/2010/main" xmlns="" val="2501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251520" y="1613639"/>
            <a:ext cx="8877180" cy="4607768"/>
          </a:xfrm>
          <a:prstGeom prst="rect">
            <a:avLst/>
          </a:prstGeom>
          <a:noFill/>
          <a:extLst/>
        </p:spPr>
        <p:txBody>
          <a:bodyPr lIns="92075" tIns="46038" rIns="92075" bIns="46038"/>
          <a:lstStyle>
            <a:lvl1pPr marL="342900" indent="-342900" algn="l" rtl="0" eaLnBrk="0" fontAlgn="base" hangingPunct="0">
              <a:spcBef>
                <a:spcPct val="20000"/>
              </a:spcBef>
              <a:spcAft>
                <a:spcPct val="0"/>
              </a:spcAft>
              <a:defRPr sz="3200" b="1">
                <a:solidFill>
                  <a:schemeClr val="tx1"/>
                </a:solidFill>
                <a:latin typeface="+mn-lt"/>
                <a:ea typeface="+mn-ea"/>
                <a:cs typeface="+mn-cs"/>
              </a:defRPr>
            </a:lvl1pPr>
            <a:lvl2pPr marL="461963" indent="-4763" algn="l" rtl="0" eaLnBrk="0" fontAlgn="base" hangingPunct="0">
              <a:spcBef>
                <a:spcPct val="20000"/>
              </a:spcBef>
              <a:spcAft>
                <a:spcPct val="0"/>
              </a:spcAft>
              <a:defRPr sz="2800">
                <a:solidFill>
                  <a:schemeClr val="tx1"/>
                </a:solidFill>
                <a:latin typeface="+mn-lt"/>
              </a:defRPr>
            </a:lvl2pPr>
            <a:lvl3pPr marL="923925" indent="-9525" algn="l" rtl="0" eaLnBrk="0" fontAlgn="base" hangingPunct="0">
              <a:spcBef>
                <a:spcPct val="20000"/>
              </a:spcBef>
              <a:spcAft>
                <a:spcPct val="0"/>
              </a:spcAft>
              <a:buChar char="•"/>
              <a:defRPr sz="2800">
                <a:solidFill>
                  <a:schemeClr val="tx1"/>
                </a:solidFill>
                <a:latin typeface="+mn-lt"/>
              </a:defRPr>
            </a:lvl3pPr>
            <a:lvl4pPr marL="1366838" indent="4763" algn="l" rtl="0" eaLnBrk="0" fontAlgn="base" hangingPunct="0">
              <a:spcBef>
                <a:spcPct val="20000"/>
              </a:spcBef>
              <a:spcAft>
                <a:spcPct val="0"/>
              </a:spcAft>
              <a:buChar char="–"/>
              <a:defRPr sz="2400">
                <a:solidFill>
                  <a:schemeClr val="tx1"/>
                </a:solidFill>
                <a:latin typeface="+mn-lt"/>
              </a:defRPr>
            </a:lvl4pPr>
            <a:lvl5pPr marL="1828800" algn="l" rtl="0" eaLnBrk="0" fontAlgn="base" hangingPunct="0">
              <a:spcBef>
                <a:spcPct val="20000"/>
              </a:spcBef>
              <a:spcAft>
                <a:spcPct val="0"/>
              </a:spcAft>
              <a:buChar char="»"/>
              <a:defRPr sz="2400">
                <a:solidFill>
                  <a:schemeClr val="tx1"/>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287337" indent="-285750">
              <a:lnSpc>
                <a:spcPct val="200000"/>
              </a:lnSpc>
              <a:spcBef>
                <a:spcPts val="0"/>
              </a:spcBef>
              <a:buClr>
                <a:srgbClr val="00338D"/>
              </a:buClr>
              <a:buFont typeface="Wingdings" panose="05000000000000000000" pitchFamily="2" charset="2"/>
              <a:buChar char="Ø"/>
              <a:tabLst>
                <a:tab pos="3048000" algn="l"/>
              </a:tabLst>
              <a:defRPr/>
            </a:pPr>
            <a:r>
              <a:rPr lang="fr-FR" sz="2000" baseline="0" dirty="0" smtClean="0">
                <a:solidFill>
                  <a:srgbClr val="002060"/>
                </a:solidFill>
              </a:rPr>
              <a:t>Président</a:t>
            </a:r>
            <a:r>
              <a:rPr lang="fr-FR" sz="2000" dirty="0" smtClean="0">
                <a:solidFill>
                  <a:srgbClr val="002060"/>
                </a:solidFill>
              </a:rPr>
              <a:t> du LCI</a:t>
            </a:r>
            <a:r>
              <a:rPr lang="fr-FR" sz="2000" baseline="0" dirty="0" smtClean="0">
                <a:solidFill>
                  <a:srgbClr val="002060"/>
                </a:solidFill>
              </a:rPr>
              <a:t> : </a:t>
            </a:r>
            <a:r>
              <a:rPr lang="fr-FR" sz="2000" dirty="0">
                <a:solidFill>
                  <a:srgbClr val="002060"/>
                </a:solidFill>
              </a:rPr>
              <a:t>Jung-</a:t>
            </a:r>
            <a:r>
              <a:rPr lang="fr-FR" sz="2000" dirty="0" err="1">
                <a:solidFill>
                  <a:srgbClr val="002060"/>
                </a:solidFill>
              </a:rPr>
              <a:t>Yul</a:t>
            </a:r>
            <a:r>
              <a:rPr lang="fr-FR" sz="2000" dirty="0">
                <a:solidFill>
                  <a:srgbClr val="002060"/>
                </a:solidFill>
              </a:rPr>
              <a:t> Choi (Corée du </a:t>
            </a:r>
            <a:r>
              <a:rPr lang="fr-FR" sz="2000" dirty="0" smtClean="0">
                <a:solidFill>
                  <a:srgbClr val="002060"/>
                </a:solidFill>
              </a:rPr>
              <a:t>Sud) </a:t>
            </a:r>
          </a:p>
          <a:p>
            <a:pPr marL="1587" indent="0">
              <a:lnSpc>
                <a:spcPct val="200000"/>
              </a:lnSpc>
              <a:spcBef>
                <a:spcPts val="0"/>
              </a:spcBef>
              <a:buClr>
                <a:srgbClr val="00338D"/>
              </a:buClr>
              <a:tabLst>
                <a:tab pos="3048000" algn="l"/>
              </a:tabLst>
              <a:defRPr/>
            </a:pPr>
            <a:endParaRPr lang="fr-FR" sz="600" baseline="0" dirty="0" smtClean="0">
              <a:solidFill>
                <a:schemeClr val="bg1"/>
              </a:solidFill>
            </a:endParaRPr>
          </a:p>
          <a:p>
            <a:pPr marL="287337" indent="-285750">
              <a:lnSpc>
                <a:spcPct val="200000"/>
              </a:lnSpc>
              <a:spcBef>
                <a:spcPts val="0"/>
              </a:spcBef>
              <a:buClr>
                <a:srgbClr val="00338D"/>
              </a:buClr>
              <a:buFont typeface="Wingdings" panose="05000000000000000000" pitchFamily="2" charset="2"/>
              <a:buChar char="Ø"/>
              <a:tabLst>
                <a:tab pos="3048000" algn="l"/>
              </a:tabLst>
              <a:defRPr/>
            </a:pPr>
            <a:r>
              <a:rPr lang="fr-FR" sz="2000" dirty="0">
                <a:solidFill>
                  <a:srgbClr val="002060"/>
                </a:solidFill>
              </a:rPr>
              <a:t>Immédiat </a:t>
            </a:r>
            <a:r>
              <a:rPr lang="fr-FR" sz="2000" dirty="0" err="1">
                <a:solidFill>
                  <a:srgbClr val="002060"/>
                </a:solidFill>
              </a:rPr>
              <a:t>Past</a:t>
            </a:r>
            <a:r>
              <a:rPr lang="fr-FR" sz="2000" dirty="0">
                <a:solidFill>
                  <a:srgbClr val="002060"/>
                </a:solidFill>
              </a:rPr>
              <a:t> </a:t>
            </a:r>
            <a:r>
              <a:rPr lang="fr-FR" sz="2000" baseline="0" dirty="0" smtClean="0">
                <a:solidFill>
                  <a:srgbClr val="002060"/>
                </a:solidFill>
              </a:rPr>
              <a:t>Présidente : </a:t>
            </a:r>
            <a:r>
              <a:rPr lang="fr-FR" sz="2000" dirty="0" err="1">
                <a:solidFill>
                  <a:srgbClr val="002060"/>
                </a:solidFill>
              </a:rPr>
              <a:t>Gudrun</a:t>
            </a:r>
            <a:r>
              <a:rPr lang="fr-FR" sz="2000" dirty="0">
                <a:solidFill>
                  <a:srgbClr val="002060"/>
                </a:solidFill>
              </a:rPr>
              <a:t> </a:t>
            </a:r>
            <a:r>
              <a:rPr lang="fr-FR" sz="2000" dirty="0" err="1">
                <a:solidFill>
                  <a:srgbClr val="002060"/>
                </a:solidFill>
              </a:rPr>
              <a:t>Yngvadottir</a:t>
            </a:r>
            <a:r>
              <a:rPr lang="fr-FR" sz="2000" dirty="0">
                <a:solidFill>
                  <a:srgbClr val="002060"/>
                </a:solidFill>
              </a:rPr>
              <a:t> (</a:t>
            </a:r>
            <a:r>
              <a:rPr lang="fr-FR" sz="1600" dirty="0" smtClean="0">
                <a:solidFill>
                  <a:srgbClr val="002060"/>
                </a:solidFill>
              </a:rPr>
              <a:t>Islande) </a:t>
            </a:r>
          </a:p>
          <a:p>
            <a:pPr marL="261938" indent="0">
              <a:spcBef>
                <a:spcPts val="0"/>
              </a:spcBef>
              <a:buClr>
                <a:srgbClr val="00338D"/>
              </a:buClr>
              <a:tabLst>
                <a:tab pos="3048000" algn="l"/>
              </a:tabLst>
              <a:defRPr/>
            </a:pPr>
            <a:r>
              <a:rPr lang="fr-FR" sz="1800" dirty="0" smtClean="0">
                <a:solidFill>
                  <a:srgbClr val="002060"/>
                </a:solidFill>
              </a:rPr>
              <a:t>Président de la LCIF</a:t>
            </a:r>
          </a:p>
          <a:p>
            <a:pPr marL="261938" indent="0">
              <a:spcBef>
                <a:spcPts val="0"/>
              </a:spcBef>
              <a:buClr>
                <a:srgbClr val="00338D"/>
              </a:buClr>
              <a:tabLst>
                <a:tab pos="3048000" algn="l"/>
              </a:tabLst>
              <a:defRPr/>
            </a:pPr>
            <a:endParaRPr lang="fr-FR" sz="1800" dirty="0" smtClean="0">
              <a:solidFill>
                <a:srgbClr val="002060"/>
              </a:solidFill>
            </a:endParaRPr>
          </a:p>
          <a:p>
            <a:pPr marL="257175" indent="-255588">
              <a:lnSpc>
                <a:spcPct val="80000"/>
              </a:lnSpc>
              <a:buClr>
                <a:srgbClr val="00338D"/>
              </a:buClr>
              <a:buFont typeface="Wingdings" panose="05000000000000000000" pitchFamily="2" charset="2"/>
              <a:buChar char="Ø"/>
              <a:tabLst>
                <a:tab pos="3048000" algn="l"/>
              </a:tabLst>
              <a:defRPr/>
            </a:pPr>
            <a:endParaRPr lang="fr-FR" sz="1100" baseline="0" dirty="0" smtClean="0">
              <a:solidFill>
                <a:schemeClr val="bg1"/>
              </a:solidFill>
            </a:endParaRPr>
          </a:p>
          <a:p>
            <a:pPr marL="287337" indent="-285750">
              <a:lnSpc>
                <a:spcPct val="80000"/>
              </a:lnSpc>
              <a:buClr>
                <a:srgbClr val="00338D"/>
              </a:buClr>
              <a:buFont typeface="Wingdings" panose="05000000000000000000" pitchFamily="2" charset="2"/>
              <a:buChar char="Ø"/>
              <a:tabLst>
                <a:tab pos="3048000" algn="l"/>
              </a:tabLst>
              <a:defRPr/>
            </a:pPr>
            <a:r>
              <a:rPr lang="fr-FR" sz="2000" baseline="0" dirty="0" smtClean="0">
                <a:solidFill>
                  <a:srgbClr val="002060"/>
                </a:solidFill>
              </a:rPr>
              <a:t>1</a:t>
            </a:r>
            <a:r>
              <a:rPr lang="fr-FR" sz="2000" baseline="30000" dirty="0">
                <a:solidFill>
                  <a:srgbClr val="002060"/>
                </a:solidFill>
              </a:rPr>
              <a:t>è</a:t>
            </a:r>
            <a:r>
              <a:rPr lang="fr-FR" sz="2000" baseline="30000" dirty="0" smtClean="0">
                <a:solidFill>
                  <a:srgbClr val="002060"/>
                </a:solidFill>
              </a:rPr>
              <a:t>re</a:t>
            </a:r>
            <a:r>
              <a:rPr lang="fr-FR" sz="2000" dirty="0" smtClean="0">
                <a:solidFill>
                  <a:srgbClr val="002060"/>
                </a:solidFill>
              </a:rPr>
              <a:t> </a:t>
            </a:r>
            <a:r>
              <a:rPr lang="fr-FR" sz="2000" baseline="0" dirty="0" smtClean="0">
                <a:solidFill>
                  <a:srgbClr val="002060"/>
                </a:solidFill>
              </a:rPr>
              <a:t>Vice Président : </a:t>
            </a:r>
            <a:r>
              <a:rPr lang="fr-FR" sz="2000" dirty="0">
                <a:solidFill>
                  <a:srgbClr val="002060"/>
                </a:solidFill>
              </a:rPr>
              <a:t>Douglas X. </a:t>
            </a:r>
            <a:r>
              <a:rPr lang="fr-FR" sz="2000" dirty="0" smtClean="0">
                <a:solidFill>
                  <a:srgbClr val="002060"/>
                </a:solidFill>
              </a:rPr>
              <a:t>Alexander</a:t>
            </a:r>
            <a:r>
              <a:rPr lang="en-US" sz="2000" dirty="0" smtClean="0">
                <a:solidFill>
                  <a:srgbClr val="002060"/>
                </a:solidFill>
              </a:rPr>
              <a:t>  </a:t>
            </a:r>
            <a:r>
              <a:rPr lang="en-US" sz="2000" dirty="0">
                <a:solidFill>
                  <a:srgbClr val="002060"/>
                </a:solidFill>
              </a:rPr>
              <a:t>(</a:t>
            </a:r>
            <a:r>
              <a:rPr lang="en-US" sz="2000" dirty="0" smtClean="0">
                <a:solidFill>
                  <a:srgbClr val="002060"/>
                </a:solidFill>
              </a:rPr>
              <a:t>USA)</a:t>
            </a:r>
            <a:r>
              <a:rPr lang="en-US" sz="2000" dirty="0" smtClean="0">
                <a:solidFill>
                  <a:srgbClr val="FF0000"/>
                </a:solidFill>
              </a:rPr>
              <a:t>**</a:t>
            </a:r>
          </a:p>
          <a:p>
            <a:pPr marL="1587" indent="0">
              <a:spcBef>
                <a:spcPts val="0"/>
              </a:spcBef>
              <a:buClr>
                <a:srgbClr val="00338D"/>
              </a:buClr>
              <a:tabLst>
                <a:tab pos="3048000" algn="l"/>
              </a:tabLst>
              <a:defRPr/>
            </a:pPr>
            <a:r>
              <a:rPr lang="en-US" sz="2000" smtClean="0">
                <a:solidFill>
                  <a:srgbClr val="002060"/>
                </a:solidFill>
              </a:rPr>
              <a:t>   </a:t>
            </a:r>
            <a:endParaRPr lang="fr-FR" sz="1400" baseline="0" dirty="0" smtClean="0">
              <a:solidFill>
                <a:srgbClr val="002060"/>
              </a:solidFill>
            </a:endParaRPr>
          </a:p>
          <a:p>
            <a:pPr marL="287337" indent="-285750">
              <a:lnSpc>
                <a:spcPct val="80000"/>
              </a:lnSpc>
              <a:buClr>
                <a:srgbClr val="00338D"/>
              </a:buClr>
              <a:buFont typeface="Wingdings" panose="05000000000000000000" pitchFamily="2" charset="2"/>
              <a:buChar char="Ø"/>
              <a:tabLst>
                <a:tab pos="3048000" algn="l"/>
              </a:tabLst>
              <a:defRPr/>
            </a:pPr>
            <a:r>
              <a:rPr lang="fr-FR" sz="2000" baseline="0" dirty="0" smtClean="0">
                <a:solidFill>
                  <a:srgbClr val="002060"/>
                </a:solidFill>
              </a:rPr>
              <a:t>2</a:t>
            </a:r>
            <a:r>
              <a:rPr lang="fr-FR" sz="2000" baseline="30000" dirty="0" smtClean="0">
                <a:solidFill>
                  <a:srgbClr val="002060"/>
                </a:solidFill>
              </a:rPr>
              <a:t>ème</a:t>
            </a:r>
            <a:r>
              <a:rPr lang="fr-FR" sz="2000" baseline="0" dirty="0" smtClean="0">
                <a:solidFill>
                  <a:srgbClr val="002060"/>
                </a:solidFill>
              </a:rPr>
              <a:t> Vice Président : </a:t>
            </a:r>
            <a:r>
              <a:rPr lang="fr-FR" sz="2000" dirty="0" smtClean="0">
                <a:solidFill>
                  <a:srgbClr val="002060"/>
                </a:solidFill>
              </a:rPr>
              <a:t>Brian </a:t>
            </a:r>
            <a:r>
              <a:rPr lang="fr-FR" sz="2000" dirty="0" err="1" smtClean="0">
                <a:solidFill>
                  <a:srgbClr val="002060"/>
                </a:solidFill>
              </a:rPr>
              <a:t>Sheehan</a:t>
            </a:r>
            <a:r>
              <a:rPr lang="fr-FR" sz="2000" dirty="0" smtClean="0">
                <a:solidFill>
                  <a:srgbClr val="002060"/>
                </a:solidFill>
              </a:rPr>
              <a:t> (USA)</a:t>
            </a:r>
            <a:br>
              <a:rPr lang="fr-FR" sz="2000" dirty="0" smtClean="0">
                <a:solidFill>
                  <a:srgbClr val="002060"/>
                </a:solidFill>
              </a:rPr>
            </a:br>
            <a:endParaRPr lang="fr-FR" sz="2000" dirty="0" smtClean="0">
              <a:solidFill>
                <a:srgbClr val="002060"/>
              </a:solidFill>
            </a:endParaRPr>
          </a:p>
          <a:p>
            <a:pPr marL="287337" indent="-285750">
              <a:lnSpc>
                <a:spcPct val="80000"/>
              </a:lnSpc>
              <a:buClr>
                <a:srgbClr val="00338D"/>
              </a:buClr>
              <a:buFont typeface="Wingdings" panose="05000000000000000000" pitchFamily="2" charset="2"/>
              <a:buChar char="Ø"/>
              <a:tabLst>
                <a:tab pos="3048000" algn="l"/>
              </a:tabLst>
              <a:defRPr/>
            </a:pPr>
            <a:r>
              <a:rPr lang="fr-FR" sz="2000" baseline="0" dirty="0" smtClean="0">
                <a:solidFill>
                  <a:srgbClr val="002060"/>
                </a:solidFill>
              </a:rPr>
              <a:t>+ 34 Directeurs Internationaux, élus pour 2 ans, dont :</a:t>
            </a:r>
          </a:p>
          <a:p>
            <a:pPr marL="365125" indent="-1588">
              <a:lnSpc>
                <a:spcPct val="80000"/>
              </a:lnSpc>
              <a:buClr>
                <a:schemeClr val="hlink"/>
              </a:buClr>
              <a:defRPr/>
            </a:pPr>
            <a:r>
              <a:rPr lang="fr-FR" sz="2000" dirty="0" smtClean="0">
                <a:solidFill>
                  <a:srgbClr val="002060"/>
                </a:solidFill>
              </a:rPr>
              <a:t>Nicole </a:t>
            </a:r>
            <a:r>
              <a:rPr lang="fr-FR" sz="2000" dirty="0">
                <a:solidFill>
                  <a:srgbClr val="002060"/>
                </a:solidFill>
              </a:rPr>
              <a:t>MIQUEL </a:t>
            </a:r>
            <a:r>
              <a:rPr lang="fr-FR" sz="2000" dirty="0" smtClean="0">
                <a:solidFill>
                  <a:srgbClr val="002060"/>
                </a:solidFill>
              </a:rPr>
              <a:t>BELAUD</a:t>
            </a:r>
            <a:r>
              <a:rPr lang="fr-FR" sz="2000" dirty="0">
                <a:solidFill>
                  <a:srgbClr val="002060"/>
                </a:solidFill>
              </a:rPr>
              <a:t> </a:t>
            </a:r>
            <a:r>
              <a:rPr lang="fr-FR" sz="2000" dirty="0" smtClean="0">
                <a:solidFill>
                  <a:srgbClr val="002060"/>
                </a:solidFill>
              </a:rPr>
              <a:t>(Club Toulouse Nations), </a:t>
            </a:r>
          </a:p>
          <a:p>
            <a:pPr marL="365125" indent="-1588">
              <a:lnSpc>
                <a:spcPct val="80000"/>
              </a:lnSpc>
              <a:buClr>
                <a:schemeClr val="hlink"/>
              </a:buClr>
              <a:defRPr/>
            </a:pPr>
            <a:r>
              <a:rPr lang="fr-FR" sz="2000" dirty="0" smtClean="0">
                <a:solidFill>
                  <a:srgbClr val="002060"/>
                </a:solidFill>
              </a:rPr>
              <a:t>District 103S - </a:t>
            </a:r>
            <a:r>
              <a:rPr lang="fr-FR" sz="2000" dirty="0">
                <a:solidFill>
                  <a:srgbClr val="002060"/>
                </a:solidFill>
              </a:rPr>
              <a:t>Directeur International </a:t>
            </a:r>
            <a:r>
              <a:rPr lang="fr-FR" sz="2000" dirty="0" smtClean="0">
                <a:solidFill>
                  <a:srgbClr val="002060"/>
                </a:solidFill>
              </a:rPr>
              <a:t>2019 </a:t>
            </a:r>
            <a:r>
              <a:rPr lang="fr-FR" sz="2000" dirty="0">
                <a:solidFill>
                  <a:srgbClr val="002060"/>
                </a:solidFill>
              </a:rPr>
              <a:t>- </a:t>
            </a:r>
            <a:r>
              <a:rPr lang="fr-FR" sz="2000" dirty="0" smtClean="0">
                <a:solidFill>
                  <a:srgbClr val="002060"/>
                </a:solidFill>
              </a:rPr>
              <a:t>2021 </a:t>
            </a:r>
            <a:endParaRPr lang="fr-FR" sz="2000" dirty="0">
              <a:solidFill>
                <a:srgbClr val="002060"/>
              </a:solidFill>
            </a:endParaRPr>
          </a:p>
          <a:p>
            <a:pPr marL="287337" indent="-285750">
              <a:lnSpc>
                <a:spcPct val="80000"/>
              </a:lnSpc>
              <a:buClr>
                <a:srgbClr val="00338D"/>
              </a:buClr>
              <a:buFont typeface="Wingdings" panose="05000000000000000000" pitchFamily="2" charset="2"/>
              <a:buChar char="Ø"/>
              <a:tabLst>
                <a:tab pos="3048000" algn="l"/>
              </a:tabLst>
              <a:defRPr/>
            </a:pPr>
            <a:endParaRPr lang="fr-FR" sz="1800" baseline="0" dirty="0">
              <a:solidFill>
                <a:srgbClr val="002060"/>
              </a:solidFill>
            </a:endParaRPr>
          </a:p>
          <a:p>
            <a:pPr marL="257175" indent="-255588">
              <a:lnSpc>
                <a:spcPct val="80000"/>
              </a:lnSpc>
              <a:buClr>
                <a:schemeClr val="hlink"/>
              </a:buClr>
              <a:tabLst>
                <a:tab pos="3048000" algn="l"/>
              </a:tabLst>
              <a:defRPr/>
            </a:pPr>
            <a:endParaRPr lang="fr-FR" sz="1600" baseline="0" dirty="0" smtClean="0">
              <a:solidFill>
                <a:srgbClr val="FFFF99"/>
              </a:solidFill>
            </a:endParaRPr>
          </a:p>
        </p:txBody>
      </p:sp>
      <p:sp>
        <p:nvSpPr>
          <p:cNvPr id="10" name="Rectangle 4"/>
          <p:cNvSpPr>
            <a:spLocks noChangeArrowheads="1"/>
          </p:cNvSpPr>
          <p:nvPr/>
        </p:nvSpPr>
        <p:spPr bwMode="auto">
          <a:xfrm>
            <a:off x="395288" y="913947"/>
            <a:ext cx="8148652" cy="503238"/>
          </a:xfrm>
          <a:prstGeom prst="rect">
            <a:avLst/>
          </a:prstGeom>
          <a:noFill/>
          <a:ln w="9525">
            <a:noFill/>
            <a:miter lim="800000"/>
            <a:headEnd/>
            <a:tailEnd/>
          </a:ln>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lgn="ctr">
              <a:lnSpc>
                <a:spcPct val="80000"/>
              </a:lnSpc>
              <a:spcBef>
                <a:spcPct val="0"/>
              </a:spcBef>
              <a:buClr>
                <a:srgbClr val="0000FF"/>
              </a:buClr>
              <a:buBlip>
                <a:blip r:embed="rId2"/>
              </a:buBlip>
              <a:defRPr/>
            </a:pPr>
            <a:r>
              <a:rPr lang="fr-FR" sz="3200" b="1" dirty="0">
                <a:solidFill>
                  <a:srgbClr val="00338D"/>
                </a:solidFill>
                <a:latin typeface="+mj-lt"/>
                <a:ea typeface="+mj-ea"/>
                <a:cs typeface="+mj-cs"/>
                <a:hlinkClick r:id="rId3"/>
              </a:rPr>
              <a:t>Conseil d'administration du </a:t>
            </a:r>
            <a:r>
              <a:rPr lang="fr-FR" sz="3200" b="1" dirty="0" smtClean="0">
                <a:solidFill>
                  <a:srgbClr val="00338D"/>
                </a:solidFill>
                <a:latin typeface="+mj-lt"/>
                <a:ea typeface="+mj-ea"/>
                <a:cs typeface="+mj-cs"/>
                <a:hlinkClick r:id="rId3"/>
              </a:rPr>
              <a:t>LCI 2019-2020</a:t>
            </a:r>
            <a:endParaRPr lang="fr-FR" sz="3200" b="1" dirty="0">
              <a:solidFill>
                <a:srgbClr val="00338D"/>
              </a:solidFill>
              <a:latin typeface="+mj-lt"/>
              <a:ea typeface="+mj-ea"/>
              <a:cs typeface="+mj-cs"/>
            </a:endParaRPr>
          </a:p>
        </p:txBody>
      </p:sp>
      <p:pic>
        <p:nvPicPr>
          <p:cNvPr id="5122" name="Picture 2" descr="http://www.lionsclubs.org/cs-assets/_files/images/page-images/presidents/yngvadottir_big.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145" r="7744" b="11351"/>
          <a:stretch/>
        </p:blipFill>
        <p:spPr bwMode="auto">
          <a:xfrm>
            <a:off x="6552674" y="2348880"/>
            <a:ext cx="993421" cy="1224136"/>
          </a:xfrm>
          <a:prstGeom prst="rect">
            <a:avLst/>
          </a:prstGeom>
          <a:noFill/>
          <a:ln w="9525">
            <a:solidFill>
              <a:schemeClr val="bg1"/>
            </a:solidFill>
          </a:ln>
          <a:effectLst>
            <a:outerShdw blurRad="292100" dist="139700" dir="2700000" algn="ctr" rotWithShape="0">
              <a:srgbClr val="000000">
                <a:alpha val="65000"/>
              </a:srgbClr>
            </a:outerShdw>
          </a:effectLst>
          <a:extLst>
            <a:ext uri="{909E8E84-426E-40DD-AFC4-6F175D3DCCD1}">
              <a14:hiddenFill xmlns:a14="http://schemas.microsoft.com/office/drawing/2010/main" xmlns="">
                <a:solidFill>
                  <a:srgbClr val="FFFFFF"/>
                </a:solidFill>
              </a14:hiddenFill>
            </a:ext>
          </a:extLst>
        </p:spPr>
      </p:pic>
      <p:pic>
        <p:nvPicPr>
          <p:cNvPr id="5124" name="Picture 4" descr="http://www.lionsclubs.org/cs-assets/_files/images/page-images/presidents/choi_bi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6540" r="15359" b="27567"/>
          <a:stretch/>
        </p:blipFill>
        <p:spPr bwMode="auto">
          <a:xfrm>
            <a:off x="7649475" y="1430896"/>
            <a:ext cx="1001325" cy="1278023"/>
          </a:xfrm>
          <a:prstGeom prst="rect">
            <a:avLst/>
          </a:prstGeom>
          <a:noFill/>
          <a:ln>
            <a:solidFill>
              <a:schemeClr val="bg1"/>
            </a:solidFill>
          </a:ln>
          <a:effectLst>
            <a:outerShdw blurRad="292100" dist="139700" dir="2700000" algn="ctr" rotWithShape="0">
              <a:srgbClr val="000000">
                <a:alpha val="65000"/>
              </a:srgbClr>
            </a:outerShdw>
          </a:effectLst>
          <a:extLst>
            <a:ext uri="{909E8E84-426E-40DD-AFC4-6F175D3DCCD1}">
              <a14:hiddenFill xmlns:a14="http://schemas.microsoft.com/office/drawing/2010/main" xmlns="">
                <a:solidFill>
                  <a:srgbClr val="FFFFFF"/>
                </a:solidFill>
              </a14:hiddenFill>
            </a:ext>
          </a:extLst>
        </p:spPr>
      </p:pic>
      <p:sp>
        <p:nvSpPr>
          <p:cNvPr id="11" name="AutoShape 4">
            <a:hlinkClick r:id="rId6" action="ppaction://hlinksldjump" highlightClick="1"/>
          </p:cNvPr>
          <p:cNvSpPr>
            <a:spLocks noChangeArrowheads="1"/>
          </p:cNvSpPr>
          <p:nvPr/>
        </p:nvSpPr>
        <p:spPr bwMode="auto">
          <a:xfrm>
            <a:off x="8229600" y="6393543"/>
            <a:ext cx="533400" cy="304800"/>
          </a:xfrm>
          <a:prstGeom prst="actionButtonBackPrevious">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charset="0"/>
              </a:defRPr>
            </a:lvl1pPr>
            <a:lvl2pPr marL="742950" indent="-285750" eaLnBrk="0" hangingPunct="0">
              <a:defRPr kumimoji="1" sz="2400">
                <a:solidFill>
                  <a:schemeClr val="tx1"/>
                </a:solidFill>
                <a:latin typeface="Times New Roman" charset="0"/>
              </a:defRPr>
            </a:lvl2pPr>
            <a:lvl3pPr marL="1143000" indent="-228600" eaLnBrk="0" hangingPunct="0">
              <a:defRPr kumimoji="1" sz="2400">
                <a:solidFill>
                  <a:schemeClr val="tx1"/>
                </a:solidFill>
                <a:latin typeface="Times New Roman" charset="0"/>
              </a:defRPr>
            </a:lvl3pPr>
            <a:lvl4pPr marL="1600200" indent="-228600" eaLnBrk="0" hangingPunct="0">
              <a:defRPr kumimoji="1" sz="2400">
                <a:solidFill>
                  <a:schemeClr val="tx1"/>
                </a:solidFill>
                <a:latin typeface="Times New Roman" charset="0"/>
              </a:defRPr>
            </a:lvl4pPr>
            <a:lvl5pPr marL="2057400" indent="-228600" eaLnBrk="0" hangingPunct="0">
              <a:defRPr kumimoji="1" sz="2400">
                <a:solidFill>
                  <a:schemeClr val="tx1"/>
                </a:solidFill>
                <a:latin typeface="Times New Roman" charset="0"/>
              </a:defRPr>
            </a:lvl5pPr>
            <a:lvl6pPr marL="2514600" indent="-228600" eaLnBrk="0" fontAlgn="base" hangingPunct="0">
              <a:spcBef>
                <a:spcPct val="0"/>
              </a:spcBef>
              <a:spcAft>
                <a:spcPct val="0"/>
              </a:spcAft>
              <a:defRPr kumimoji="1" sz="2400">
                <a:solidFill>
                  <a:schemeClr val="tx1"/>
                </a:solidFill>
                <a:latin typeface="Times New Roman" charset="0"/>
              </a:defRPr>
            </a:lvl6pPr>
            <a:lvl7pPr marL="2971800" indent="-228600" eaLnBrk="0" fontAlgn="base" hangingPunct="0">
              <a:spcBef>
                <a:spcPct val="0"/>
              </a:spcBef>
              <a:spcAft>
                <a:spcPct val="0"/>
              </a:spcAft>
              <a:defRPr kumimoji="1" sz="2400">
                <a:solidFill>
                  <a:schemeClr val="tx1"/>
                </a:solidFill>
                <a:latin typeface="Times New Roman" charset="0"/>
              </a:defRPr>
            </a:lvl7pPr>
            <a:lvl8pPr marL="3429000" indent="-228600" eaLnBrk="0" fontAlgn="base" hangingPunct="0">
              <a:spcBef>
                <a:spcPct val="0"/>
              </a:spcBef>
              <a:spcAft>
                <a:spcPct val="0"/>
              </a:spcAft>
              <a:defRPr kumimoji="1" sz="2400">
                <a:solidFill>
                  <a:schemeClr val="tx1"/>
                </a:solidFill>
                <a:latin typeface="Times New Roman" charset="0"/>
              </a:defRPr>
            </a:lvl8pPr>
            <a:lvl9pPr marL="3886200" indent="-228600" eaLnBrk="0" fontAlgn="base" hangingPunct="0">
              <a:spcBef>
                <a:spcPct val="0"/>
              </a:spcBef>
              <a:spcAft>
                <a:spcPct val="0"/>
              </a:spcAft>
              <a:defRPr kumimoji="1" sz="2400">
                <a:solidFill>
                  <a:schemeClr val="tx1"/>
                </a:solidFill>
                <a:latin typeface="Times New Roman" charset="0"/>
              </a:defRPr>
            </a:lvl9pPr>
          </a:lstStyle>
          <a:p>
            <a:pPr eaLnBrk="1" hangingPunct="1"/>
            <a:endParaRPr lang="fr-FR" altLang="fr-FR"/>
          </a:p>
        </p:txBody>
      </p:sp>
      <p:sp>
        <p:nvSpPr>
          <p:cNvPr id="3" name="Espace réservé de la date 2"/>
          <p:cNvSpPr>
            <a:spLocks noGrp="1"/>
          </p:cNvSpPr>
          <p:nvPr>
            <p:ph type="dt" sz="half" idx="4294967295"/>
          </p:nvPr>
        </p:nvSpPr>
        <p:spPr/>
        <p:txBody>
          <a:bodyPr/>
          <a:lstStyle/>
          <a:p>
            <a:pPr fontAlgn="base">
              <a:spcBef>
                <a:spcPct val="0"/>
              </a:spcBef>
              <a:spcAft>
                <a:spcPct val="0"/>
              </a:spcAft>
            </a:pPr>
            <a:fld id="{9D1A2D6A-FDCA-493D-BDF3-B2C31CA24C7C}" type="datetime1">
              <a:rPr lang="fr-FR" smtClean="0"/>
              <a:pPr fontAlgn="base">
                <a:spcBef>
                  <a:spcPct val="0"/>
                </a:spcBef>
                <a:spcAft>
                  <a:spcPct val="0"/>
                </a:spcAft>
              </a:pPr>
              <a:t>04/05/2020</a:t>
            </a:fld>
            <a:endParaRPr lang="fr-FR" dirty="0"/>
          </a:p>
        </p:txBody>
      </p:sp>
      <p:sp>
        <p:nvSpPr>
          <p:cNvPr id="4" name="Espace réservé du numéro de diapositive 3"/>
          <p:cNvSpPr>
            <a:spLocks noGrp="1"/>
          </p:cNvSpPr>
          <p:nvPr>
            <p:ph type="sldNum" sz="quarter" idx="4294967295"/>
          </p:nvPr>
        </p:nvSpPr>
        <p:spPr>
          <a:xfrm>
            <a:off x="7596336" y="6515943"/>
            <a:ext cx="724368" cy="225425"/>
          </a:xfrm>
        </p:spPr>
        <p:txBody>
          <a:bodyPr/>
          <a:lstStyle/>
          <a:p>
            <a:pPr fontAlgn="base">
              <a:spcBef>
                <a:spcPct val="0"/>
              </a:spcBef>
              <a:spcAft>
                <a:spcPct val="0"/>
              </a:spcAft>
            </a:pPr>
            <a:fld id="{95F7D930-624D-4EB8-8416-D6D28EB3B098}" type="slidenum">
              <a:rPr lang="fr-FR" smtClean="0"/>
              <a:pPr fontAlgn="base">
                <a:spcBef>
                  <a:spcPct val="0"/>
                </a:spcBef>
                <a:spcAft>
                  <a:spcPct val="0"/>
                </a:spcAft>
              </a:pPr>
              <a:t>13</a:t>
            </a:fld>
            <a:endParaRPr lang="fr-FR" dirty="0"/>
          </a:p>
        </p:txBody>
      </p:sp>
      <p:pic>
        <p:nvPicPr>
          <p:cNvPr id="7" name="Image 6"/>
          <p:cNvPicPr>
            <a:picLocks noChangeAspect="1"/>
          </p:cNvPicPr>
          <p:nvPr/>
        </p:nvPicPr>
        <p:blipFill>
          <a:blip r:embed="rId7" cstate="print"/>
          <a:stretch>
            <a:fillRect/>
          </a:stretch>
        </p:blipFill>
        <p:spPr>
          <a:xfrm>
            <a:off x="6578177" y="4077072"/>
            <a:ext cx="976058" cy="1181677"/>
          </a:xfrm>
          <a:prstGeom prst="rect">
            <a:avLst/>
          </a:prstGeom>
        </p:spPr>
      </p:pic>
      <p:pic>
        <p:nvPicPr>
          <p:cNvPr id="8" name="Image 7"/>
          <p:cNvPicPr>
            <a:picLocks noChangeAspect="1"/>
          </p:cNvPicPr>
          <p:nvPr/>
        </p:nvPicPr>
        <p:blipFill>
          <a:blip r:embed="rId8" cstate="print"/>
          <a:stretch>
            <a:fillRect/>
          </a:stretch>
        </p:blipFill>
        <p:spPr>
          <a:xfrm>
            <a:off x="7727091" y="4913445"/>
            <a:ext cx="1093381" cy="1307962"/>
          </a:xfrm>
          <a:prstGeom prst="rect">
            <a:avLst/>
          </a:prstGeom>
        </p:spPr>
      </p:pic>
      <p:pic>
        <p:nvPicPr>
          <p:cNvPr id="2" name="Image 1"/>
          <p:cNvPicPr>
            <a:picLocks noChangeAspect="1"/>
          </p:cNvPicPr>
          <p:nvPr/>
        </p:nvPicPr>
        <p:blipFill>
          <a:blip r:embed="rId9" cstate="print"/>
          <a:stretch>
            <a:fillRect/>
          </a:stretch>
        </p:blipFill>
        <p:spPr>
          <a:xfrm>
            <a:off x="7727091" y="3140968"/>
            <a:ext cx="979257" cy="1410552"/>
          </a:xfrm>
          <a:prstGeom prst="rect">
            <a:avLst/>
          </a:prstGeom>
        </p:spPr>
      </p:pic>
      <p:sp>
        <p:nvSpPr>
          <p:cNvPr id="5" name="Flèche droite 4"/>
          <p:cNvSpPr/>
          <p:nvPr/>
        </p:nvSpPr>
        <p:spPr>
          <a:xfrm>
            <a:off x="6347101" y="3782536"/>
            <a:ext cx="1277275" cy="225588"/>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xmlns="" val="3170214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9">
                                            <p:txEl>
                                              <p:pRg st="0" end="0"/>
                                            </p:txEl>
                                          </p:spTgt>
                                        </p:tgtEl>
                                      </p:cBhvr>
                                    </p:animEffect>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par>
                                <p:cTn id="13" presetID="47"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anim calcmode="lin" valueType="num">
                                      <p:cBhvr>
                                        <p:cTn id="1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1000"/>
                                        <p:tgtEl>
                                          <p:spTgt spid="9">
                                            <p:txEl>
                                              <p:pRg st="3" end="3"/>
                                            </p:txEl>
                                          </p:spTgt>
                                        </p:tgtEl>
                                      </p:cBhvr>
                                    </p:animEffect>
                                    <p:anim calcmode="lin" valueType="num">
                                      <p:cBhvr>
                                        <p:cTn id="21"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1000"/>
                                        <p:tgtEl>
                                          <p:spTgt spid="5122"/>
                                        </p:tgtEl>
                                      </p:cBhvr>
                                    </p:animEffect>
                                    <p:anim calcmode="lin" valueType="num">
                                      <p:cBhvr>
                                        <p:cTn id="26" dur="1000" fill="hold"/>
                                        <p:tgtEl>
                                          <p:spTgt spid="5122"/>
                                        </p:tgtEl>
                                        <p:attrNameLst>
                                          <p:attrName>ppt_x</p:attrName>
                                        </p:attrNameLst>
                                      </p:cBhvr>
                                      <p:tavLst>
                                        <p:tav tm="0">
                                          <p:val>
                                            <p:strVal val="#ppt_x"/>
                                          </p:val>
                                        </p:tav>
                                        <p:tav tm="100000">
                                          <p:val>
                                            <p:strVal val="#ppt_x"/>
                                          </p:val>
                                        </p:tav>
                                      </p:tavLst>
                                    </p:anim>
                                    <p:anim calcmode="lin" valueType="num">
                                      <p:cBhvr>
                                        <p:cTn id="27" dur="1000" fill="hold"/>
                                        <p:tgtEl>
                                          <p:spTgt spid="5122"/>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 calcmode="lin" valueType="num">
                                      <p:cBhvr additive="base">
                                        <p:cTn id="30"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 calcmode="lin" valueType="num">
                                      <p:cBhvr additive="base">
                                        <p:cTn id="34"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barn(inVertical)">
                                      <p:cBhvr>
                                        <p:cTn id="42" dur="500"/>
                                        <p:tgtEl>
                                          <p:spTgt spid="9">
                                            <p:txEl>
                                              <p:pRg st="9" end="9"/>
                                            </p:txEl>
                                          </p:spTgt>
                                        </p:tgtEl>
                                      </p:cBhvr>
                                    </p:animEffect>
                                  </p:childTnLst>
                                </p:cTn>
                              </p:par>
                              <p:par>
                                <p:cTn id="43" presetID="47"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16" presetClass="entr" presetSubtype="21" fill="hold" nodeType="withEffect">
                                  <p:stCondLst>
                                    <p:cond delay="0"/>
                                  </p:stCondLst>
                                  <p:childTnLst>
                                    <p:set>
                                      <p:cBhvr>
                                        <p:cTn id="49" dur="1" fill="hold">
                                          <p:stCondLst>
                                            <p:cond delay="0"/>
                                          </p:stCondLst>
                                        </p:cTn>
                                        <p:tgtEl>
                                          <p:spTgt spid="9">
                                            <p:txEl>
                                              <p:pRg st="10" end="10"/>
                                            </p:txEl>
                                          </p:spTgt>
                                        </p:tgtEl>
                                        <p:attrNameLst>
                                          <p:attrName>style.visibility</p:attrName>
                                        </p:attrNameLst>
                                      </p:cBhvr>
                                      <p:to>
                                        <p:strVal val="visible"/>
                                      </p:to>
                                    </p:set>
                                    <p:animEffect transition="in" filter="barn(inVertical)">
                                      <p:cBhvr>
                                        <p:cTn id="50" dur="500"/>
                                        <p:tgtEl>
                                          <p:spTgt spid="9">
                                            <p:txEl>
                                              <p:pRg st="10" end="10"/>
                                            </p:txEl>
                                          </p:spTgt>
                                        </p:tgtEl>
                                      </p:cBhvr>
                                    </p:animEffect>
                                  </p:childTnLst>
                                </p:cTn>
                              </p:par>
                            </p:childTnLst>
                          </p:cTn>
                        </p:par>
                        <p:par>
                          <p:cTn id="51" fill="hold">
                            <p:stCondLst>
                              <p:cond delay="3000"/>
                            </p:stCondLst>
                            <p:childTnLst>
                              <p:par>
                                <p:cTn id="52" presetID="42" presetClass="entr" presetSubtype="0" fill="hold" nodeType="afterEffect">
                                  <p:stCondLst>
                                    <p:cond delay="0"/>
                                  </p:stCondLst>
                                  <p:childTnLst>
                                    <p:set>
                                      <p:cBhvr>
                                        <p:cTn id="53" dur="1" fill="hold">
                                          <p:stCondLst>
                                            <p:cond delay="0"/>
                                          </p:stCondLst>
                                        </p:cTn>
                                        <p:tgtEl>
                                          <p:spTgt spid="9">
                                            <p:txEl>
                                              <p:pRg st="8" end="8"/>
                                            </p:txEl>
                                          </p:spTgt>
                                        </p:tgtEl>
                                        <p:attrNameLst>
                                          <p:attrName>style.visibility</p:attrName>
                                        </p:attrNameLst>
                                      </p:cBhvr>
                                      <p:to>
                                        <p:strVal val="visible"/>
                                      </p:to>
                                    </p:set>
                                    <p:animEffect transition="in" filter="fade">
                                      <p:cBhvr>
                                        <p:cTn id="54" dur="1000"/>
                                        <p:tgtEl>
                                          <p:spTgt spid="9">
                                            <p:txEl>
                                              <p:pRg st="8" end="8"/>
                                            </p:txEl>
                                          </p:spTgt>
                                        </p:tgtEl>
                                      </p:cBhvr>
                                    </p:animEffect>
                                    <p:anim calcmode="lin" valueType="num">
                                      <p:cBhvr>
                                        <p:cTn id="5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9">
                                            <p:txEl>
                                              <p:pRg st="11" end="11"/>
                                            </p:txEl>
                                          </p:spTgt>
                                        </p:tgtEl>
                                        <p:attrNameLst>
                                          <p:attrName>style.visibility</p:attrName>
                                        </p:attrNameLst>
                                      </p:cBhvr>
                                      <p:to>
                                        <p:strVal val="visible"/>
                                      </p:to>
                                    </p:set>
                                    <p:animEffect transition="in" filter="barn(inVertical)">
                                      <p:cBhvr>
                                        <p:cTn id="64" dur="500"/>
                                        <p:tgtEl>
                                          <p:spTgt spid="9">
                                            <p:txEl>
                                              <p:pRg st="11" end="11"/>
                                            </p:txEl>
                                          </p:spTgt>
                                        </p:tgtEl>
                                      </p:cBhvr>
                                    </p:animEffect>
                                  </p:childTnLst>
                                </p:cTn>
                              </p:par>
                              <p:par>
                                <p:cTn id="65" presetID="42"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2217973" y="2924944"/>
            <a:ext cx="5076564" cy="34563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p:cNvSpPr>
            <a:spLocks noGrp="1"/>
          </p:cNvSpPr>
          <p:nvPr>
            <p:ph type="sldNum" sz="quarter" idx="12"/>
          </p:nvPr>
        </p:nvSpPr>
        <p:spPr/>
        <p:txBody>
          <a:bodyPr/>
          <a:lstStyle/>
          <a:p>
            <a:fld id="{74E2F7BF-BCBC-4BAB-99EE-C4EFACBC9625}" type="slidenum">
              <a:rPr lang="fr-FR" smtClean="0"/>
              <a:pPr/>
              <a:t>14</a:t>
            </a:fld>
            <a:endParaRPr lang="fr-FR" dirty="0"/>
          </a:p>
        </p:txBody>
      </p:sp>
      <p:sp>
        <p:nvSpPr>
          <p:cNvPr id="2" name="Espace réservé de la date 1"/>
          <p:cNvSpPr>
            <a:spLocks noGrp="1"/>
          </p:cNvSpPr>
          <p:nvPr>
            <p:ph type="dt" sz="half" idx="10"/>
          </p:nvPr>
        </p:nvSpPr>
        <p:spPr/>
        <p:txBody>
          <a:bodyPr/>
          <a:lstStyle/>
          <a:p>
            <a:fld id="{C9D99B99-0FD4-4704-B6D3-B38329908096}" type="datetime1">
              <a:rPr lang="fr-FR" smtClean="0"/>
              <a:pPr/>
              <a:t>04/05/2020</a:t>
            </a:fld>
            <a:endParaRPr lang="en-US"/>
          </a:p>
        </p:txBody>
      </p:sp>
      <p:sp>
        <p:nvSpPr>
          <p:cNvPr id="10" name="Rectangle 9"/>
          <p:cNvSpPr/>
          <p:nvPr/>
        </p:nvSpPr>
        <p:spPr>
          <a:xfrm>
            <a:off x="-3222918" y="3501008"/>
            <a:ext cx="1215717" cy="400110"/>
          </a:xfrm>
          <a:prstGeom prst="rect">
            <a:avLst/>
          </a:prstGeom>
        </p:spPr>
        <p:txBody>
          <a:bodyPr wrap="none">
            <a:spAutoFit/>
          </a:bodyPr>
          <a:lstStyle/>
          <a:p>
            <a:r>
              <a:rPr lang="fr-FR" sz="2000" b="1" dirty="0" smtClean="0">
                <a:solidFill>
                  <a:schemeClr val="bg1"/>
                </a:solidFill>
              </a:rPr>
              <a:t>Secrétaire</a:t>
            </a:r>
            <a:endParaRPr lang="fr-FR" sz="2000" b="1" dirty="0">
              <a:solidFill>
                <a:schemeClr val="bg1"/>
              </a:solidFill>
            </a:endParaRPr>
          </a:p>
        </p:txBody>
      </p:sp>
      <p:pic>
        <p:nvPicPr>
          <p:cNvPr id="4" name="Image 3"/>
          <p:cNvPicPr>
            <a:picLocks noChangeAspect="1"/>
          </p:cNvPicPr>
          <p:nvPr/>
        </p:nvPicPr>
        <p:blipFill>
          <a:blip r:embed="rId2" cstate="print"/>
          <a:stretch>
            <a:fillRect/>
          </a:stretch>
        </p:blipFill>
        <p:spPr>
          <a:xfrm>
            <a:off x="2411760" y="3076703"/>
            <a:ext cx="4752527" cy="3152866"/>
          </a:xfrm>
          <a:prstGeom prst="rect">
            <a:avLst/>
          </a:prstGeom>
          <a:effectLst>
            <a:softEdge rad="0"/>
          </a:effectLst>
        </p:spPr>
      </p:pic>
      <p:sp>
        <p:nvSpPr>
          <p:cNvPr id="7" name="Rectangle 6"/>
          <p:cNvSpPr/>
          <p:nvPr/>
        </p:nvSpPr>
        <p:spPr>
          <a:xfrm>
            <a:off x="1043608" y="1044025"/>
            <a:ext cx="7848872" cy="646331"/>
          </a:xfrm>
          <a:prstGeom prst="rect">
            <a:avLst/>
          </a:prstGeom>
        </p:spPr>
        <p:txBody>
          <a:bodyPr wrap="square">
            <a:spAutoFit/>
          </a:bodyPr>
          <a:lstStyle/>
          <a:p>
            <a:pPr marL="457200" indent="-457200">
              <a:buFont typeface="Wingdings" panose="05000000000000000000" pitchFamily="2" charset="2"/>
              <a:buChar char="v"/>
            </a:pPr>
            <a:r>
              <a:rPr lang="fr-FR" sz="3600" b="1" dirty="0">
                <a:solidFill>
                  <a:srgbClr val="00338D"/>
                </a:solidFill>
                <a:latin typeface="+mj-lt"/>
                <a:ea typeface="+mj-ea"/>
                <a:cs typeface="+mj-cs"/>
                <a:hlinkClick r:id="rId3"/>
              </a:rPr>
              <a:t>Rôle et Responsabilités du Secrétaire</a:t>
            </a:r>
            <a:endParaRPr lang="fr-FR" sz="3600" b="1" dirty="0">
              <a:solidFill>
                <a:srgbClr val="00338D"/>
              </a:solidFill>
              <a:latin typeface="+mj-lt"/>
              <a:ea typeface="+mj-ea"/>
              <a:cs typeface="+mj-cs"/>
            </a:endParaRPr>
          </a:p>
        </p:txBody>
      </p:sp>
      <p:sp>
        <p:nvSpPr>
          <p:cNvPr id="9" name="Flèche vers le bas 8"/>
          <p:cNvSpPr/>
          <p:nvPr/>
        </p:nvSpPr>
        <p:spPr>
          <a:xfrm>
            <a:off x="4211960" y="1628800"/>
            <a:ext cx="792088" cy="1224136"/>
          </a:xfrm>
          <a:prstGeom prst="downArrow">
            <a:avLst/>
          </a:prstGeom>
          <a:solidFill>
            <a:srgbClr val="0033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305038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798984"/>
            <a:ext cx="7848872" cy="685800"/>
          </a:xfrm>
        </p:spPr>
        <p:txBody>
          <a:bodyPr/>
          <a:lstStyle/>
          <a:p>
            <a:pPr marL="571500" indent="-571500">
              <a:buBlip>
                <a:blip r:embed="rId3"/>
              </a:buBlip>
            </a:pPr>
            <a:r>
              <a:rPr lang="fr-FR" sz="3600" dirty="0" smtClean="0">
                <a:effectLst/>
              </a:rPr>
              <a:t>Rôle et Responsabilités du Secrétaire</a:t>
            </a:r>
            <a:br>
              <a:rPr lang="fr-FR" sz="3600" dirty="0" smtClean="0">
                <a:effectLst/>
              </a:rPr>
            </a:br>
            <a:endParaRPr lang="fr-FR" sz="3600" dirty="0">
              <a:effectLst/>
            </a:endParaRPr>
          </a:p>
        </p:txBody>
      </p:sp>
      <p:sp>
        <p:nvSpPr>
          <p:cNvPr id="69634" name="Rectangle 3"/>
          <p:cNvSpPr>
            <a:spLocks noGrp="1" noChangeArrowheads="1"/>
          </p:cNvSpPr>
          <p:nvPr>
            <p:ph idx="1"/>
          </p:nvPr>
        </p:nvSpPr>
        <p:spPr>
          <a:xfrm>
            <a:off x="228600" y="1644352"/>
            <a:ext cx="8686800" cy="4953000"/>
          </a:xfrm>
        </p:spPr>
        <p:txBody>
          <a:bodyPr>
            <a:noAutofit/>
          </a:bodyPr>
          <a:lstStyle/>
          <a:p>
            <a:pPr>
              <a:buClr>
                <a:srgbClr val="00338D"/>
              </a:buClr>
              <a:buFont typeface="Wingdings 2" panose="05020102010507070707" pitchFamily="18" charset="2"/>
              <a:buChar char="A"/>
            </a:pPr>
            <a:r>
              <a:rPr lang="fr-FR" b="1" dirty="0"/>
              <a:t>Conseiller et soutien du </a:t>
            </a:r>
            <a:r>
              <a:rPr lang="fr-FR" b="1" dirty="0" smtClean="0"/>
              <a:t>Président</a:t>
            </a:r>
          </a:p>
          <a:p>
            <a:pPr>
              <a:buClr>
                <a:srgbClr val="00338D"/>
              </a:buClr>
              <a:buFont typeface="Wingdings 2" panose="05020102010507070707" pitchFamily="18" charset="2"/>
              <a:buChar char="A"/>
            </a:pPr>
            <a:r>
              <a:rPr lang="fr-FR" b="1" dirty="0" smtClean="0"/>
              <a:t>Proche collaborateur du Président</a:t>
            </a:r>
          </a:p>
          <a:p>
            <a:pPr>
              <a:buClr>
                <a:srgbClr val="00338D"/>
              </a:buClr>
              <a:buFont typeface="Wingdings 2" panose="05020102010507070707" pitchFamily="18" charset="2"/>
              <a:buChar char="A"/>
            </a:pPr>
            <a:r>
              <a:rPr lang="fr-FR" b="1" dirty="0" smtClean="0"/>
              <a:t>Garant de la bonne marche administrative du club</a:t>
            </a:r>
          </a:p>
          <a:p>
            <a:pPr>
              <a:buClr>
                <a:srgbClr val="00338D"/>
              </a:buClr>
              <a:buFont typeface="Wingdings 2" panose="05020102010507070707" pitchFamily="18" charset="2"/>
              <a:buChar char="A"/>
            </a:pPr>
            <a:r>
              <a:rPr lang="fr-FR" b="1" dirty="0" smtClean="0"/>
              <a:t>Garant de la bonne gestion des effectifs</a:t>
            </a:r>
          </a:p>
          <a:p>
            <a:pPr marL="0" indent="0">
              <a:buClr>
                <a:srgbClr val="00338D"/>
              </a:buClr>
              <a:buNone/>
            </a:pPr>
            <a:endParaRPr lang="fr-FR" b="1" dirty="0"/>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15</a:t>
            </a:fld>
            <a:endParaRPr lang="fr-FR"/>
          </a:p>
        </p:txBody>
      </p:sp>
      <p:sp>
        <p:nvSpPr>
          <p:cNvPr id="6" name="Espace réservé de la date 5"/>
          <p:cNvSpPr>
            <a:spLocks noGrp="1"/>
          </p:cNvSpPr>
          <p:nvPr>
            <p:ph type="dt" sz="half" idx="10"/>
          </p:nvPr>
        </p:nvSpPr>
        <p:spPr/>
        <p:txBody>
          <a:bodyPr/>
          <a:lstStyle/>
          <a:p>
            <a:pPr>
              <a:defRPr/>
            </a:pPr>
            <a:fld id="{6E296AB7-0F60-44D7-A829-2E8E387D4575}" type="datetime1">
              <a:rPr lang="fr-FR" smtClean="0"/>
              <a:pPr>
                <a:defRPr/>
              </a:pPr>
              <a:t>04/05/2020</a:t>
            </a:fld>
            <a:endParaRPr lang="fr-FR"/>
          </a:p>
        </p:txBody>
      </p:sp>
      <p:sp>
        <p:nvSpPr>
          <p:cNvPr id="3" name="Rectangle à coins arrondis 2"/>
          <p:cNvSpPr/>
          <p:nvPr/>
        </p:nvSpPr>
        <p:spPr>
          <a:xfrm>
            <a:off x="1691680" y="5301208"/>
            <a:ext cx="6192688"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t>Sous </a:t>
            </a:r>
            <a:r>
              <a:rPr lang="fr-FR" sz="2800" b="1" dirty="0"/>
              <a:t>la responsabilité du Président et en collaboration avec le trésorier</a:t>
            </a:r>
          </a:p>
        </p:txBody>
      </p:sp>
      <p:sp>
        <p:nvSpPr>
          <p:cNvPr id="4" name="Flèche vers le bas 3"/>
          <p:cNvSpPr/>
          <p:nvPr/>
        </p:nvSpPr>
        <p:spPr>
          <a:xfrm>
            <a:off x="4355976" y="4509120"/>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48264" y="1412776"/>
            <a:ext cx="1691493" cy="1565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7600498" y="2576521"/>
            <a:ext cx="803297" cy="276999"/>
          </a:xfrm>
          <a:prstGeom prst="rect">
            <a:avLst/>
          </a:prstGeom>
        </p:spPr>
        <p:txBody>
          <a:bodyPr wrap="none">
            <a:spAutoFit/>
          </a:bodyPr>
          <a:lstStyle/>
          <a:p>
            <a:r>
              <a:rPr lang="fr-FR" sz="1200" b="1" dirty="0">
                <a:solidFill>
                  <a:srgbClr val="00338D"/>
                </a:solidFill>
              </a:rPr>
              <a:t>Secrétaire</a:t>
            </a:r>
          </a:p>
        </p:txBody>
      </p:sp>
    </p:spTree>
    <p:extLst>
      <p:ext uri="{BB962C8B-B14F-4D97-AF65-F5344CB8AC3E}">
        <p14:creationId xmlns:p14="http://schemas.microsoft.com/office/powerpoint/2010/main" xmlns="" val="40086397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anim calcmode="lin" valueType="num">
                                      <p:cBhvr>
                                        <p:cTn id="8" dur="1000" fill="hold"/>
                                        <p:tgtEl>
                                          <p:spTgt spid="6147"/>
                                        </p:tgtEl>
                                        <p:attrNameLst>
                                          <p:attrName>ppt_x</p:attrName>
                                        </p:attrNameLst>
                                      </p:cBhvr>
                                      <p:tavLst>
                                        <p:tav tm="0">
                                          <p:val>
                                            <p:strVal val="#ppt_x"/>
                                          </p:val>
                                        </p:tav>
                                        <p:tav tm="100000">
                                          <p:val>
                                            <p:strVal val="#ppt_x"/>
                                          </p:val>
                                        </p:tav>
                                      </p:tavLst>
                                    </p:anim>
                                    <p:anim calcmode="lin" valueType="num">
                                      <p:cBhvr>
                                        <p:cTn id="9" dur="1000" fill="hold"/>
                                        <p:tgtEl>
                                          <p:spTgt spid="614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9634">
                                            <p:txEl>
                                              <p:pRg st="0" end="0"/>
                                            </p:txEl>
                                          </p:spTgt>
                                        </p:tgtEl>
                                        <p:attrNameLst>
                                          <p:attrName>style.visibility</p:attrName>
                                        </p:attrNameLst>
                                      </p:cBhvr>
                                      <p:to>
                                        <p:strVal val="visible"/>
                                      </p:to>
                                    </p:set>
                                    <p:animEffect transition="in" filter="fade">
                                      <p:cBhvr>
                                        <p:cTn id="12" dur="2000"/>
                                        <p:tgtEl>
                                          <p:spTgt spid="69634">
                                            <p:txEl>
                                              <p:pRg st="0" end="0"/>
                                            </p:txEl>
                                          </p:spTgt>
                                        </p:tgtEl>
                                      </p:cBhvr>
                                    </p:animEffect>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69634">
                                            <p:txEl>
                                              <p:pRg st="1" end="1"/>
                                            </p:txEl>
                                          </p:spTgt>
                                        </p:tgtEl>
                                        <p:attrNameLst>
                                          <p:attrName>style.visibility</p:attrName>
                                        </p:attrNameLst>
                                      </p:cBhvr>
                                      <p:to>
                                        <p:strVal val="visible"/>
                                      </p:to>
                                    </p:set>
                                    <p:animEffect transition="in" filter="fade">
                                      <p:cBhvr>
                                        <p:cTn id="22" dur="1000"/>
                                        <p:tgtEl>
                                          <p:spTgt spid="69634">
                                            <p:txEl>
                                              <p:pRg st="1" end="1"/>
                                            </p:txEl>
                                          </p:spTgt>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69634">
                                            <p:txEl>
                                              <p:pRg st="2" end="2"/>
                                            </p:txEl>
                                          </p:spTgt>
                                        </p:tgtEl>
                                        <p:attrNameLst>
                                          <p:attrName>style.visibility</p:attrName>
                                        </p:attrNameLst>
                                      </p:cBhvr>
                                      <p:to>
                                        <p:strVal val="visible"/>
                                      </p:to>
                                    </p:set>
                                    <p:animEffect transition="in" filter="fade">
                                      <p:cBhvr>
                                        <p:cTn id="26" dur="1000"/>
                                        <p:tgtEl>
                                          <p:spTgt spid="69634">
                                            <p:txEl>
                                              <p:pRg st="2" end="2"/>
                                            </p:txEl>
                                          </p:spTgt>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69634">
                                            <p:txEl>
                                              <p:pRg st="3" end="3"/>
                                            </p:txEl>
                                          </p:spTgt>
                                        </p:tgtEl>
                                        <p:attrNameLst>
                                          <p:attrName>style.visibility</p:attrName>
                                        </p:attrNameLst>
                                      </p:cBhvr>
                                      <p:to>
                                        <p:strVal val="visible"/>
                                      </p:to>
                                    </p:set>
                                    <p:animEffect transition="in" filter="fade">
                                      <p:cBhvr>
                                        <p:cTn id="30" dur="1000"/>
                                        <p:tgtEl>
                                          <p:spTgt spid="69634">
                                            <p:txEl>
                                              <p:pRg st="3" end="3"/>
                                            </p:txEl>
                                          </p:spTgt>
                                        </p:tgtEl>
                                      </p:cBhvr>
                                    </p:animEffect>
                                  </p:childTnLst>
                                </p:cTn>
                              </p:par>
                            </p:childTnLst>
                          </p:cTn>
                        </p:par>
                        <p:par>
                          <p:cTn id="31" fill="hold">
                            <p:stCondLst>
                              <p:cond delay="6000"/>
                            </p:stCondLst>
                            <p:childTnLst>
                              <p:par>
                                <p:cTn id="32" presetID="21" presetClass="entr" presetSubtype="1"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1000"/>
                                        <p:tgtEl>
                                          <p:spTgt spid="4"/>
                                        </p:tgtEl>
                                      </p:cBhvr>
                                    </p:animEffect>
                                  </p:childTnLst>
                                </p:cTn>
                              </p:par>
                            </p:childTnLst>
                          </p:cTn>
                        </p:par>
                        <p:par>
                          <p:cTn id="35" fill="hold">
                            <p:stCondLst>
                              <p:cond delay="7000"/>
                            </p:stCondLst>
                            <p:childTnLst>
                              <p:par>
                                <p:cTn id="36" presetID="21" presetClass="entr" presetSubtype="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uiExpand="1" build="p"/>
      <p:bldP spid="3" grpId="0" animBg="1"/>
      <p:bldP spid="4"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a:xfrm>
            <a:off x="323528" y="1844824"/>
            <a:ext cx="8686800" cy="4536504"/>
          </a:xfrm>
        </p:spPr>
        <p:txBody>
          <a:bodyPr>
            <a:normAutofit fontScale="92500" lnSpcReduction="20000"/>
          </a:bodyPr>
          <a:lstStyle/>
          <a:p>
            <a:pPr lvl="0">
              <a:buClr>
                <a:srgbClr val="00338D"/>
              </a:buClr>
              <a:buFont typeface="Wingdings 2" panose="05020102010507070707" pitchFamily="18" charset="2"/>
              <a:buChar char="A"/>
            </a:pPr>
            <a:r>
              <a:rPr lang="fr-FR" b="1" dirty="0">
                <a:solidFill>
                  <a:srgbClr val="C00000"/>
                </a:solidFill>
              </a:rPr>
              <a:t>Conseiller et soutien du </a:t>
            </a:r>
            <a:r>
              <a:rPr lang="fr-FR" b="1" dirty="0" smtClean="0">
                <a:solidFill>
                  <a:srgbClr val="C00000"/>
                </a:solidFill>
              </a:rPr>
              <a:t>Président</a:t>
            </a:r>
          </a:p>
          <a:p>
            <a:pPr lvl="0">
              <a:buClr>
                <a:srgbClr val="00338D"/>
              </a:buClr>
              <a:buFont typeface="Wingdings 2" panose="05020102010507070707" pitchFamily="18" charset="2"/>
              <a:buChar char="A"/>
            </a:pPr>
            <a:endParaRPr lang="fr-FR" sz="2200" b="1" dirty="0"/>
          </a:p>
          <a:p>
            <a:pPr marL="454025">
              <a:buBlip>
                <a:blip r:embed="rId3"/>
              </a:buBlip>
            </a:pPr>
            <a:r>
              <a:rPr lang="fr-FR" b="1" dirty="0" smtClean="0"/>
              <a:t>Il assiste </a:t>
            </a:r>
            <a:r>
              <a:rPr lang="fr-FR" b="1" dirty="0"/>
              <a:t>le </a:t>
            </a:r>
            <a:r>
              <a:rPr lang="fr-FR" b="1" dirty="0" smtClean="0"/>
              <a:t>Président :</a:t>
            </a:r>
          </a:p>
          <a:p>
            <a:pPr marL="285750" indent="0">
              <a:buNone/>
            </a:pPr>
            <a:endParaRPr lang="fr-FR" sz="2200" b="1" dirty="0"/>
          </a:p>
          <a:p>
            <a:pPr marL="711200" lvl="1" indent="-457200">
              <a:spcBef>
                <a:spcPts val="0"/>
              </a:spcBef>
            </a:pPr>
            <a:r>
              <a:rPr lang="fr-FR" b="1" dirty="0"/>
              <a:t>D</a:t>
            </a:r>
            <a:r>
              <a:rPr lang="fr-FR" b="1" dirty="0" smtClean="0"/>
              <a:t>ans </a:t>
            </a:r>
            <a:r>
              <a:rPr lang="fr-FR" b="1" dirty="0"/>
              <a:t>la conception et la réalisation du calendrier du </a:t>
            </a:r>
            <a:r>
              <a:rPr lang="fr-FR" b="1" dirty="0" smtClean="0"/>
              <a:t>club</a:t>
            </a:r>
          </a:p>
          <a:p>
            <a:pPr marL="596900" lvl="1" indent="-342900">
              <a:spcBef>
                <a:spcPts val="0"/>
              </a:spcBef>
            </a:pPr>
            <a:endParaRPr lang="fr-FR" sz="2200" b="1" dirty="0"/>
          </a:p>
          <a:p>
            <a:pPr marL="711200" lvl="1" indent="-457200">
              <a:spcBef>
                <a:spcPts val="0"/>
              </a:spcBef>
            </a:pPr>
            <a:r>
              <a:rPr lang="fr-FR" b="1" dirty="0"/>
              <a:t>D</a:t>
            </a:r>
            <a:r>
              <a:rPr lang="fr-FR" b="1" dirty="0" smtClean="0"/>
              <a:t>ans </a:t>
            </a:r>
            <a:r>
              <a:rPr lang="fr-FR" b="1" dirty="0"/>
              <a:t>l’élaboration de l’ordre du jour des </a:t>
            </a:r>
            <a:r>
              <a:rPr lang="fr-FR" b="1" dirty="0" smtClean="0"/>
              <a:t>réunions</a:t>
            </a:r>
          </a:p>
          <a:p>
            <a:pPr marL="596900" lvl="1" indent="-342900">
              <a:spcBef>
                <a:spcPts val="0"/>
              </a:spcBef>
            </a:pPr>
            <a:endParaRPr lang="fr-FR" sz="2200" b="1" dirty="0" smtClean="0"/>
          </a:p>
          <a:p>
            <a:pPr marL="711200" lvl="1" indent="-457200">
              <a:spcBef>
                <a:spcPts val="0"/>
              </a:spcBef>
            </a:pPr>
            <a:r>
              <a:rPr lang="fr-FR" b="1" dirty="0"/>
              <a:t>D</a:t>
            </a:r>
            <a:r>
              <a:rPr lang="fr-FR" b="1" dirty="0" smtClean="0"/>
              <a:t>ans l’organisation des réunions du bureau</a:t>
            </a:r>
          </a:p>
          <a:p>
            <a:pPr marL="596900" lvl="1" indent="-342900">
              <a:spcBef>
                <a:spcPts val="0"/>
              </a:spcBef>
            </a:pPr>
            <a:endParaRPr lang="fr-FR" sz="2200" b="1" dirty="0" smtClean="0"/>
          </a:p>
          <a:p>
            <a:pPr marL="711200" lvl="1" indent="-457200">
              <a:spcBef>
                <a:spcPts val="0"/>
              </a:spcBef>
            </a:pPr>
            <a:r>
              <a:rPr lang="fr-FR" b="1" dirty="0" smtClean="0"/>
              <a:t>Dans la rédaction du document </a:t>
            </a:r>
            <a:r>
              <a:rPr lang="fr-FR" b="1" dirty="0"/>
              <a:t>préparatoire à la visite du </a:t>
            </a:r>
            <a:r>
              <a:rPr lang="fr-FR" b="1" dirty="0" smtClean="0"/>
              <a:t>gouverneur</a:t>
            </a:r>
          </a:p>
          <a:p>
            <a:pPr marL="254000" lvl="1" indent="0">
              <a:spcBef>
                <a:spcPts val="0"/>
              </a:spcBef>
              <a:buNone/>
            </a:pPr>
            <a:endParaRPr lang="fr-FR" sz="2200" b="1" dirty="0" smtClean="0"/>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16</a:t>
            </a:fld>
            <a:endParaRPr lang="fr-FR"/>
          </a:p>
        </p:txBody>
      </p:sp>
      <p:sp>
        <p:nvSpPr>
          <p:cNvPr id="6" name="Espace réservé de la date 5"/>
          <p:cNvSpPr>
            <a:spLocks noGrp="1"/>
          </p:cNvSpPr>
          <p:nvPr>
            <p:ph type="dt" sz="half" idx="10"/>
          </p:nvPr>
        </p:nvSpPr>
        <p:spPr/>
        <p:txBody>
          <a:bodyPr/>
          <a:lstStyle/>
          <a:p>
            <a:pPr>
              <a:defRPr/>
            </a:pPr>
            <a:fld id="{D020928A-70DC-43CF-8883-EA239D335B8E}" type="datetime1">
              <a:rPr lang="fr-FR" smtClean="0"/>
              <a:pPr>
                <a:defRPr/>
              </a:pPr>
              <a:t>04/05/2020</a:t>
            </a:fld>
            <a:endParaRPr lang="fr-FR"/>
          </a:p>
        </p:txBody>
      </p:sp>
      <p:sp>
        <p:nvSpPr>
          <p:cNvPr id="8" name="Titre 1"/>
          <p:cNvSpPr>
            <a:spLocks noGrp="1"/>
          </p:cNvSpPr>
          <p:nvPr>
            <p:ph type="title"/>
          </p:nvPr>
        </p:nvSpPr>
        <p:spPr>
          <a:xfrm>
            <a:off x="899592" y="853852"/>
            <a:ext cx="6984776" cy="685800"/>
          </a:xfrm>
        </p:spPr>
        <p:txBody>
          <a:bodyPr/>
          <a:lstStyle/>
          <a:p>
            <a:pPr marL="571500" indent="-571500">
              <a:buBlip>
                <a:blip r:embed="rId4"/>
              </a:buBlip>
            </a:pPr>
            <a:r>
              <a:rPr lang="fr-FR" dirty="0" smtClean="0">
                <a:effectLst/>
              </a:rPr>
              <a:t>Rôle du Secrétaire</a:t>
            </a:r>
            <a:br>
              <a:rPr lang="fr-FR" dirty="0" smtClean="0">
                <a:effectLst/>
              </a:rPr>
            </a:br>
            <a:endParaRPr lang="fr-FR" dirty="0">
              <a:effectLst/>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16216" y="1164726"/>
            <a:ext cx="2614985" cy="2120258"/>
          </a:xfrm>
          <a:prstGeom prst="rect">
            <a:avLst/>
          </a:prstGeom>
        </p:spPr>
      </p:pic>
    </p:spTree>
    <p:extLst>
      <p:ext uri="{BB962C8B-B14F-4D97-AF65-F5344CB8AC3E}">
        <p14:creationId xmlns:p14="http://schemas.microsoft.com/office/powerpoint/2010/main" xmlns="" val="33968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fade">
                                      <p:cBhvr>
                                        <p:cTn id="7" dur="1000"/>
                                        <p:tgtEl>
                                          <p:spTgt spid="696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4">
                                            <p:txEl>
                                              <p:pRg st="2" end="2"/>
                                            </p:txEl>
                                          </p:spTgt>
                                        </p:tgtEl>
                                        <p:attrNameLst>
                                          <p:attrName>style.visibility</p:attrName>
                                        </p:attrNameLst>
                                      </p:cBhvr>
                                      <p:to>
                                        <p:strVal val="visible"/>
                                      </p:to>
                                    </p:set>
                                    <p:animEffect transition="in" filter="fade">
                                      <p:cBhvr>
                                        <p:cTn id="10" dur="1000"/>
                                        <p:tgtEl>
                                          <p:spTgt spid="69634">
                                            <p:txEl>
                                              <p:pRg st="2" end="2"/>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9634">
                                            <p:txEl>
                                              <p:pRg st="4" end="4"/>
                                            </p:txEl>
                                          </p:spTgt>
                                        </p:tgtEl>
                                        <p:attrNameLst>
                                          <p:attrName>style.visibility</p:attrName>
                                        </p:attrNameLst>
                                      </p:cBhvr>
                                      <p:to>
                                        <p:strVal val="visible"/>
                                      </p:to>
                                    </p:set>
                                    <p:animEffect transition="in" filter="fade">
                                      <p:cBhvr>
                                        <p:cTn id="14" dur="1000"/>
                                        <p:tgtEl>
                                          <p:spTgt spid="69634">
                                            <p:txEl>
                                              <p:pRg st="4" end="4"/>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9634">
                                            <p:txEl>
                                              <p:pRg st="6" end="6"/>
                                            </p:txEl>
                                          </p:spTgt>
                                        </p:tgtEl>
                                        <p:attrNameLst>
                                          <p:attrName>style.visibility</p:attrName>
                                        </p:attrNameLst>
                                      </p:cBhvr>
                                      <p:to>
                                        <p:strVal val="visible"/>
                                      </p:to>
                                    </p:set>
                                    <p:animEffect transition="in" filter="fade">
                                      <p:cBhvr>
                                        <p:cTn id="18" dur="1000"/>
                                        <p:tgtEl>
                                          <p:spTgt spid="69634">
                                            <p:txEl>
                                              <p:pRg st="6" end="6"/>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69634">
                                            <p:txEl>
                                              <p:pRg st="8" end="8"/>
                                            </p:txEl>
                                          </p:spTgt>
                                        </p:tgtEl>
                                        <p:attrNameLst>
                                          <p:attrName>style.visibility</p:attrName>
                                        </p:attrNameLst>
                                      </p:cBhvr>
                                      <p:to>
                                        <p:strVal val="visible"/>
                                      </p:to>
                                    </p:set>
                                    <p:animEffect transition="in" filter="fade">
                                      <p:cBhvr>
                                        <p:cTn id="22" dur="1000"/>
                                        <p:tgtEl>
                                          <p:spTgt spid="69634">
                                            <p:txEl>
                                              <p:pRg st="8" end="8"/>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69634">
                                            <p:txEl>
                                              <p:pRg st="10" end="10"/>
                                            </p:txEl>
                                          </p:spTgt>
                                        </p:tgtEl>
                                        <p:attrNameLst>
                                          <p:attrName>style.visibility</p:attrName>
                                        </p:attrNameLst>
                                      </p:cBhvr>
                                      <p:to>
                                        <p:strVal val="visible"/>
                                      </p:to>
                                    </p:set>
                                    <p:animEffect transition="in" filter="fade">
                                      <p:cBhvr>
                                        <p:cTn id="26" dur="1000"/>
                                        <p:tgtEl>
                                          <p:spTgt spid="696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a:xfrm>
            <a:off x="457200" y="1628800"/>
            <a:ext cx="8686800" cy="4680520"/>
          </a:xfrm>
        </p:spPr>
        <p:txBody>
          <a:bodyPr>
            <a:normAutofit fontScale="85000" lnSpcReduction="20000"/>
          </a:bodyPr>
          <a:lstStyle/>
          <a:p>
            <a:pPr lvl="0">
              <a:buClr>
                <a:srgbClr val="00338D"/>
              </a:buClr>
              <a:buFont typeface="Wingdings 2" panose="05020102010507070707" pitchFamily="18" charset="2"/>
              <a:buChar char="A"/>
            </a:pPr>
            <a:r>
              <a:rPr lang="fr-FR" b="1" dirty="0">
                <a:solidFill>
                  <a:srgbClr val="C00000"/>
                </a:solidFill>
              </a:rPr>
              <a:t>Conseiller et soutien du </a:t>
            </a:r>
            <a:r>
              <a:rPr lang="fr-FR" b="1" dirty="0" smtClean="0">
                <a:solidFill>
                  <a:srgbClr val="C00000"/>
                </a:solidFill>
              </a:rPr>
              <a:t>Président</a:t>
            </a:r>
          </a:p>
          <a:p>
            <a:pPr lvl="0">
              <a:buClr>
                <a:srgbClr val="00338D"/>
              </a:buClr>
              <a:buFont typeface="Wingdings 2" panose="05020102010507070707" pitchFamily="18" charset="2"/>
              <a:buChar char="A"/>
            </a:pPr>
            <a:endParaRPr lang="fr-FR" sz="1000" b="1" dirty="0"/>
          </a:p>
          <a:p>
            <a:pPr marL="742950" indent="-457200">
              <a:buFont typeface="Wingdings" panose="05000000000000000000" pitchFamily="2" charset="2"/>
              <a:buChar char="v"/>
            </a:pPr>
            <a:r>
              <a:rPr lang="fr-FR" b="1" dirty="0" smtClean="0"/>
              <a:t>Il </a:t>
            </a:r>
            <a:r>
              <a:rPr lang="fr-FR" b="1" dirty="0"/>
              <a:t>collabore à l’élaboration du </a:t>
            </a:r>
            <a:r>
              <a:rPr lang="fr-FR" b="1" dirty="0" smtClean="0"/>
              <a:t>calendrier :</a:t>
            </a:r>
            <a:endParaRPr lang="fr-FR" b="1" dirty="0"/>
          </a:p>
          <a:p>
            <a:pPr marL="285750" indent="0">
              <a:buNone/>
            </a:pPr>
            <a:endParaRPr lang="fr-FR" sz="1700" b="1" dirty="0"/>
          </a:p>
          <a:p>
            <a:pPr lvl="1">
              <a:lnSpc>
                <a:spcPct val="110000"/>
              </a:lnSpc>
              <a:spcBef>
                <a:spcPts val="0"/>
              </a:spcBef>
            </a:pPr>
            <a:r>
              <a:rPr lang="fr-FR" b="1" dirty="0" smtClean="0"/>
              <a:t>Dates </a:t>
            </a:r>
            <a:r>
              <a:rPr lang="fr-FR" b="1" dirty="0"/>
              <a:t>des réunions et assemblées générales </a:t>
            </a:r>
            <a:endParaRPr lang="fr-FR" b="1" dirty="0" smtClean="0"/>
          </a:p>
          <a:p>
            <a:pPr marL="457200" lvl="1" indent="0">
              <a:lnSpc>
                <a:spcPct val="110000"/>
              </a:lnSpc>
              <a:spcBef>
                <a:spcPts val="0"/>
              </a:spcBef>
              <a:buNone/>
            </a:pPr>
            <a:r>
              <a:rPr lang="fr-FR" sz="1700" b="1" dirty="0" smtClean="0"/>
              <a:t> </a:t>
            </a:r>
          </a:p>
          <a:p>
            <a:pPr lvl="1">
              <a:lnSpc>
                <a:spcPct val="110000"/>
              </a:lnSpc>
              <a:spcBef>
                <a:spcPts val="0"/>
              </a:spcBef>
            </a:pPr>
            <a:r>
              <a:rPr lang="fr-FR" b="1" dirty="0" smtClean="0"/>
              <a:t>Dates </a:t>
            </a:r>
            <a:r>
              <a:rPr lang="fr-FR" b="1" dirty="0"/>
              <a:t>des congrès et des conventions nationale et </a:t>
            </a:r>
            <a:r>
              <a:rPr lang="fr-FR" b="1" dirty="0" smtClean="0"/>
              <a:t>internationale</a:t>
            </a:r>
          </a:p>
          <a:p>
            <a:pPr lvl="1">
              <a:lnSpc>
                <a:spcPct val="110000"/>
              </a:lnSpc>
              <a:spcBef>
                <a:spcPts val="0"/>
              </a:spcBef>
            </a:pPr>
            <a:endParaRPr lang="fr-FR" sz="1700" b="1" dirty="0"/>
          </a:p>
          <a:p>
            <a:pPr lvl="1">
              <a:lnSpc>
                <a:spcPct val="110000"/>
              </a:lnSpc>
              <a:spcBef>
                <a:spcPts val="0"/>
              </a:spcBef>
            </a:pPr>
            <a:r>
              <a:rPr lang="fr-FR" b="1" dirty="0" smtClean="0"/>
              <a:t>Dates </a:t>
            </a:r>
            <a:r>
              <a:rPr lang="fr-FR" b="1" dirty="0"/>
              <a:t>des actions nationales et </a:t>
            </a:r>
            <a:r>
              <a:rPr lang="fr-FR" b="1" dirty="0" smtClean="0"/>
              <a:t>des manifestations </a:t>
            </a:r>
            <a:r>
              <a:rPr lang="fr-FR" b="1" dirty="0"/>
              <a:t>du </a:t>
            </a:r>
            <a:r>
              <a:rPr lang="fr-FR" b="1" dirty="0" smtClean="0"/>
              <a:t>club</a:t>
            </a:r>
          </a:p>
          <a:p>
            <a:pPr lvl="1">
              <a:lnSpc>
                <a:spcPct val="110000"/>
              </a:lnSpc>
              <a:spcBef>
                <a:spcPts val="0"/>
              </a:spcBef>
            </a:pPr>
            <a:endParaRPr lang="fr-FR" sz="1900" b="1" dirty="0"/>
          </a:p>
          <a:p>
            <a:pPr lvl="1">
              <a:lnSpc>
                <a:spcPct val="110000"/>
              </a:lnSpc>
              <a:spcBef>
                <a:spcPts val="0"/>
              </a:spcBef>
            </a:pPr>
            <a:r>
              <a:rPr lang="fr-FR" b="1" dirty="0" smtClean="0"/>
              <a:t>Dates des visites du Gouverneur, du PZ et les </a:t>
            </a:r>
            <a:r>
              <a:rPr lang="fr-FR" b="1" dirty="0"/>
              <a:t>dates des </a:t>
            </a:r>
            <a:r>
              <a:rPr lang="fr-FR" b="1" dirty="0" smtClean="0"/>
              <a:t>CCG (Comité Consultatif du Gouverneur)</a:t>
            </a:r>
          </a:p>
          <a:p>
            <a:pPr lvl="1">
              <a:lnSpc>
                <a:spcPct val="110000"/>
              </a:lnSpc>
              <a:spcBef>
                <a:spcPts val="0"/>
              </a:spcBef>
            </a:pPr>
            <a:endParaRPr lang="fr-FR" sz="1900" b="1" dirty="0" smtClean="0"/>
          </a:p>
          <a:p>
            <a:pPr lvl="1">
              <a:lnSpc>
                <a:spcPct val="110000"/>
              </a:lnSpc>
              <a:spcBef>
                <a:spcPts val="0"/>
              </a:spcBef>
            </a:pPr>
            <a:r>
              <a:rPr lang="fr-FR" b="1" dirty="0"/>
              <a:t>Dates de formation des nouveaux </a:t>
            </a:r>
            <a:r>
              <a:rPr lang="fr-FR" b="1" dirty="0" smtClean="0"/>
              <a:t>bureaux</a:t>
            </a:r>
            <a:endParaRPr lang="fr-FR" b="1" dirty="0"/>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17</a:t>
            </a:fld>
            <a:endParaRPr lang="fr-FR"/>
          </a:p>
        </p:txBody>
      </p:sp>
      <p:sp>
        <p:nvSpPr>
          <p:cNvPr id="6" name="Espace réservé de la date 5"/>
          <p:cNvSpPr>
            <a:spLocks noGrp="1"/>
          </p:cNvSpPr>
          <p:nvPr>
            <p:ph type="dt" sz="half" idx="10"/>
          </p:nvPr>
        </p:nvSpPr>
        <p:spPr/>
        <p:txBody>
          <a:bodyPr/>
          <a:lstStyle/>
          <a:p>
            <a:pPr>
              <a:defRPr/>
            </a:pPr>
            <a:fld id="{A6D96DD0-F9E5-4875-A16F-1E998C4C7C34}" type="datetime1">
              <a:rPr lang="fr-FR" smtClean="0"/>
              <a:pPr>
                <a:defRPr/>
              </a:pPr>
              <a:t>04/05/2020</a:t>
            </a:fld>
            <a:endParaRPr lang="fr-FR"/>
          </a:p>
        </p:txBody>
      </p:sp>
      <p:sp>
        <p:nvSpPr>
          <p:cNvPr id="8" name="Titre 1"/>
          <p:cNvSpPr>
            <a:spLocks noGrp="1"/>
          </p:cNvSpPr>
          <p:nvPr>
            <p:ph type="title"/>
          </p:nvPr>
        </p:nvSpPr>
        <p:spPr>
          <a:xfrm>
            <a:off x="971600" y="853852"/>
            <a:ext cx="6984776" cy="685800"/>
          </a:xfrm>
        </p:spPr>
        <p:txBody>
          <a:bodyPr/>
          <a:lstStyle/>
          <a:p>
            <a:pPr marL="571500" indent="-571500">
              <a:buBlip>
                <a:blip r:embed="rId3"/>
              </a:buBlip>
            </a:pPr>
            <a:r>
              <a:rPr lang="fr-FR" dirty="0" smtClean="0">
                <a:effectLst/>
              </a:rPr>
              <a:t>Rôle du Secrétaire</a:t>
            </a:r>
            <a:br>
              <a:rPr lang="fr-FR" dirty="0" smtClean="0">
                <a:effectLst/>
              </a:rPr>
            </a:br>
            <a:endParaRPr lang="fr-FR" dirty="0">
              <a:effectLst/>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64288" y="1152128"/>
            <a:ext cx="1781214" cy="18448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01545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fade">
                                      <p:cBhvr>
                                        <p:cTn id="7" dur="1000"/>
                                        <p:tgtEl>
                                          <p:spTgt spid="696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4">
                                            <p:txEl>
                                              <p:pRg st="2" end="2"/>
                                            </p:txEl>
                                          </p:spTgt>
                                        </p:tgtEl>
                                        <p:attrNameLst>
                                          <p:attrName>style.visibility</p:attrName>
                                        </p:attrNameLst>
                                      </p:cBhvr>
                                      <p:to>
                                        <p:strVal val="visible"/>
                                      </p:to>
                                    </p:set>
                                    <p:animEffect transition="in" filter="fade">
                                      <p:cBhvr>
                                        <p:cTn id="10" dur="1000"/>
                                        <p:tgtEl>
                                          <p:spTgt spid="69634">
                                            <p:txEl>
                                              <p:pRg st="2" end="2"/>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9634">
                                            <p:txEl>
                                              <p:pRg st="4" end="4"/>
                                            </p:txEl>
                                          </p:spTgt>
                                        </p:tgtEl>
                                        <p:attrNameLst>
                                          <p:attrName>style.visibility</p:attrName>
                                        </p:attrNameLst>
                                      </p:cBhvr>
                                      <p:to>
                                        <p:strVal val="visible"/>
                                      </p:to>
                                    </p:set>
                                    <p:animEffect transition="in" filter="fade">
                                      <p:cBhvr>
                                        <p:cTn id="14" dur="1000"/>
                                        <p:tgtEl>
                                          <p:spTgt spid="69634">
                                            <p:txEl>
                                              <p:pRg st="4" end="4"/>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9634">
                                            <p:txEl>
                                              <p:pRg st="5" end="5"/>
                                            </p:txEl>
                                          </p:spTgt>
                                        </p:tgtEl>
                                        <p:attrNameLst>
                                          <p:attrName>style.visibility</p:attrName>
                                        </p:attrNameLst>
                                      </p:cBhvr>
                                      <p:to>
                                        <p:strVal val="visible"/>
                                      </p:to>
                                    </p:set>
                                    <p:animEffect transition="in" filter="fade">
                                      <p:cBhvr>
                                        <p:cTn id="18" dur="1000"/>
                                        <p:tgtEl>
                                          <p:spTgt spid="69634">
                                            <p:txEl>
                                              <p:pRg st="5" end="5"/>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69634">
                                            <p:txEl>
                                              <p:pRg st="6" end="6"/>
                                            </p:txEl>
                                          </p:spTgt>
                                        </p:tgtEl>
                                        <p:attrNameLst>
                                          <p:attrName>style.visibility</p:attrName>
                                        </p:attrNameLst>
                                      </p:cBhvr>
                                      <p:to>
                                        <p:strVal val="visible"/>
                                      </p:to>
                                    </p:set>
                                    <p:animEffect transition="in" filter="fade">
                                      <p:cBhvr>
                                        <p:cTn id="22" dur="1000"/>
                                        <p:tgtEl>
                                          <p:spTgt spid="69634">
                                            <p:txEl>
                                              <p:pRg st="6" end="6"/>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69634">
                                            <p:txEl>
                                              <p:pRg st="8" end="8"/>
                                            </p:txEl>
                                          </p:spTgt>
                                        </p:tgtEl>
                                        <p:attrNameLst>
                                          <p:attrName>style.visibility</p:attrName>
                                        </p:attrNameLst>
                                      </p:cBhvr>
                                      <p:to>
                                        <p:strVal val="visible"/>
                                      </p:to>
                                    </p:set>
                                    <p:animEffect transition="in" filter="fade">
                                      <p:cBhvr>
                                        <p:cTn id="26" dur="1000"/>
                                        <p:tgtEl>
                                          <p:spTgt spid="69634">
                                            <p:txEl>
                                              <p:pRg st="8" end="8"/>
                                            </p:txEl>
                                          </p:spTgt>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69634">
                                            <p:txEl>
                                              <p:pRg st="10" end="10"/>
                                            </p:txEl>
                                          </p:spTgt>
                                        </p:tgtEl>
                                        <p:attrNameLst>
                                          <p:attrName>style.visibility</p:attrName>
                                        </p:attrNameLst>
                                      </p:cBhvr>
                                      <p:to>
                                        <p:strVal val="visible"/>
                                      </p:to>
                                    </p:set>
                                    <p:animEffect transition="in" filter="fade">
                                      <p:cBhvr>
                                        <p:cTn id="30" dur="1000"/>
                                        <p:tgtEl>
                                          <p:spTgt spid="69634">
                                            <p:txEl>
                                              <p:pRg st="10" end="10"/>
                                            </p:txEl>
                                          </p:spTgt>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69634">
                                            <p:txEl>
                                              <p:pRg st="12" end="12"/>
                                            </p:txEl>
                                          </p:spTgt>
                                        </p:tgtEl>
                                        <p:attrNameLst>
                                          <p:attrName>style.visibility</p:attrName>
                                        </p:attrNameLst>
                                      </p:cBhvr>
                                      <p:to>
                                        <p:strVal val="visible"/>
                                      </p:to>
                                    </p:set>
                                    <p:animEffect transition="in" filter="fade">
                                      <p:cBhvr>
                                        <p:cTn id="34" dur="1000"/>
                                        <p:tgtEl>
                                          <p:spTgt spid="6963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886544"/>
            <a:ext cx="8064896" cy="685800"/>
          </a:xfrm>
        </p:spPr>
        <p:txBody>
          <a:bodyPr/>
          <a:lstStyle/>
          <a:p>
            <a:pPr marL="571500" indent="-571500">
              <a:buBlip>
                <a:blip r:embed="rId2"/>
              </a:buBlip>
            </a:pPr>
            <a:r>
              <a:rPr lang="fr-FR" sz="3200" dirty="0" smtClean="0">
                <a:effectLst/>
              </a:rPr>
              <a:t>Les dates clés de la Gouvernance du club</a:t>
            </a:r>
            <a:endParaRPr lang="fr-FR" sz="3200" dirty="0">
              <a:effectLst/>
            </a:endParaRPr>
          </a:p>
        </p:txBody>
      </p:sp>
      <p:sp>
        <p:nvSpPr>
          <p:cNvPr id="3" name="Espace réservé du contenu 2"/>
          <p:cNvSpPr>
            <a:spLocks noGrp="1"/>
          </p:cNvSpPr>
          <p:nvPr>
            <p:ph idx="1"/>
          </p:nvPr>
        </p:nvSpPr>
        <p:spPr>
          <a:xfrm>
            <a:off x="228600" y="1572344"/>
            <a:ext cx="8686800" cy="4953000"/>
          </a:xfrm>
        </p:spPr>
        <p:txBody>
          <a:bodyPr>
            <a:normAutofit fontScale="92500" lnSpcReduction="10000"/>
          </a:bodyPr>
          <a:lstStyle/>
          <a:p>
            <a:pPr>
              <a:buClr>
                <a:srgbClr val="00338D"/>
              </a:buClr>
              <a:buFont typeface="Wingdings 2" panose="05020102010507070707" pitchFamily="18" charset="2"/>
              <a:buChar char="A"/>
            </a:pPr>
            <a:r>
              <a:rPr lang="fr-FR" b="1" dirty="0"/>
              <a:t>CLUB</a:t>
            </a:r>
            <a:r>
              <a:rPr lang="fr-FR" dirty="0"/>
              <a:t>	</a:t>
            </a:r>
            <a:endParaRPr lang="fr-FR" dirty="0" smtClean="0"/>
          </a:p>
          <a:p>
            <a:pPr marL="1538288" indent="-457200">
              <a:buFont typeface="Wingdings" panose="05000000000000000000" pitchFamily="2" charset="2"/>
              <a:buChar char="Ø"/>
            </a:pPr>
            <a:r>
              <a:rPr lang="fr-FR" b="1" dirty="0" smtClean="0"/>
              <a:t>2 </a:t>
            </a:r>
            <a:r>
              <a:rPr lang="fr-FR" b="1" dirty="0"/>
              <a:t>assemblées Générales </a:t>
            </a:r>
            <a:r>
              <a:rPr lang="fr-FR" b="1" dirty="0" smtClean="0"/>
              <a:t>(octobre</a:t>
            </a:r>
            <a:r>
              <a:rPr lang="fr-FR" b="1" dirty="0"/>
              <a:t>, mars-avril)</a:t>
            </a:r>
          </a:p>
          <a:p>
            <a:pPr>
              <a:buClr>
                <a:srgbClr val="00338D"/>
              </a:buClr>
              <a:buFont typeface="Wingdings 2" panose="05020102010507070707" pitchFamily="18" charset="2"/>
              <a:buChar char="A"/>
            </a:pPr>
            <a:r>
              <a:rPr lang="fr-FR" b="1" dirty="0" smtClean="0"/>
              <a:t>DISTRICT</a:t>
            </a:r>
          </a:p>
          <a:p>
            <a:pPr marL="1538288" indent="-457200">
              <a:buFont typeface="Wingdings" panose="05000000000000000000" pitchFamily="2" charset="2"/>
              <a:buChar char="Ø"/>
            </a:pPr>
            <a:r>
              <a:rPr lang="fr-FR" b="1" dirty="0" smtClean="0"/>
              <a:t>2 </a:t>
            </a:r>
            <a:r>
              <a:rPr lang="fr-FR" b="1" dirty="0"/>
              <a:t>congrès </a:t>
            </a:r>
            <a:r>
              <a:rPr lang="fr-FR" b="1" dirty="0" smtClean="0"/>
              <a:t>(octobre</a:t>
            </a:r>
            <a:r>
              <a:rPr lang="fr-FR" b="1" dirty="0"/>
              <a:t>, avril)</a:t>
            </a:r>
          </a:p>
          <a:p>
            <a:pPr>
              <a:buClr>
                <a:srgbClr val="00338D"/>
              </a:buClr>
              <a:buFont typeface="Wingdings 2" panose="05020102010507070707" pitchFamily="18" charset="2"/>
              <a:buChar char="A"/>
            </a:pPr>
            <a:r>
              <a:rPr lang="fr-FR" b="1" dirty="0" smtClean="0"/>
              <a:t>DISTRICT </a:t>
            </a:r>
            <a:r>
              <a:rPr lang="fr-FR" b="1" dirty="0"/>
              <a:t>MULTIPLE </a:t>
            </a:r>
            <a:endParaRPr lang="fr-FR" b="1" dirty="0" smtClean="0"/>
          </a:p>
          <a:p>
            <a:pPr marL="1538288" indent="-457200">
              <a:buFont typeface="Wingdings" panose="05000000000000000000" pitchFamily="2" charset="2"/>
              <a:buChar char="Ø"/>
            </a:pPr>
            <a:r>
              <a:rPr lang="fr-FR" b="1" dirty="0" smtClean="0"/>
              <a:t>1 convention </a:t>
            </a:r>
            <a:r>
              <a:rPr lang="fr-FR" b="1" dirty="0"/>
              <a:t>nationale </a:t>
            </a:r>
            <a:r>
              <a:rPr lang="fr-FR" b="1" dirty="0" smtClean="0"/>
              <a:t>(mai-juin)</a:t>
            </a:r>
            <a:endParaRPr lang="fr-FR" b="1" dirty="0"/>
          </a:p>
          <a:p>
            <a:pPr>
              <a:buClr>
                <a:srgbClr val="00338D"/>
              </a:buClr>
              <a:buFont typeface="Wingdings 2" panose="05020102010507070707" pitchFamily="18" charset="2"/>
              <a:buChar char="A"/>
            </a:pPr>
            <a:r>
              <a:rPr lang="fr-FR" b="1" dirty="0" smtClean="0"/>
              <a:t>LIONS CLUBS </a:t>
            </a:r>
            <a:r>
              <a:rPr lang="fr-FR" b="1" dirty="0"/>
              <a:t>INTERNATIONAL</a:t>
            </a:r>
          </a:p>
          <a:p>
            <a:pPr marL="1538288" indent="-457200">
              <a:buFont typeface="Wingdings" panose="05000000000000000000" pitchFamily="2" charset="2"/>
              <a:buChar char="Ø"/>
            </a:pPr>
            <a:r>
              <a:rPr lang="fr-FR" b="1" dirty="0" smtClean="0"/>
              <a:t>1 convention </a:t>
            </a:r>
            <a:r>
              <a:rPr lang="fr-FR" b="1" dirty="0"/>
              <a:t>internationale </a:t>
            </a:r>
            <a:r>
              <a:rPr lang="fr-FR" b="1" dirty="0" smtClean="0"/>
              <a:t>(juin-juillet)</a:t>
            </a:r>
            <a:endParaRPr lang="fr-FR" b="1" dirty="0"/>
          </a:p>
        </p:txBody>
      </p:sp>
      <p:sp>
        <p:nvSpPr>
          <p:cNvPr id="4" name="Espace réservé de la date 3"/>
          <p:cNvSpPr>
            <a:spLocks noGrp="1"/>
          </p:cNvSpPr>
          <p:nvPr>
            <p:ph type="dt" sz="half" idx="10"/>
          </p:nvPr>
        </p:nvSpPr>
        <p:spPr/>
        <p:txBody>
          <a:bodyPr/>
          <a:lstStyle/>
          <a:p>
            <a:fld id="{A539B573-87C5-40C0-AE26-9E0A06E4D627}" type="datetime1">
              <a:rPr lang="fr-FR" smtClean="0"/>
              <a:pPr/>
              <a:t>04/05/2020</a:t>
            </a:fld>
            <a:endParaRPr lang="fr-FR" dirty="0"/>
          </a:p>
        </p:txBody>
      </p:sp>
      <p:sp>
        <p:nvSpPr>
          <p:cNvPr id="7" name="Espace réservé du numéro de diapositive 6"/>
          <p:cNvSpPr>
            <a:spLocks noGrp="1"/>
          </p:cNvSpPr>
          <p:nvPr>
            <p:ph type="sldNum" sz="quarter" idx="12"/>
          </p:nvPr>
        </p:nvSpPr>
        <p:spPr/>
        <p:txBody>
          <a:bodyPr/>
          <a:lstStyle/>
          <a:p>
            <a:fld id="{74E2F7BF-BCBC-4BAB-99EE-C4EFACBC9625}" type="slidenum">
              <a:rPr lang="fr-FR" smtClean="0"/>
              <a:pPr/>
              <a:t>18</a:t>
            </a:fld>
            <a:endParaRPr lang="fr-FR"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32240" y="3140968"/>
            <a:ext cx="2250951" cy="16860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713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750"/>
                                        <p:tgtEl>
                                          <p:spTgt spid="3">
                                            <p:txEl>
                                              <p:pRg st="6" end="6"/>
                                            </p:txEl>
                                          </p:spTgt>
                                        </p:tgtEl>
                                      </p:cBhvr>
                                    </p:animEffect>
                                  </p:childTnLst>
                                </p:cTn>
                              </p:par>
                            </p:childTnLst>
                          </p:cTn>
                        </p:par>
                        <p:par>
                          <p:cTn id="32" fill="hold">
                            <p:stCondLst>
                              <p:cond delay="625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a:xfrm>
            <a:off x="223664" y="908720"/>
            <a:ext cx="8686800" cy="685800"/>
          </a:xfrm>
        </p:spPr>
        <p:txBody>
          <a:bodyPr/>
          <a:lstStyle/>
          <a:p>
            <a:pPr marL="571500" indent="-571500">
              <a:buBlip>
                <a:blip r:embed="rId3"/>
              </a:buBlip>
            </a:pPr>
            <a:r>
              <a:rPr lang="fr-FR" sz="3600" dirty="0">
                <a:effectLst/>
              </a:rPr>
              <a:t>Les responsabilités du Secrétaire</a:t>
            </a:r>
            <a:r>
              <a:rPr lang="fr-FR" sz="3600" dirty="0" smtClean="0">
                <a:effectLst/>
              </a:rPr>
              <a:t/>
            </a:r>
            <a:br>
              <a:rPr lang="fr-FR" sz="3600" dirty="0" smtClean="0">
                <a:effectLst/>
              </a:rPr>
            </a:br>
            <a:endParaRPr lang="fr-FR" sz="3600" dirty="0">
              <a:effectLst/>
            </a:endParaRPr>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19</a:t>
            </a:fld>
            <a:endParaRPr lang="fr-FR"/>
          </a:p>
        </p:txBody>
      </p:sp>
      <p:sp>
        <p:nvSpPr>
          <p:cNvPr id="6" name="Espace réservé de la date 5"/>
          <p:cNvSpPr>
            <a:spLocks noGrp="1"/>
          </p:cNvSpPr>
          <p:nvPr>
            <p:ph type="dt" sz="half" idx="10"/>
          </p:nvPr>
        </p:nvSpPr>
        <p:spPr/>
        <p:txBody>
          <a:bodyPr/>
          <a:lstStyle/>
          <a:p>
            <a:pPr>
              <a:defRPr/>
            </a:pPr>
            <a:fld id="{96BE9002-0037-4B79-BE08-A47D91E76E1F}" type="datetime1">
              <a:rPr lang="fr-FR" smtClean="0"/>
              <a:pPr>
                <a:defRPr/>
              </a:pPr>
              <a:t>04/05/2020</a:t>
            </a:fld>
            <a:endParaRPr lang="fr-FR"/>
          </a:p>
        </p:txBody>
      </p:sp>
      <p:sp>
        <p:nvSpPr>
          <p:cNvPr id="7" name="Rectangle 4"/>
          <p:cNvSpPr txBox="1">
            <a:spLocks noChangeArrowheads="1"/>
          </p:cNvSpPr>
          <p:nvPr/>
        </p:nvSpPr>
        <p:spPr bwMode="auto">
          <a:xfrm>
            <a:off x="750714" y="1916832"/>
            <a:ext cx="7632700" cy="172878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Tx/>
              <a:buBlip>
                <a:blip r:embed="rId4"/>
              </a:buBlip>
              <a:defRPr sz="3200" kern="1200">
                <a:solidFill>
                  <a:srgbClr val="00338D"/>
                </a:solidFill>
                <a:latin typeface="Tw Cen MT" panose="020B0602020104020603"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rgbClr val="00338D"/>
                </a:solidFill>
                <a:latin typeface="Tw Cen MT" panose="020B0602020104020603"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338D"/>
                </a:solidFill>
                <a:latin typeface="Tw Cen MT" panose="020B0602020104020603" pitchFamily="34" charset="0"/>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rgbClr val="00338D"/>
                </a:solidFill>
                <a:latin typeface="Tw Cen MT" panose="020B0602020104020603" pitchFamily="34" charset="0"/>
                <a:ea typeface="+mn-ea"/>
                <a:cs typeface="+mn-cs"/>
              </a:defRPr>
            </a:lvl4pPr>
            <a:lvl5pPr marL="2057400" indent="-228600" algn="l" defTabSz="914400" rtl="0" eaLnBrk="1" latinLnBrk="0" hangingPunct="1">
              <a:spcBef>
                <a:spcPct val="20000"/>
              </a:spcBef>
              <a:buFont typeface="Wingdings" panose="05000000000000000000" pitchFamily="2" charset="2"/>
              <a:buChar char="v"/>
              <a:defRPr sz="2000" kern="1200">
                <a:solidFill>
                  <a:srgbClr val="00338D"/>
                </a:solidFill>
                <a:latin typeface="Tw Cen MT" panose="020B06020201040206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338D"/>
              </a:buClr>
              <a:buFont typeface="Wingdings" panose="05000000000000000000" pitchFamily="2" charset="2"/>
              <a:buChar char="v"/>
            </a:pPr>
            <a:r>
              <a:rPr lang="fr-FR" sz="3600" b="1" dirty="0">
                <a:latin typeface="+mj-lt"/>
                <a:ea typeface="+mj-ea"/>
                <a:cs typeface="+mj-cs"/>
              </a:rPr>
              <a:t>Le club est soumis à la loi française de  1901 sur les </a:t>
            </a:r>
            <a:r>
              <a:rPr lang="fr-FR" sz="3600" b="1" dirty="0" smtClean="0">
                <a:latin typeface="+mj-lt"/>
                <a:ea typeface="+mj-ea"/>
                <a:cs typeface="+mj-cs"/>
              </a:rPr>
              <a:t>associations**</a:t>
            </a:r>
            <a:endParaRPr lang="fr-FR" sz="3600" b="1" dirty="0">
              <a:latin typeface="+mj-lt"/>
              <a:ea typeface="+mj-ea"/>
              <a:cs typeface="+mj-cs"/>
            </a:endParaRPr>
          </a:p>
          <a:p>
            <a:pPr>
              <a:buClr>
                <a:srgbClr val="3333CC"/>
              </a:buClr>
              <a:buFontTx/>
              <a:buBlip>
                <a:blip r:embed="rId5"/>
              </a:buBlip>
            </a:pPr>
            <a:endParaRPr lang="fr-FR" b="1" dirty="0" smtClean="0">
              <a:solidFill>
                <a:srgbClr val="002060"/>
              </a:solidFill>
            </a:endParaRPr>
          </a:p>
        </p:txBody>
      </p:sp>
      <p:pic>
        <p:nvPicPr>
          <p:cNvPr id="8" name="Picture 2" descr="http://icons.iconarchive.com/icons/iconleak/or/256/justice-balance-icon.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7120" y="3212976"/>
            <a:ext cx="2222376" cy="2222376"/>
          </a:xfrm>
          <a:prstGeom prst="rect">
            <a:avLst/>
          </a:prstGeom>
          <a:noFill/>
          <a:effectLst>
            <a:outerShdw blurRad="152400" dist="152400" dir="27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907704" y="5661248"/>
            <a:ext cx="6336704" cy="646331"/>
          </a:xfrm>
          <a:prstGeom prst="rect">
            <a:avLst/>
          </a:prstGeom>
        </p:spPr>
        <p:txBody>
          <a:bodyPr wrap="square">
            <a:spAutoFit/>
          </a:bodyPr>
          <a:lstStyle/>
          <a:p>
            <a:r>
              <a:rPr lang="fr-FR" dirty="0" smtClean="0">
                <a:solidFill>
                  <a:srgbClr val="00338D"/>
                </a:solidFill>
              </a:rPr>
              <a:t>** Le </a:t>
            </a:r>
            <a:r>
              <a:rPr lang="fr-FR" dirty="0">
                <a:solidFill>
                  <a:srgbClr val="00338D"/>
                </a:solidFill>
              </a:rPr>
              <a:t>droit local et la </a:t>
            </a:r>
            <a:r>
              <a:rPr lang="fr-FR" b="1" dirty="0">
                <a:solidFill>
                  <a:srgbClr val="00338D"/>
                </a:solidFill>
              </a:rPr>
              <a:t>loi</a:t>
            </a:r>
            <a:r>
              <a:rPr lang="fr-FR" dirty="0">
                <a:solidFill>
                  <a:srgbClr val="00338D"/>
                </a:solidFill>
              </a:rPr>
              <a:t> de </a:t>
            </a:r>
            <a:r>
              <a:rPr lang="fr-FR" b="1" dirty="0">
                <a:solidFill>
                  <a:srgbClr val="00338D"/>
                </a:solidFill>
              </a:rPr>
              <a:t>1908</a:t>
            </a:r>
            <a:r>
              <a:rPr lang="fr-FR" dirty="0">
                <a:solidFill>
                  <a:srgbClr val="00338D"/>
                </a:solidFill>
              </a:rPr>
              <a:t>. </a:t>
            </a:r>
            <a:r>
              <a:rPr lang="fr-FR" b="1" dirty="0" smtClean="0">
                <a:solidFill>
                  <a:srgbClr val="00338D"/>
                </a:solidFill>
              </a:rPr>
              <a:t>Associations</a:t>
            </a:r>
            <a:r>
              <a:rPr lang="fr-FR" dirty="0">
                <a:solidFill>
                  <a:srgbClr val="00338D"/>
                </a:solidFill>
              </a:rPr>
              <a:t> domiciliées </a:t>
            </a:r>
            <a:r>
              <a:rPr lang="fr-FR" dirty="0" smtClean="0">
                <a:solidFill>
                  <a:srgbClr val="00338D"/>
                </a:solidFill>
              </a:rPr>
              <a:t>dans</a:t>
            </a:r>
          </a:p>
          <a:p>
            <a:r>
              <a:rPr lang="fr-FR" dirty="0">
                <a:solidFill>
                  <a:srgbClr val="00338D"/>
                </a:solidFill>
              </a:rPr>
              <a:t> </a:t>
            </a:r>
            <a:r>
              <a:rPr lang="fr-FR" dirty="0" smtClean="0">
                <a:solidFill>
                  <a:srgbClr val="00338D"/>
                </a:solidFill>
              </a:rPr>
              <a:t>   les </a:t>
            </a:r>
            <a:r>
              <a:rPr lang="fr-FR" dirty="0">
                <a:solidFill>
                  <a:srgbClr val="00338D"/>
                </a:solidFill>
              </a:rPr>
              <a:t>départements du Bas-Rhin, du Haut-Rhin et de la Moselle</a:t>
            </a:r>
          </a:p>
        </p:txBody>
      </p:sp>
    </p:spTree>
    <p:extLst>
      <p:ext uri="{BB962C8B-B14F-4D97-AF65-F5344CB8AC3E}">
        <p14:creationId xmlns:p14="http://schemas.microsoft.com/office/powerpoint/2010/main" xmlns="" val="19573884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08304" y="5114546"/>
            <a:ext cx="1370870" cy="14107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re 1"/>
          <p:cNvSpPr>
            <a:spLocks noGrp="1"/>
          </p:cNvSpPr>
          <p:nvPr>
            <p:ph type="title"/>
          </p:nvPr>
        </p:nvSpPr>
        <p:spPr>
          <a:xfrm>
            <a:off x="1979712" y="1015008"/>
            <a:ext cx="4680520" cy="685800"/>
          </a:xfrm>
        </p:spPr>
        <p:txBody>
          <a:bodyPr/>
          <a:lstStyle/>
          <a:p>
            <a:pPr marL="571500" indent="-571500">
              <a:buBlip>
                <a:blip r:embed="rId4"/>
              </a:buBlip>
            </a:pPr>
            <a:r>
              <a:rPr lang="fr-FR" b="1" dirty="0" smtClean="0">
                <a:effectLst/>
              </a:rPr>
              <a:t>Thèmes traités</a:t>
            </a:r>
            <a:endParaRPr lang="fr-FR" b="1" dirty="0">
              <a:effectLst/>
            </a:endParaRPr>
          </a:p>
        </p:txBody>
      </p:sp>
      <p:sp>
        <p:nvSpPr>
          <p:cNvPr id="3" name="Espace réservé du contenu 2"/>
          <p:cNvSpPr>
            <a:spLocks noGrp="1"/>
          </p:cNvSpPr>
          <p:nvPr>
            <p:ph idx="1"/>
          </p:nvPr>
        </p:nvSpPr>
        <p:spPr>
          <a:xfrm>
            <a:off x="179512" y="2060848"/>
            <a:ext cx="8686800" cy="3816424"/>
          </a:xfrm>
        </p:spPr>
        <p:txBody>
          <a:bodyPr>
            <a:normAutofit/>
          </a:bodyPr>
          <a:lstStyle/>
          <a:p>
            <a:pPr marL="531813" indent="-531813">
              <a:buClr>
                <a:srgbClr val="00338D"/>
              </a:buClr>
              <a:buFont typeface="Wingdings 2" panose="05020102010507070707" pitchFamily="18" charset="2"/>
              <a:buChar char="A"/>
            </a:pPr>
            <a:r>
              <a:rPr lang="fr-FR" b="1" dirty="0" smtClean="0">
                <a:hlinkClick r:id="rId5" action="ppaction://hlinksldjump"/>
              </a:rPr>
              <a:t>Organisation </a:t>
            </a:r>
            <a:r>
              <a:rPr lang="fr-FR" b="1" dirty="0">
                <a:hlinkClick r:id="rId5" action="ppaction://hlinksldjump"/>
              </a:rPr>
              <a:t>du LCI (Impact de la </a:t>
            </a:r>
            <a:r>
              <a:rPr lang="fr-FR" b="1" dirty="0" smtClean="0">
                <a:hlinkClick r:id="rId5" action="ppaction://hlinksldjump"/>
              </a:rPr>
              <a:t>SMA)</a:t>
            </a:r>
            <a:endParaRPr lang="fr-FR" b="1" dirty="0" smtClean="0"/>
          </a:p>
          <a:p>
            <a:pPr marL="531813" indent="-531813">
              <a:buClr>
                <a:srgbClr val="00338D"/>
              </a:buClr>
              <a:buFont typeface="Wingdings 2" panose="05020102010507070707" pitchFamily="18" charset="2"/>
              <a:buChar char="A"/>
            </a:pPr>
            <a:r>
              <a:rPr lang="fr-FR" b="1" dirty="0" smtClean="0">
                <a:hlinkClick r:id="rId6" action="ppaction://hlinksldjump"/>
              </a:rPr>
              <a:t>Rôle et responsabilités </a:t>
            </a:r>
            <a:r>
              <a:rPr lang="fr-FR" b="1" dirty="0">
                <a:hlinkClick r:id="rId6" action="ppaction://hlinksldjump"/>
              </a:rPr>
              <a:t>du Secrétaire</a:t>
            </a:r>
            <a:endParaRPr lang="fr-FR" b="1" dirty="0">
              <a:hlinkClick r:id="rId7" action="ppaction://hlinksldjump"/>
            </a:endParaRPr>
          </a:p>
          <a:p>
            <a:pPr marL="531813" indent="-531813">
              <a:buClr>
                <a:srgbClr val="00338D"/>
              </a:buClr>
              <a:buFont typeface="Wingdings 2" panose="05020102010507070707" pitchFamily="18" charset="2"/>
              <a:buChar char="A"/>
            </a:pPr>
            <a:r>
              <a:rPr lang="fr-FR" b="1" dirty="0" smtClean="0">
                <a:hlinkClick r:id="rId8" action="ppaction://hlinksldjump"/>
              </a:rPr>
              <a:t>Guide du travail du Secrétaire</a:t>
            </a:r>
            <a:endParaRPr lang="fr-FR" b="1" dirty="0" smtClean="0"/>
          </a:p>
          <a:p>
            <a:pPr marL="531813" indent="-531813">
              <a:buClr>
                <a:srgbClr val="00338D"/>
              </a:buClr>
              <a:buFont typeface="Wingdings 2" panose="05020102010507070707" pitchFamily="18" charset="2"/>
              <a:buChar char="A"/>
            </a:pPr>
            <a:r>
              <a:rPr lang="fr-FR" b="1" dirty="0" smtClean="0">
                <a:hlinkClick r:id="rId9" action="ppaction://hlinksldjump"/>
              </a:rPr>
              <a:t>Gestion </a:t>
            </a:r>
            <a:r>
              <a:rPr lang="fr-FR" b="1" dirty="0">
                <a:hlinkClick r:id="rId9" action="ppaction://hlinksldjump"/>
              </a:rPr>
              <a:t>et </a:t>
            </a:r>
            <a:r>
              <a:rPr lang="fr-FR" b="1" dirty="0" smtClean="0">
                <a:hlinkClick r:id="rId9" action="ppaction://hlinksldjump"/>
              </a:rPr>
              <a:t>archivage </a:t>
            </a:r>
            <a:r>
              <a:rPr lang="fr-FR" b="1" dirty="0">
                <a:hlinkClick r:id="rId9" action="ppaction://hlinksldjump"/>
              </a:rPr>
              <a:t>des documents</a:t>
            </a:r>
            <a:endParaRPr lang="fr-FR" b="1" dirty="0">
              <a:hlinkClick r:id="rId10" action="ppaction://hlinksldjump"/>
            </a:endParaRPr>
          </a:p>
          <a:p>
            <a:pPr marL="531813" indent="-531813">
              <a:buClr>
                <a:srgbClr val="00338D"/>
              </a:buClr>
              <a:buFont typeface="Wingdings 2" panose="05020102010507070707" pitchFamily="18" charset="2"/>
              <a:buChar char="A"/>
            </a:pPr>
            <a:r>
              <a:rPr lang="fr-FR" b="1" dirty="0" smtClean="0">
                <a:hlinkClick r:id="rId11" action="ppaction://hlinksldjump"/>
              </a:rPr>
              <a:t>Ressources en ligne et informations utiles</a:t>
            </a:r>
            <a:endParaRPr lang="fr-FR" b="1" dirty="0">
              <a:hlinkClick r:id="rId7" action="ppaction://hlinksldjump"/>
            </a:endParaRPr>
          </a:p>
        </p:txBody>
      </p:sp>
      <p:sp>
        <p:nvSpPr>
          <p:cNvPr id="4" name="Espace réservé de la date 3"/>
          <p:cNvSpPr>
            <a:spLocks noGrp="1"/>
          </p:cNvSpPr>
          <p:nvPr>
            <p:ph type="dt" sz="half" idx="10"/>
          </p:nvPr>
        </p:nvSpPr>
        <p:spPr/>
        <p:txBody>
          <a:bodyPr/>
          <a:lstStyle/>
          <a:p>
            <a:fld id="{EABD8002-9A33-4AB0-B015-68C2719B1213}" type="datetime1">
              <a:rPr lang="fr-FR" smtClean="0"/>
              <a:pPr/>
              <a:t>04/05/2020</a:t>
            </a:fld>
            <a:endParaRPr lang="fr-FR" dirty="0"/>
          </a:p>
        </p:txBody>
      </p:sp>
      <p:sp>
        <p:nvSpPr>
          <p:cNvPr id="7" name="Espace réservé du numéro de diapositive 6"/>
          <p:cNvSpPr>
            <a:spLocks noGrp="1"/>
          </p:cNvSpPr>
          <p:nvPr>
            <p:ph type="sldNum" sz="quarter" idx="12"/>
          </p:nvPr>
        </p:nvSpPr>
        <p:spPr/>
        <p:txBody>
          <a:bodyPr/>
          <a:lstStyle/>
          <a:p>
            <a:fld id="{74E2F7BF-BCBC-4BAB-99EE-C4EFACBC9625}" type="slidenum">
              <a:rPr lang="fr-FR" smtClean="0"/>
              <a:pPr/>
              <a:t>2</a:t>
            </a:fld>
            <a:endParaRPr lang="fr-FR" dirty="0"/>
          </a:p>
        </p:txBody>
      </p:sp>
    </p:spTree>
    <p:extLst>
      <p:ext uri="{BB962C8B-B14F-4D97-AF65-F5344CB8AC3E}">
        <p14:creationId xmlns:p14="http://schemas.microsoft.com/office/powerpoint/2010/main" xmlns="" val="36912151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870992"/>
            <a:ext cx="8686800" cy="685800"/>
          </a:xfrm>
        </p:spPr>
        <p:txBody>
          <a:bodyPr/>
          <a:lstStyle/>
          <a:p>
            <a:pPr marL="571500" indent="-571500">
              <a:buBlip>
                <a:blip r:embed="rId3"/>
              </a:buBlip>
            </a:pPr>
            <a:r>
              <a:rPr lang="fr-FR" sz="3600" dirty="0">
                <a:effectLst/>
              </a:rPr>
              <a:t>Les responsabilités du Secrétaire</a:t>
            </a:r>
            <a:r>
              <a:rPr lang="fr-FR" sz="3600" dirty="0" smtClean="0">
                <a:effectLst/>
              </a:rPr>
              <a:t/>
            </a:r>
            <a:br>
              <a:rPr lang="fr-FR" sz="3600" dirty="0" smtClean="0">
                <a:effectLst/>
              </a:rPr>
            </a:br>
            <a:endParaRPr lang="fr-FR" sz="3600" dirty="0">
              <a:effectLst/>
            </a:endParaRPr>
          </a:p>
        </p:txBody>
      </p:sp>
      <p:sp>
        <p:nvSpPr>
          <p:cNvPr id="69634" name="Rectangle 3"/>
          <p:cNvSpPr>
            <a:spLocks noGrp="1" noChangeArrowheads="1"/>
          </p:cNvSpPr>
          <p:nvPr>
            <p:ph idx="1"/>
          </p:nvPr>
        </p:nvSpPr>
        <p:spPr>
          <a:xfrm>
            <a:off x="228600" y="1515615"/>
            <a:ext cx="8686800" cy="4969115"/>
          </a:xfrm>
        </p:spPr>
        <p:txBody>
          <a:bodyPr>
            <a:normAutofit/>
          </a:bodyPr>
          <a:lstStyle/>
          <a:p>
            <a:pPr algn="ctr">
              <a:buClr>
                <a:srgbClr val="00338D"/>
              </a:buClr>
              <a:buFont typeface="Wingdings 2" panose="05020102010507070707" pitchFamily="18" charset="2"/>
              <a:buChar char="A"/>
            </a:pPr>
            <a:r>
              <a:rPr lang="fr-FR" sz="3000" b="1" dirty="0">
                <a:solidFill>
                  <a:srgbClr val="C00000"/>
                </a:solidFill>
              </a:rPr>
              <a:t>Garant de </a:t>
            </a:r>
            <a:r>
              <a:rPr lang="fr-FR" sz="3000" b="1" dirty="0" smtClean="0">
                <a:solidFill>
                  <a:srgbClr val="C00000"/>
                </a:solidFill>
              </a:rPr>
              <a:t>la bonne </a:t>
            </a:r>
            <a:r>
              <a:rPr lang="fr-FR" sz="3000" b="1" dirty="0">
                <a:solidFill>
                  <a:srgbClr val="C00000"/>
                </a:solidFill>
              </a:rPr>
              <a:t>marche a</a:t>
            </a:r>
            <a:r>
              <a:rPr lang="fr-FR" sz="3000" b="1" dirty="0" smtClean="0">
                <a:solidFill>
                  <a:srgbClr val="C00000"/>
                </a:solidFill>
              </a:rPr>
              <a:t>dministrative </a:t>
            </a:r>
            <a:r>
              <a:rPr lang="fr-FR" sz="3000" b="1" dirty="0">
                <a:solidFill>
                  <a:srgbClr val="C00000"/>
                </a:solidFill>
              </a:rPr>
              <a:t>du Club</a:t>
            </a:r>
            <a:endParaRPr lang="fr-FR" sz="3000" b="1" dirty="0" smtClean="0">
              <a:solidFill>
                <a:srgbClr val="C00000"/>
              </a:solidFill>
            </a:endParaRPr>
          </a:p>
          <a:p>
            <a:pPr marL="828675" indent="-457200">
              <a:buFont typeface="Wingdings" panose="05000000000000000000" pitchFamily="2" charset="2"/>
              <a:buChar char="Ø"/>
              <a:tabLst>
                <a:tab pos="7358063" algn="l"/>
              </a:tabLst>
            </a:pPr>
            <a:r>
              <a:rPr lang="fr-FR" sz="2800" b="1" dirty="0" smtClean="0"/>
              <a:t>Il </a:t>
            </a:r>
            <a:r>
              <a:rPr lang="fr-FR" sz="2800" b="1" dirty="0"/>
              <a:t>fait la déclaration du nouveau bureau à la Préfecture du siège social du club </a:t>
            </a:r>
            <a:r>
              <a:rPr lang="fr-FR" sz="2800" b="1" dirty="0" smtClean="0"/>
              <a:t>dans </a:t>
            </a:r>
            <a:r>
              <a:rPr lang="fr-FR" sz="2800" b="1" dirty="0"/>
              <a:t>les 3 mois qui suivent l’AG </a:t>
            </a:r>
            <a:r>
              <a:rPr lang="fr-FR" sz="2800" b="1" dirty="0" smtClean="0"/>
              <a:t>.</a:t>
            </a:r>
          </a:p>
          <a:p>
            <a:pPr marL="371475" indent="0">
              <a:buNone/>
            </a:pPr>
            <a:endParaRPr lang="fr-FR" sz="1800" dirty="0" smtClean="0"/>
          </a:p>
          <a:p>
            <a:pPr marL="828675" lvl="1" indent="-457200">
              <a:buFont typeface="Wingdings" panose="05000000000000000000" pitchFamily="2" charset="2"/>
              <a:buChar char="Ø"/>
            </a:pPr>
            <a:r>
              <a:rPr lang="fr-FR" b="1" dirty="0"/>
              <a:t>La Préfecture délivre un accusé de réception à conserver</a:t>
            </a:r>
          </a:p>
          <a:p>
            <a:pPr marL="371475" indent="0">
              <a:buNone/>
            </a:pPr>
            <a:endParaRPr lang="fr-FR" dirty="0" smtClean="0"/>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20</a:t>
            </a:fld>
            <a:endParaRPr lang="fr-FR"/>
          </a:p>
        </p:txBody>
      </p:sp>
      <p:sp>
        <p:nvSpPr>
          <p:cNvPr id="6" name="Espace réservé de la date 5"/>
          <p:cNvSpPr>
            <a:spLocks noGrp="1"/>
          </p:cNvSpPr>
          <p:nvPr>
            <p:ph type="dt" sz="half" idx="10"/>
          </p:nvPr>
        </p:nvSpPr>
        <p:spPr/>
        <p:txBody>
          <a:bodyPr/>
          <a:lstStyle/>
          <a:p>
            <a:pPr>
              <a:defRPr/>
            </a:pPr>
            <a:fld id="{C925A689-01A3-4DFE-8422-79DD5FC9B3B6}" type="datetime1">
              <a:rPr lang="fr-FR" smtClean="0"/>
              <a:pPr>
                <a:defRPr/>
              </a:pPr>
              <a:t>04/05/2020</a:t>
            </a:fld>
            <a:endParaRPr lang="fr-FR"/>
          </a:p>
        </p:txBody>
      </p:sp>
      <p:sp>
        <p:nvSpPr>
          <p:cNvPr id="3" name="Ellipse 2"/>
          <p:cNvSpPr/>
          <p:nvPr/>
        </p:nvSpPr>
        <p:spPr>
          <a:xfrm>
            <a:off x="1115616" y="5229200"/>
            <a:ext cx="7488832" cy="118352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b="1" dirty="0">
                <a:solidFill>
                  <a:srgbClr val="00338D"/>
                </a:solidFill>
                <a:latin typeface="Tw Cen MT" panose="020B0602020104020603" pitchFamily="34" charset="0"/>
              </a:rPr>
              <a:t>Ne pas oublier d’informer le Maire</a:t>
            </a:r>
            <a:br>
              <a:rPr lang="fr-FR" sz="2400" b="1" dirty="0">
                <a:solidFill>
                  <a:srgbClr val="00338D"/>
                </a:solidFill>
                <a:latin typeface="Tw Cen MT" panose="020B0602020104020603" pitchFamily="34" charset="0"/>
              </a:rPr>
            </a:br>
            <a:r>
              <a:rPr lang="fr-FR" sz="2400" b="1" dirty="0">
                <a:solidFill>
                  <a:srgbClr val="00338D"/>
                </a:solidFill>
                <a:latin typeface="Tw Cen MT" panose="020B0602020104020603" pitchFamily="34" charset="0"/>
              </a:rPr>
              <a:t>et les services municipaux de la Commune</a:t>
            </a:r>
            <a:endParaRPr lang="fr-FR" sz="2400" dirty="0">
              <a:solidFill>
                <a:srgbClr val="00338D"/>
              </a:solidFill>
            </a:endParaRPr>
          </a:p>
        </p:txBody>
      </p:sp>
    </p:spTree>
    <p:extLst>
      <p:ext uri="{BB962C8B-B14F-4D97-AF65-F5344CB8AC3E}">
        <p14:creationId xmlns:p14="http://schemas.microsoft.com/office/powerpoint/2010/main" xmlns="" val="4791150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9634">
                                            <p:txEl>
                                              <p:pRg st="1" end="1"/>
                                            </p:txEl>
                                          </p:spTgt>
                                        </p:tgtEl>
                                        <p:attrNameLst>
                                          <p:attrName>style.visibility</p:attrName>
                                        </p:attrNameLst>
                                      </p:cBhvr>
                                      <p:to>
                                        <p:strVal val="visible"/>
                                      </p:to>
                                    </p:set>
                                    <p:animEffect transition="in" filter="fade">
                                      <p:cBhvr>
                                        <p:cTn id="7" dur="1000"/>
                                        <p:tgtEl>
                                          <p:spTgt spid="69634">
                                            <p:txEl>
                                              <p:pRg st="1" end="1"/>
                                            </p:txEl>
                                          </p:spTgt>
                                        </p:tgtEl>
                                      </p:cBhvr>
                                    </p:animEffect>
                                    <p:anim calcmode="lin" valueType="num">
                                      <p:cBhvr>
                                        <p:cTn id="8" dur="1000" fill="hold"/>
                                        <p:tgtEl>
                                          <p:spTgt spid="6963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963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9634">
                                            <p:txEl>
                                              <p:pRg st="3" end="3"/>
                                            </p:txEl>
                                          </p:spTgt>
                                        </p:tgtEl>
                                        <p:attrNameLst>
                                          <p:attrName>style.visibility</p:attrName>
                                        </p:attrNameLst>
                                      </p:cBhvr>
                                      <p:to>
                                        <p:strVal val="visible"/>
                                      </p:to>
                                    </p:set>
                                    <p:animEffect transition="in" filter="fade">
                                      <p:cBhvr>
                                        <p:cTn id="13" dur="1000"/>
                                        <p:tgtEl>
                                          <p:spTgt spid="69634">
                                            <p:txEl>
                                              <p:pRg st="3" end="3"/>
                                            </p:txEl>
                                          </p:spTgt>
                                        </p:tgtEl>
                                      </p:cBhvr>
                                    </p:animEffect>
                                    <p:anim calcmode="lin" valueType="num">
                                      <p:cBhvr>
                                        <p:cTn id="14" dur="1000" fill="hold"/>
                                        <p:tgtEl>
                                          <p:spTgt spid="69634">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69634">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80312" y="4963337"/>
            <a:ext cx="1440160" cy="166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re 1"/>
          <p:cNvSpPr>
            <a:spLocks noGrp="1"/>
          </p:cNvSpPr>
          <p:nvPr>
            <p:ph type="title"/>
          </p:nvPr>
        </p:nvSpPr>
        <p:spPr>
          <a:xfrm>
            <a:off x="251520" y="764704"/>
            <a:ext cx="8686800" cy="685800"/>
          </a:xfrm>
        </p:spPr>
        <p:txBody>
          <a:bodyPr/>
          <a:lstStyle/>
          <a:p>
            <a:pPr marL="571500" indent="-571500">
              <a:buBlip>
                <a:blip r:embed="rId4"/>
              </a:buBlip>
            </a:pPr>
            <a:r>
              <a:rPr lang="fr-FR" sz="3600" dirty="0">
                <a:effectLst/>
              </a:rPr>
              <a:t>Les responsabilités du Secrétaire</a:t>
            </a:r>
            <a:r>
              <a:rPr lang="fr-FR" sz="3600" dirty="0" smtClean="0">
                <a:effectLst/>
              </a:rPr>
              <a:t/>
            </a:r>
            <a:br>
              <a:rPr lang="fr-FR" sz="3600" dirty="0" smtClean="0">
                <a:effectLst/>
              </a:rPr>
            </a:br>
            <a:endParaRPr lang="fr-FR" sz="3600" dirty="0">
              <a:effectLst/>
            </a:endParaRPr>
          </a:p>
        </p:txBody>
      </p:sp>
      <p:sp>
        <p:nvSpPr>
          <p:cNvPr id="69634" name="Rectangle 3"/>
          <p:cNvSpPr>
            <a:spLocks noGrp="1" noChangeArrowheads="1"/>
          </p:cNvSpPr>
          <p:nvPr>
            <p:ph idx="1"/>
          </p:nvPr>
        </p:nvSpPr>
        <p:spPr>
          <a:xfrm>
            <a:off x="228600" y="1515616"/>
            <a:ext cx="8686800" cy="4793704"/>
          </a:xfrm>
        </p:spPr>
        <p:txBody>
          <a:bodyPr>
            <a:normAutofit/>
          </a:bodyPr>
          <a:lstStyle/>
          <a:p>
            <a:pPr algn="ctr">
              <a:buClr>
                <a:srgbClr val="00338D"/>
              </a:buClr>
              <a:buFont typeface="Wingdings 2" panose="05020102010507070707" pitchFamily="18" charset="2"/>
              <a:buChar char="A"/>
            </a:pPr>
            <a:r>
              <a:rPr lang="fr-FR" sz="3000" b="1" dirty="0">
                <a:solidFill>
                  <a:srgbClr val="C00000"/>
                </a:solidFill>
              </a:rPr>
              <a:t>Garant de </a:t>
            </a:r>
            <a:r>
              <a:rPr lang="fr-FR" sz="3000" b="1" dirty="0" smtClean="0">
                <a:solidFill>
                  <a:srgbClr val="C00000"/>
                </a:solidFill>
              </a:rPr>
              <a:t>la bonne </a:t>
            </a:r>
            <a:r>
              <a:rPr lang="fr-FR" sz="3000" b="1" dirty="0">
                <a:solidFill>
                  <a:srgbClr val="C00000"/>
                </a:solidFill>
              </a:rPr>
              <a:t>marche a</a:t>
            </a:r>
            <a:r>
              <a:rPr lang="fr-FR" sz="3000" b="1" dirty="0" smtClean="0">
                <a:solidFill>
                  <a:srgbClr val="C00000"/>
                </a:solidFill>
              </a:rPr>
              <a:t>dministrative </a:t>
            </a:r>
            <a:r>
              <a:rPr lang="fr-FR" sz="3000" b="1" dirty="0">
                <a:solidFill>
                  <a:srgbClr val="C00000"/>
                </a:solidFill>
              </a:rPr>
              <a:t>du Club</a:t>
            </a:r>
            <a:endParaRPr lang="fr-FR" sz="3000" b="1" dirty="0" smtClean="0">
              <a:solidFill>
                <a:srgbClr val="C00000"/>
              </a:solidFill>
            </a:endParaRPr>
          </a:p>
          <a:p>
            <a:pPr marL="0" indent="0">
              <a:buNone/>
            </a:pPr>
            <a:endParaRPr lang="fr-FR" sz="1500" dirty="0" smtClean="0"/>
          </a:p>
          <a:p>
            <a:pPr marL="828675" indent="-457200">
              <a:buFont typeface="Wingdings" panose="05000000000000000000" pitchFamily="2" charset="2"/>
              <a:buChar char="Ø"/>
            </a:pPr>
            <a:r>
              <a:rPr lang="fr-FR" sz="2800" b="1" dirty="0" smtClean="0"/>
              <a:t>Il détient les statuts et le règlement Intérieur.</a:t>
            </a:r>
          </a:p>
          <a:p>
            <a:pPr marL="828675" indent="-457200">
              <a:buFont typeface="Wingdings" panose="05000000000000000000" pitchFamily="2" charset="2"/>
              <a:buChar char="Ø"/>
            </a:pPr>
            <a:endParaRPr lang="fr-FR" sz="2000" b="1" dirty="0" smtClean="0"/>
          </a:p>
          <a:p>
            <a:pPr marL="828675" indent="-457200">
              <a:buFont typeface="Wingdings" panose="05000000000000000000" pitchFamily="2" charset="2"/>
              <a:buChar char="Ø"/>
            </a:pPr>
            <a:r>
              <a:rPr lang="fr-FR" sz="2800" b="1" dirty="0" smtClean="0"/>
              <a:t>Il en </a:t>
            </a:r>
            <a:r>
              <a:rPr lang="fr-FR" sz="2800" b="1" dirty="0"/>
              <a:t>effectue les mises à jour si </a:t>
            </a:r>
            <a:r>
              <a:rPr lang="fr-FR" sz="2800" b="1" dirty="0" smtClean="0"/>
              <a:t>nécessaire </a:t>
            </a:r>
            <a:r>
              <a:rPr lang="fr-FR" sz="2800" b="1" dirty="0"/>
              <a:t>(déclaration en préfecture des modifications</a:t>
            </a:r>
            <a:r>
              <a:rPr lang="fr-FR" sz="2800" b="1" dirty="0" smtClean="0"/>
              <a:t>).</a:t>
            </a:r>
          </a:p>
          <a:p>
            <a:pPr marL="828675" indent="-457200">
              <a:buFont typeface="Wingdings" panose="05000000000000000000" pitchFamily="2" charset="2"/>
              <a:buChar char="Ø"/>
            </a:pPr>
            <a:endParaRPr lang="fr-FR" sz="2000" b="1" dirty="0"/>
          </a:p>
          <a:p>
            <a:pPr marL="828675" indent="-457200">
              <a:buFont typeface="Wingdings" panose="05000000000000000000" pitchFamily="2" charset="2"/>
              <a:buChar char="Ø"/>
            </a:pPr>
            <a:r>
              <a:rPr lang="fr-FR" sz="2800" b="1" dirty="0" smtClean="0"/>
              <a:t>Il remet à chaque nouveau membre une copie des statuts et du règlement intérieur du club</a:t>
            </a:r>
            <a:endParaRPr lang="fr-FR" sz="2800" b="1" dirty="0"/>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21</a:t>
            </a:fld>
            <a:endParaRPr lang="fr-FR"/>
          </a:p>
        </p:txBody>
      </p:sp>
      <p:sp>
        <p:nvSpPr>
          <p:cNvPr id="6" name="Espace réservé de la date 5"/>
          <p:cNvSpPr>
            <a:spLocks noGrp="1"/>
          </p:cNvSpPr>
          <p:nvPr>
            <p:ph type="dt" sz="half" idx="10"/>
          </p:nvPr>
        </p:nvSpPr>
        <p:spPr/>
        <p:txBody>
          <a:bodyPr/>
          <a:lstStyle/>
          <a:p>
            <a:pPr>
              <a:defRPr/>
            </a:pPr>
            <a:fld id="{5E1CAD69-7015-42B6-A5B6-06E32677849E}" type="datetime1">
              <a:rPr lang="fr-FR" smtClean="0"/>
              <a:pPr>
                <a:defRPr/>
              </a:pPr>
              <a:t>04/05/2020</a:t>
            </a:fld>
            <a:endParaRPr lang="fr-FR"/>
          </a:p>
        </p:txBody>
      </p:sp>
      <p:pic>
        <p:nvPicPr>
          <p:cNvPr id="3" name="Imag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28384" y="5802316"/>
            <a:ext cx="523695" cy="494600"/>
          </a:xfrm>
          <a:prstGeom prst="rect">
            <a:avLst/>
          </a:prstGeom>
        </p:spPr>
      </p:pic>
      <p:sp>
        <p:nvSpPr>
          <p:cNvPr id="4" name="Rectangle 3"/>
          <p:cNvSpPr/>
          <p:nvPr/>
        </p:nvSpPr>
        <p:spPr>
          <a:xfrm>
            <a:off x="7761784" y="5134224"/>
            <a:ext cx="962444" cy="523220"/>
          </a:xfrm>
          <a:prstGeom prst="rect">
            <a:avLst/>
          </a:prstGeom>
        </p:spPr>
        <p:txBody>
          <a:bodyPr wrap="square">
            <a:spAutoFit/>
          </a:bodyPr>
          <a:lstStyle/>
          <a:p>
            <a:pPr algn="ctr"/>
            <a:r>
              <a:rPr lang="fr-FR" sz="1400" b="1" dirty="0" smtClean="0">
                <a:solidFill>
                  <a:srgbClr val="00338D"/>
                </a:solidFill>
              </a:rPr>
              <a:t>Statuts</a:t>
            </a:r>
          </a:p>
          <a:p>
            <a:pPr algn="ctr"/>
            <a:r>
              <a:rPr lang="fr-FR" sz="1400" b="1" dirty="0" smtClean="0">
                <a:solidFill>
                  <a:srgbClr val="00338D"/>
                </a:solidFill>
              </a:rPr>
              <a:t> et RI</a:t>
            </a:r>
            <a:endParaRPr lang="fr-FR" sz="1400" dirty="0">
              <a:solidFill>
                <a:srgbClr val="00338D"/>
              </a:solidFill>
            </a:endParaRPr>
          </a:p>
        </p:txBody>
      </p:sp>
    </p:spTree>
    <p:extLst>
      <p:ext uri="{BB962C8B-B14F-4D97-AF65-F5344CB8AC3E}">
        <p14:creationId xmlns:p14="http://schemas.microsoft.com/office/powerpoint/2010/main" xmlns="" val="32527885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4">
                                            <p:txEl>
                                              <p:pRg st="2" end="2"/>
                                            </p:txEl>
                                          </p:spTgt>
                                        </p:tgtEl>
                                        <p:attrNameLst>
                                          <p:attrName>style.visibility</p:attrName>
                                        </p:attrNameLst>
                                      </p:cBhvr>
                                      <p:to>
                                        <p:strVal val="visible"/>
                                      </p:to>
                                    </p:set>
                                    <p:animEffect transition="in" filter="fade">
                                      <p:cBhvr>
                                        <p:cTn id="7" dur="1000"/>
                                        <p:tgtEl>
                                          <p:spTgt spid="6963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634">
                                            <p:txEl>
                                              <p:pRg st="4" end="4"/>
                                            </p:txEl>
                                          </p:spTgt>
                                        </p:tgtEl>
                                        <p:attrNameLst>
                                          <p:attrName>style.visibility</p:attrName>
                                        </p:attrNameLst>
                                      </p:cBhvr>
                                      <p:to>
                                        <p:strVal val="visible"/>
                                      </p:to>
                                    </p:set>
                                    <p:animEffect transition="in" filter="fade">
                                      <p:cBhvr>
                                        <p:cTn id="11" dur="1000"/>
                                        <p:tgtEl>
                                          <p:spTgt spid="6963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9634">
                                            <p:txEl>
                                              <p:pRg st="6" end="6"/>
                                            </p:txEl>
                                          </p:spTgt>
                                        </p:tgtEl>
                                        <p:attrNameLst>
                                          <p:attrName>style.visibility</p:attrName>
                                        </p:attrNameLst>
                                      </p:cBhvr>
                                      <p:to>
                                        <p:strVal val="visible"/>
                                      </p:to>
                                    </p:set>
                                    <p:animEffect transition="in" filter="fade">
                                      <p:cBhvr>
                                        <p:cTn id="15" dur="1000"/>
                                        <p:tgtEl>
                                          <p:spTgt spid="696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6296" y="5038589"/>
            <a:ext cx="1800200" cy="1630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re 1"/>
          <p:cNvSpPr>
            <a:spLocks noGrp="1"/>
          </p:cNvSpPr>
          <p:nvPr>
            <p:ph type="title"/>
          </p:nvPr>
        </p:nvSpPr>
        <p:spPr>
          <a:xfrm>
            <a:off x="251520" y="764704"/>
            <a:ext cx="8686800" cy="685800"/>
          </a:xfrm>
        </p:spPr>
        <p:txBody>
          <a:bodyPr/>
          <a:lstStyle/>
          <a:p>
            <a:pPr marL="571500" indent="-571500">
              <a:buBlip>
                <a:blip r:embed="rId4"/>
              </a:buBlip>
            </a:pPr>
            <a:r>
              <a:rPr lang="fr-FR" sz="3600" dirty="0">
                <a:effectLst/>
              </a:rPr>
              <a:t>Les responsabilités du Secrétaire</a:t>
            </a:r>
            <a:r>
              <a:rPr lang="fr-FR" sz="3600" dirty="0" smtClean="0">
                <a:effectLst/>
              </a:rPr>
              <a:t/>
            </a:r>
            <a:br>
              <a:rPr lang="fr-FR" sz="3600" dirty="0" smtClean="0">
                <a:effectLst/>
              </a:rPr>
            </a:br>
            <a:endParaRPr lang="fr-FR" sz="3600" dirty="0">
              <a:effectLst/>
            </a:endParaRPr>
          </a:p>
        </p:txBody>
      </p:sp>
      <p:sp>
        <p:nvSpPr>
          <p:cNvPr id="69634" name="Rectangle 3"/>
          <p:cNvSpPr>
            <a:spLocks noGrp="1" noChangeArrowheads="1"/>
          </p:cNvSpPr>
          <p:nvPr>
            <p:ph idx="1"/>
          </p:nvPr>
        </p:nvSpPr>
        <p:spPr>
          <a:xfrm>
            <a:off x="228600" y="1515615"/>
            <a:ext cx="8686800" cy="4785224"/>
          </a:xfrm>
        </p:spPr>
        <p:txBody>
          <a:bodyPr>
            <a:normAutofit lnSpcReduction="10000"/>
          </a:bodyPr>
          <a:lstStyle/>
          <a:p>
            <a:pPr algn="ctr">
              <a:buClr>
                <a:srgbClr val="00338D"/>
              </a:buClr>
              <a:buFont typeface="Wingdings 2" panose="05020102010507070707" pitchFamily="18" charset="2"/>
              <a:buChar char="A"/>
            </a:pPr>
            <a:r>
              <a:rPr lang="fr-FR" sz="3000" b="1" dirty="0">
                <a:solidFill>
                  <a:srgbClr val="C00000"/>
                </a:solidFill>
              </a:rPr>
              <a:t>Garant de </a:t>
            </a:r>
            <a:r>
              <a:rPr lang="fr-FR" sz="3000" b="1" dirty="0" smtClean="0">
                <a:solidFill>
                  <a:srgbClr val="C00000"/>
                </a:solidFill>
              </a:rPr>
              <a:t>la bonne </a:t>
            </a:r>
            <a:r>
              <a:rPr lang="fr-FR" sz="3000" b="1" dirty="0">
                <a:solidFill>
                  <a:srgbClr val="C00000"/>
                </a:solidFill>
              </a:rPr>
              <a:t>marche a</a:t>
            </a:r>
            <a:r>
              <a:rPr lang="fr-FR" sz="3000" b="1" dirty="0" smtClean="0">
                <a:solidFill>
                  <a:srgbClr val="C00000"/>
                </a:solidFill>
              </a:rPr>
              <a:t>dministrative </a:t>
            </a:r>
            <a:r>
              <a:rPr lang="fr-FR" sz="3000" b="1" dirty="0">
                <a:solidFill>
                  <a:srgbClr val="C00000"/>
                </a:solidFill>
              </a:rPr>
              <a:t>du Club</a:t>
            </a:r>
            <a:endParaRPr lang="fr-FR" sz="3000" b="1" dirty="0" smtClean="0">
              <a:solidFill>
                <a:srgbClr val="C00000"/>
              </a:solidFill>
            </a:endParaRPr>
          </a:p>
          <a:p>
            <a:pPr marL="0" indent="0">
              <a:buNone/>
            </a:pPr>
            <a:endParaRPr lang="fr-FR" sz="1200" dirty="0" smtClean="0"/>
          </a:p>
          <a:p>
            <a:pPr marL="828675" indent="-457200">
              <a:buFont typeface="Wingdings" panose="05000000000000000000" pitchFamily="2" charset="2"/>
              <a:buChar char="Ø"/>
            </a:pPr>
            <a:r>
              <a:rPr lang="fr-FR" sz="2800" b="1" dirty="0" smtClean="0"/>
              <a:t>Il établit </a:t>
            </a:r>
            <a:r>
              <a:rPr lang="fr-FR" sz="2800" b="1" dirty="0"/>
              <a:t>et met à jour le fichier individuel des membres du club :</a:t>
            </a:r>
          </a:p>
          <a:p>
            <a:pPr marL="828675" indent="-457200">
              <a:buFont typeface="Wingdings" panose="05000000000000000000" pitchFamily="2" charset="2"/>
              <a:buChar char="Ø"/>
            </a:pPr>
            <a:endParaRPr lang="fr-FR" sz="1600" b="1" dirty="0"/>
          </a:p>
          <a:p>
            <a:pPr marL="1241425" indent="-457200">
              <a:buFont typeface="Wingdings" panose="05000000000000000000" pitchFamily="2" charset="2"/>
              <a:buChar char="§"/>
            </a:pPr>
            <a:r>
              <a:rPr lang="fr-FR" sz="2800" b="1" dirty="0" smtClean="0"/>
              <a:t>Date </a:t>
            </a:r>
            <a:r>
              <a:rPr lang="fr-FR" sz="2800" b="1" dirty="0"/>
              <a:t>de naissance, adresse, téléphone, e-mail</a:t>
            </a:r>
          </a:p>
          <a:p>
            <a:pPr marL="1241425" indent="-457200">
              <a:buFont typeface="Wingdings" panose="05000000000000000000" pitchFamily="2" charset="2"/>
              <a:buChar char="§"/>
            </a:pPr>
            <a:r>
              <a:rPr lang="fr-FR" sz="2800" b="1" dirty="0" smtClean="0"/>
              <a:t>Situation </a:t>
            </a:r>
            <a:r>
              <a:rPr lang="fr-FR" sz="2800" b="1" dirty="0"/>
              <a:t>professionnelle et familiale</a:t>
            </a:r>
          </a:p>
          <a:p>
            <a:pPr marL="1241425" indent="-457200">
              <a:buFont typeface="Wingdings" panose="05000000000000000000" pitchFamily="2" charset="2"/>
              <a:buChar char="§"/>
            </a:pPr>
            <a:r>
              <a:rPr lang="fr-FR" sz="2800" b="1" dirty="0" smtClean="0"/>
              <a:t>Numéro </a:t>
            </a:r>
            <a:r>
              <a:rPr lang="fr-FR" sz="2800" b="1" dirty="0"/>
              <a:t>de membre </a:t>
            </a:r>
            <a:r>
              <a:rPr lang="fr-FR" sz="2800" b="1" dirty="0" smtClean="0"/>
              <a:t>au </a:t>
            </a:r>
            <a:r>
              <a:rPr lang="fr-FR" sz="2800" b="1" dirty="0"/>
              <a:t>Lions Clubs </a:t>
            </a:r>
            <a:r>
              <a:rPr lang="fr-FR" sz="2800" b="1" dirty="0" smtClean="0"/>
              <a:t>International</a:t>
            </a:r>
          </a:p>
          <a:p>
            <a:pPr marL="784225" indent="0">
              <a:buNone/>
            </a:pPr>
            <a:endParaRPr lang="fr-FR" sz="1600" b="1" dirty="0" smtClean="0"/>
          </a:p>
          <a:p>
            <a:pPr marL="828675" indent="-457200">
              <a:buFont typeface="Wingdings" panose="05000000000000000000" pitchFamily="2" charset="2"/>
              <a:buChar char="Ø"/>
            </a:pPr>
            <a:r>
              <a:rPr lang="fr-FR" sz="2800" b="1" dirty="0"/>
              <a:t>Il remplit tous les </a:t>
            </a:r>
            <a:r>
              <a:rPr lang="fr-FR" sz="2800" b="1" dirty="0" smtClean="0"/>
              <a:t>documents</a:t>
            </a:r>
          </a:p>
          <a:p>
            <a:pPr marL="806450" indent="0">
              <a:buNone/>
            </a:pPr>
            <a:r>
              <a:rPr lang="fr-FR" sz="2800" b="1" dirty="0" smtClean="0"/>
              <a:t> </a:t>
            </a:r>
            <a:r>
              <a:rPr lang="fr-FR" sz="2800" b="1" dirty="0"/>
              <a:t>administratifs (en respectant les délais</a:t>
            </a:r>
          </a:p>
          <a:p>
            <a:pPr marL="1076325" indent="-292100">
              <a:buFont typeface="Wingdings" panose="05000000000000000000" pitchFamily="2" charset="2"/>
              <a:buChar char="ü"/>
            </a:pPr>
            <a:endParaRPr lang="fr-FR" sz="2800" b="1" dirty="0"/>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22</a:t>
            </a:fld>
            <a:endParaRPr lang="fr-FR"/>
          </a:p>
        </p:txBody>
      </p:sp>
      <p:sp>
        <p:nvSpPr>
          <p:cNvPr id="6" name="Espace réservé de la date 5"/>
          <p:cNvSpPr>
            <a:spLocks noGrp="1"/>
          </p:cNvSpPr>
          <p:nvPr>
            <p:ph type="dt" sz="half" idx="10"/>
          </p:nvPr>
        </p:nvSpPr>
        <p:spPr/>
        <p:txBody>
          <a:bodyPr/>
          <a:lstStyle/>
          <a:p>
            <a:pPr>
              <a:defRPr/>
            </a:pPr>
            <a:fld id="{62EF12A9-20A1-4AF6-915E-E7A6B275725B}" type="datetime1">
              <a:rPr lang="fr-FR" smtClean="0"/>
              <a:pPr>
                <a:defRPr/>
              </a:pPr>
              <a:t>04/05/2020</a:t>
            </a:fld>
            <a:endParaRPr lang="fr-FR"/>
          </a:p>
        </p:txBody>
      </p:sp>
      <p:pic>
        <p:nvPicPr>
          <p:cNvPr id="3" name="Imag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85722" y="5946947"/>
            <a:ext cx="374710" cy="353892"/>
          </a:xfrm>
          <a:prstGeom prst="rect">
            <a:avLst/>
          </a:prstGeom>
        </p:spPr>
      </p:pic>
      <p:sp>
        <p:nvSpPr>
          <p:cNvPr id="4" name="Rectangle 3"/>
          <p:cNvSpPr/>
          <p:nvPr/>
        </p:nvSpPr>
        <p:spPr>
          <a:xfrm>
            <a:off x="7714012" y="5514899"/>
            <a:ext cx="962444" cy="401135"/>
          </a:xfrm>
          <a:prstGeom prst="rect">
            <a:avLst/>
          </a:prstGeom>
        </p:spPr>
        <p:txBody>
          <a:bodyPr wrap="square">
            <a:spAutoFit/>
          </a:bodyPr>
          <a:lstStyle/>
          <a:p>
            <a:pPr algn="ctr">
              <a:lnSpc>
                <a:spcPts val="1200"/>
              </a:lnSpc>
            </a:pPr>
            <a:r>
              <a:rPr lang="fr-FR" sz="1200" b="1" dirty="0" smtClean="0">
                <a:solidFill>
                  <a:schemeClr val="bg1"/>
                </a:solidFill>
              </a:rPr>
              <a:t>Fichier des Membres</a:t>
            </a:r>
            <a:endParaRPr lang="fr-FR" sz="1200" dirty="0">
              <a:solidFill>
                <a:schemeClr val="bg1"/>
              </a:solidFill>
            </a:endParaRPr>
          </a:p>
        </p:txBody>
      </p:sp>
      <p:sp>
        <p:nvSpPr>
          <p:cNvPr id="9" name="AutoShape 4">
            <a:hlinkClick r:id="rId5" action="ppaction://hlinksldjump" highlightClick="1"/>
          </p:cNvPr>
          <p:cNvSpPr>
            <a:spLocks noChangeArrowheads="1"/>
          </p:cNvSpPr>
          <p:nvPr/>
        </p:nvSpPr>
        <p:spPr bwMode="auto">
          <a:xfrm>
            <a:off x="8394378" y="6436568"/>
            <a:ext cx="533400" cy="304800"/>
          </a:xfrm>
          <a:prstGeom prst="actionButtonBackPrevious">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fr-FR" altLang="fr-FR"/>
          </a:p>
        </p:txBody>
      </p:sp>
    </p:spTree>
    <p:extLst>
      <p:ext uri="{BB962C8B-B14F-4D97-AF65-F5344CB8AC3E}">
        <p14:creationId xmlns:p14="http://schemas.microsoft.com/office/powerpoint/2010/main" xmlns="" val="8219358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4">
                                            <p:txEl>
                                              <p:pRg st="2" end="2"/>
                                            </p:txEl>
                                          </p:spTgt>
                                        </p:tgtEl>
                                        <p:attrNameLst>
                                          <p:attrName>style.visibility</p:attrName>
                                        </p:attrNameLst>
                                      </p:cBhvr>
                                      <p:to>
                                        <p:strVal val="visible"/>
                                      </p:to>
                                    </p:set>
                                    <p:animEffect transition="in" filter="fade">
                                      <p:cBhvr>
                                        <p:cTn id="7" dur="1000"/>
                                        <p:tgtEl>
                                          <p:spTgt spid="6963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4">
                                            <p:txEl>
                                              <p:pRg st="4" end="4"/>
                                            </p:txEl>
                                          </p:spTgt>
                                        </p:tgtEl>
                                        <p:attrNameLst>
                                          <p:attrName>style.visibility</p:attrName>
                                        </p:attrNameLst>
                                      </p:cBhvr>
                                      <p:to>
                                        <p:strVal val="visible"/>
                                      </p:to>
                                    </p:set>
                                    <p:animEffect transition="in" filter="fade">
                                      <p:cBhvr>
                                        <p:cTn id="10" dur="1000"/>
                                        <p:tgtEl>
                                          <p:spTgt spid="6963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9634">
                                            <p:txEl>
                                              <p:pRg st="5" end="5"/>
                                            </p:txEl>
                                          </p:spTgt>
                                        </p:tgtEl>
                                        <p:attrNameLst>
                                          <p:attrName>style.visibility</p:attrName>
                                        </p:attrNameLst>
                                      </p:cBhvr>
                                      <p:to>
                                        <p:strVal val="visible"/>
                                      </p:to>
                                    </p:set>
                                    <p:animEffect transition="in" filter="fade">
                                      <p:cBhvr>
                                        <p:cTn id="13" dur="1000"/>
                                        <p:tgtEl>
                                          <p:spTgt spid="6963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9634">
                                            <p:txEl>
                                              <p:pRg st="6" end="6"/>
                                            </p:txEl>
                                          </p:spTgt>
                                        </p:tgtEl>
                                        <p:attrNameLst>
                                          <p:attrName>style.visibility</p:attrName>
                                        </p:attrNameLst>
                                      </p:cBhvr>
                                      <p:to>
                                        <p:strVal val="visible"/>
                                      </p:to>
                                    </p:set>
                                    <p:animEffect transition="in" filter="fade">
                                      <p:cBhvr>
                                        <p:cTn id="16" dur="1000"/>
                                        <p:tgtEl>
                                          <p:spTgt spid="6963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9634">
                                            <p:txEl>
                                              <p:pRg st="8" end="8"/>
                                            </p:txEl>
                                          </p:spTgt>
                                        </p:tgtEl>
                                        <p:attrNameLst>
                                          <p:attrName>style.visibility</p:attrName>
                                        </p:attrNameLst>
                                      </p:cBhvr>
                                      <p:to>
                                        <p:strVal val="visible"/>
                                      </p:to>
                                    </p:set>
                                    <p:animEffect transition="in" filter="fade">
                                      <p:cBhvr>
                                        <p:cTn id="19" dur="1000"/>
                                        <p:tgtEl>
                                          <p:spTgt spid="69634">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9634">
                                            <p:txEl>
                                              <p:pRg st="9" end="9"/>
                                            </p:txEl>
                                          </p:spTgt>
                                        </p:tgtEl>
                                        <p:attrNameLst>
                                          <p:attrName>style.visibility</p:attrName>
                                        </p:attrNameLst>
                                      </p:cBhvr>
                                      <p:to>
                                        <p:strVal val="visible"/>
                                      </p:to>
                                    </p:set>
                                    <p:animEffect transition="in" filter="fade">
                                      <p:cBhvr>
                                        <p:cTn id="22" dur="1000"/>
                                        <p:tgtEl>
                                          <p:spTgt spid="696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74E2F7BF-BCBC-4BAB-99EE-C4EFACBC9625}" type="slidenum">
              <a:rPr lang="fr-FR" smtClean="0"/>
              <a:pPr/>
              <a:t>23</a:t>
            </a:fld>
            <a:endParaRPr lang="fr-FR" dirty="0"/>
          </a:p>
        </p:txBody>
      </p:sp>
      <p:sp>
        <p:nvSpPr>
          <p:cNvPr id="2" name="Espace réservé de la date 1"/>
          <p:cNvSpPr>
            <a:spLocks noGrp="1"/>
          </p:cNvSpPr>
          <p:nvPr>
            <p:ph type="dt" sz="half" idx="10"/>
          </p:nvPr>
        </p:nvSpPr>
        <p:spPr/>
        <p:txBody>
          <a:bodyPr/>
          <a:lstStyle/>
          <a:p>
            <a:fld id="{484DD5D5-3901-4560-AE07-5F6322097063}" type="datetime1">
              <a:rPr lang="fr-FR" smtClean="0"/>
              <a:pPr/>
              <a:t>04/05/2020</a:t>
            </a:fld>
            <a:endParaRPr lang="en-US"/>
          </a:p>
        </p:txBody>
      </p:sp>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699493"/>
            <a:ext cx="2657475" cy="324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Bulle ronde 4"/>
          <p:cNvSpPr/>
          <p:nvPr/>
        </p:nvSpPr>
        <p:spPr>
          <a:xfrm>
            <a:off x="4029252" y="1000358"/>
            <a:ext cx="3444561" cy="1512168"/>
          </a:xfrm>
          <a:prstGeom prst="wedgeEllipseCallout">
            <a:avLst>
              <a:gd name="adj1" fmla="val -72481"/>
              <a:gd name="adj2" fmla="val 55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bg1"/>
                </a:solidFill>
              </a:rPr>
              <a:t>Guide du travail</a:t>
            </a:r>
          </a:p>
          <a:p>
            <a:pPr algn="ctr"/>
            <a:r>
              <a:rPr lang="fr-FR" sz="2400" b="1" dirty="0" smtClean="0">
                <a:solidFill>
                  <a:schemeClr val="bg1"/>
                </a:solidFill>
              </a:rPr>
              <a:t>du Secrétaire.</a:t>
            </a:r>
          </a:p>
          <a:p>
            <a:pPr algn="ctr"/>
            <a:r>
              <a:rPr lang="fr-FR" sz="2400" b="1" dirty="0" smtClean="0">
                <a:solidFill>
                  <a:schemeClr val="bg1"/>
                </a:solidFill>
              </a:rPr>
              <a:t>Y’a du boulot!</a:t>
            </a:r>
            <a:endParaRPr lang="fr-FR" sz="2400" b="1" dirty="0">
              <a:solidFill>
                <a:schemeClr val="bg1"/>
              </a:solidFill>
            </a:endParaRPr>
          </a:p>
        </p:txBody>
      </p:sp>
      <p:sp>
        <p:nvSpPr>
          <p:cNvPr id="10" name="Rectangle 9"/>
          <p:cNvSpPr/>
          <p:nvPr/>
        </p:nvSpPr>
        <p:spPr>
          <a:xfrm>
            <a:off x="2537722" y="3664654"/>
            <a:ext cx="1215717" cy="400110"/>
          </a:xfrm>
          <a:prstGeom prst="rect">
            <a:avLst/>
          </a:prstGeom>
        </p:spPr>
        <p:txBody>
          <a:bodyPr wrap="none">
            <a:spAutoFit/>
          </a:bodyPr>
          <a:lstStyle/>
          <a:p>
            <a:r>
              <a:rPr lang="fr-FR" sz="2000" b="1" dirty="0" smtClean="0">
                <a:solidFill>
                  <a:schemeClr val="bg1"/>
                </a:solidFill>
              </a:rPr>
              <a:t>Secrétaire</a:t>
            </a:r>
            <a:endParaRPr lang="fr-FR" sz="2000" b="1" dirty="0">
              <a:solidFill>
                <a:schemeClr val="bg1"/>
              </a:solidFill>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3921189"/>
            <a:ext cx="3128963" cy="2363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rot="17887001">
            <a:off x="5830457" y="4523291"/>
            <a:ext cx="1493099" cy="646331"/>
          </a:xfrm>
          <a:prstGeom prst="rect">
            <a:avLst/>
          </a:prstGeom>
        </p:spPr>
        <p:txBody>
          <a:bodyPr wrap="square">
            <a:spAutoFit/>
          </a:bodyPr>
          <a:lstStyle/>
          <a:p>
            <a:pPr algn="ctr"/>
            <a:r>
              <a:rPr lang="fr-FR" b="1" dirty="0">
                <a:solidFill>
                  <a:schemeClr val="bg1"/>
                </a:solidFill>
              </a:rPr>
              <a:t>Guide du travail</a:t>
            </a:r>
            <a:endParaRPr lang="fr-FR" dirty="0"/>
          </a:p>
        </p:txBody>
      </p:sp>
    </p:spTree>
    <p:extLst>
      <p:ext uri="{BB962C8B-B14F-4D97-AF65-F5344CB8AC3E}">
        <p14:creationId xmlns:p14="http://schemas.microsoft.com/office/powerpoint/2010/main" xmlns="" val="37827797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755576" y="980728"/>
            <a:ext cx="7632848"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a:xfrm>
            <a:off x="251520" y="1905000"/>
            <a:ext cx="8686800" cy="4953000"/>
          </a:xfrm>
        </p:spPr>
        <p:txBody>
          <a:bodyPr>
            <a:noAutofit/>
          </a:bodyPr>
          <a:lstStyle/>
          <a:p>
            <a:pPr marL="531813" indent="-444500">
              <a:buClr>
                <a:srgbClr val="00338D"/>
              </a:buClr>
              <a:buFont typeface="Wingdings 2" panose="05020102010507070707" pitchFamily="18" charset="2"/>
              <a:buChar char="A"/>
            </a:pPr>
            <a:r>
              <a:rPr lang="fr-FR" b="1" dirty="0" smtClean="0"/>
              <a:t>Le Secrétaire assure </a:t>
            </a:r>
            <a:r>
              <a:rPr lang="fr-FR" b="1" dirty="0"/>
              <a:t>la communication entre le club, son </a:t>
            </a:r>
            <a:r>
              <a:rPr lang="fr-FR" b="1" dirty="0" smtClean="0"/>
              <a:t>district, le district multiple et le LCI.</a:t>
            </a:r>
            <a:endParaRPr lang="fr-FR" b="1" dirty="0"/>
          </a:p>
          <a:p>
            <a:pPr marL="200025" indent="0">
              <a:buNone/>
            </a:pPr>
            <a:endParaRPr lang="fr-FR" sz="2000" dirty="0"/>
          </a:p>
          <a:p>
            <a:pPr marL="1066800" lvl="1" indent="-457200" defTabSz="900113">
              <a:spcBef>
                <a:spcPts val="0"/>
              </a:spcBef>
              <a:buFont typeface="Wingdings" panose="05000000000000000000" pitchFamily="2" charset="2"/>
              <a:buChar char="Ø"/>
            </a:pPr>
            <a:r>
              <a:rPr lang="fr-FR" b="1" dirty="0"/>
              <a:t>Toute la correspondance adressée au club et envoyée par le club est confiée au </a:t>
            </a:r>
            <a:r>
              <a:rPr lang="fr-FR" b="1" dirty="0" smtClean="0"/>
              <a:t>Secrétaire</a:t>
            </a:r>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24</a:t>
            </a:fld>
            <a:endParaRPr lang="fr-FR"/>
          </a:p>
        </p:txBody>
      </p:sp>
      <p:grpSp>
        <p:nvGrpSpPr>
          <p:cNvPr id="5" name="Groupe 4"/>
          <p:cNvGrpSpPr/>
          <p:nvPr/>
        </p:nvGrpSpPr>
        <p:grpSpPr>
          <a:xfrm>
            <a:off x="2771800" y="4653136"/>
            <a:ext cx="4320480" cy="1584176"/>
            <a:chOff x="4520952" y="4797152"/>
            <a:chExt cx="5168900" cy="1828800"/>
          </a:xfrm>
        </p:grpSpPr>
        <p:pic>
          <p:nvPicPr>
            <p:cNvPr id="8" name="Picture 12" descr="D:\Club Officer Training\Up to Date\in-and-out2.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t="25021" b="16594"/>
            <a:stretch>
              <a:fillRect/>
            </a:stretch>
          </p:blipFill>
          <p:spPr bwMode="auto">
            <a:xfrm>
              <a:off x="4520952" y="4797152"/>
              <a:ext cx="51689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393160" y="5242520"/>
              <a:ext cx="1368152" cy="504056"/>
            </a:xfrm>
            <a:prstGeom prst="rect">
              <a:avLst/>
            </a:prstGeom>
            <a:solidFill>
              <a:srgbClr val="EA72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smtClean="0"/>
                <a:t>Secrétaire du Club</a:t>
              </a:r>
              <a:endParaRPr lang="fr-FR" sz="1400" dirty="0"/>
            </a:p>
          </p:txBody>
        </p:sp>
      </p:grpSp>
      <p:sp>
        <p:nvSpPr>
          <p:cNvPr id="10" name="Espace réservé de la date 9"/>
          <p:cNvSpPr>
            <a:spLocks noGrp="1"/>
          </p:cNvSpPr>
          <p:nvPr>
            <p:ph type="dt" sz="half" idx="10"/>
          </p:nvPr>
        </p:nvSpPr>
        <p:spPr/>
        <p:txBody>
          <a:bodyPr/>
          <a:lstStyle/>
          <a:p>
            <a:pPr>
              <a:defRPr/>
            </a:pPr>
            <a:fld id="{BC76D021-6ED0-41EE-89F6-A3626C2C6977}" type="datetime1">
              <a:rPr lang="fr-FR" smtClean="0"/>
              <a:pPr>
                <a:defRPr/>
              </a:pPr>
              <a:t>04/05/2020</a:t>
            </a:fld>
            <a:endParaRPr lang="fr-FR"/>
          </a:p>
        </p:txBody>
      </p:sp>
    </p:spTree>
    <p:extLst>
      <p:ext uri="{BB962C8B-B14F-4D97-AF65-F5344CB8AC3E}">
        <p14:creationId xmlns:p14="http://schemas.microsoft.com/office/powerpoint/2010/main" xmlns="" val="14807735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fade">
                                      <p:cBhvr>
                                        <p:cTn id="7" dur="1000"/>
                                        <p:tgtEl>
                                          <p:spTgt spid="10035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0354">
                                            <p:txEl>
                                              <p:pRg st="2" end="2"/>
                                            </p:txEl>
                                          </p:spTgt>
                                        </p:tgtEl>
                                        <p:attrNameLst>
                                          <p:attrName>style.visibility</p:attrName>
                                        </p:attrNameLst>
                                      </p:cBhvr>
                                      <p:to>
                                        <p:strVal val="visible"/>
                                      </p:to>
                                    </p:set>
                                    <p:animEffect transition="in" filter="fade">
                                      <p:cBhvr>
                                        <p:cTn id="11" dur="1000"/>
                                        <p:tgtEl>
                                          <p:spTgt spid="100354">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755576" y="980728"/>
            <a:ext cx="7632848"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a:xfrm>
            <a:off x="251520" y="1628800"/>
            <a:ext cx="8686800" cy="4608512"/>
          </a:xfrm>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Les tâches à accomplir au sein du club</a:t>
            </a:r>
          </a:p>
          <a:p>
            <a:pPr marL="531813" indent="-444500">
              <a:buClr>
                <a:srgbClr val="00338D"/>
              </a:buClr>
              <a:buFont typeface="Wingdings 2" panose="05020102010507070707" pitchFamily="18" charset="2"/>
              <a:buChar char="A"/>
            </a:pPr>
            <a:endParaRPr lang="fr-FR" sz="1200" b="1" dirty="0"/>
          </a:p>
          <a:p>
            <a:pPr marL="617538" indent="-355600">
              <a:buClr>
                <a:srgbClr val="00338D"/>
              </a:buClr>
              <a:buFont typeface="Wingdings" panose="05000000000000000000" pitchFamily="2" charset="2"/>
              <a:buChar char="Ø"/>
            </a:pPr>
            <a:r>
              <a:rPr lang="fr-FR" sz="2800" b="1" dirty="0" smtClean="0"/>
              <a:t>Il envoie </a:t>
            </a:r>
            <a:r>
              <a:rPr lang="fr-FR" sz="2800" b="1" dirty="0"/>
              <a:t>des convocations aux réunions de travail et aux Assemblées Générales, avec l’ordre du </a:t>
            </a:r>
            <a:r>
              <a:rPr lang="fr-FR" sz="2800" b="1" dirty="0" smtClean="0"/>
              <a:t>jour</a:t>
            </a:r>
          </a:p>
          <a:p>
            <a:pPr marL="617538" indent="-355600">
              <a:buClr>
                <a:srgbClr val="00338D"/>
              </a:buClr>
              <a:buFont typeface="Wingdings" panose="05000000000000000000" pitchFamily="2" charset="2"/>
              <a:buChar char="Ø"/>
            </a:pPr>
            <a:endParaRPr lang="fr-FR" sz="1600" b="1" dirty="0"/>
          </a:p>
          <a:p>
            <a:pPr marL="617538" indent="-355600">
              <a:buClr>
                <a:srgbClr val="00338D"/>
              </a:buClr>
              <a:buFont typeface="Wingdings" panose="05000000000000000000" pitchFamily="2" charset="2"/>
              <a:buChar char="Ø"/>
            </a:pPr>
            <a:r>
              <a:rPr lang="fr-FR" sz="2800" b="1" dirty="0" smtClean="0"/>
              <a:t>Il diffuse le </a:t>
            </a:r>
            <a:r>
              <a:rPr lang="fr-FR" sz="2800" b="1" dirty="0"/>
              <a:t>compte-rendu des réunions du club (avec le relevé des présents, absents, excusés) :</a:t>
            </a:r>
          </a:p>
          <a:p>
            <a:pPr marL="981075" indent="-457200">
              <a:buClr>
                <a:srgbClr val="00338D"/>
              </a:buClr>
              <a:buFont typeface="Wingdings" panose="05000000000000000000" pitchFamily="2" charset="2"/>
              <a:buChar char="§"/>
            </a:pPr>
            <a:r>
              <a:rPr lang="fr-FR" sz="2800" b="1" dirty="0"/>
              <a:t>à chaque membre </a:t>
            </a:r>
          </a:p>
          <a:p>
            <a:pPr marL="981075" indent="-457200">
              <a:buClr>
                <a:srgbClr val="00338D"/>
              </a:buClr>
              <a:buFont typeface="Wingdings" panose="05000000000000000000" pitchFamily="2" charset="2"/>
              <a:buChar char="§"/>
            </a:pPr>
            <a:r>
              <a:rPr lang="fr-FR" sz="2800" b="1" dirty="0"/>
              <a:t>au président de zone</a:t>
            </a:r>
          </a:p>
          <a:p>
            <a:pPr marL="981075" indent="-457200">
              <a:buClr>
                <a:srgbClr val="00338D"/>
              </a:buClr>
              <a:buFont typeface="Wingdings" panose="05000000000000000000" pitchFamily="2" charset="2"/>
              <a:buChar char="§"/>
            </a:pPr>
            <a:r>
              <a:rPr lang="fr-FR" sz="2800" b="1" dirty="0"/>
              <a:t>au Secrétariat du District </a:t>
            </a:r>
            <a:endParaRPr lang="fr-FR" b="1" dirty="0" smtClean="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25</a:t>
            </a:fld>
            <a:endParaRPr lang="fr-FR"/>
          </a:p>
        </p:txBody>
      </p:sp>
      <p:sp>
        <p:nvSpPr>
          <p:cNvPr id="10" name="Espace réservé de la date 9"/>
          <p:cNvSpPr>
            <a:spLocks noGrp="1"/>
          </p:cNvSpPr>
          <p:nvPr>
            <p:ph type="dt" sz="half" idx="10"/>
          </p:nvPr>
        </p:nvSpPr>
        <p:spPr/>
        <p:txBody>
          <a:bodyPr/>
          <a:lstStyle/>
          <a:p>
            <a:pPr>
              <a:defRPr/>
            </a:pPr>
            <a:fld id="{0D1C69EA-2CFA-483E-B709-78ED35183152}" type="datetime1">
              <a:rPr lang="fr-FR" smtClean="0"/>
              <a:pPr>
                <a:defRPr/>
              </a:pPr>
              <a:t>04/05/2020</a:t>
            </a:fld>
            <a:endParaRPr lang="fr-FR"/>
          </a:p>
        </p:txBody>
      </p:sp>
    </p:spTree>
    <p:extLst>
      <p:ext uri="{BB962C8B-B14F-4D97-AF65-F5344CB8AC3E}">
        <p14:creationId xmlns:p14="http://schemas.microsoft.com/office/powerpoint/2010/main" xmlns="" val="23852069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fade">
                                      <p:cBhvr>
                                        <p:cTn id="7" dur="1000"/>
                                        <p:tgtEl>
                                          <p:spTgt spid="10035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0354">
                                            <p:txEl>
                                              <p:pRg st="2" end="2"/>
                                            </p:txEl>
                                          </p:spTgt>
                                        </p:tgtEl>
                                        <p:attrNameLst>
                                          <p:attrName>style.visibility</p:attrName>
                                        </p:attrNameLst>
                                      </p:cBhvr>
                                      <p:to>
                                        <p:strVal val="visible"/>
                                      </p:to>
                                    </p:set>
                                    <p:animEffect transition="in" filter="fade">
                                      <p:cBhvr>
                                        <p:cTn id="11" dur="1000"/>
                                        <p:tgtEl>
                                          <p:spTgt spid="100354">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0354">
                                            <p:txEl>
                                              <p:pRg st="4" end="4"/>
                                            </p:txEl>
                                          </p:spTgt>
                                        </p:tgtEl>
                                        <p:attrNameLst>
                                          <p:attrName>style.visibility</p:attrName>
                                        </p:attrNameLst>
                                      </p:cBhvr>
                                      <p:to>
                                        <p:strVal val="visible"/>
                                      </p:to>
                                    </p:set>
                                    <p:animEffect transition="in" filter="fade">
                                      <p:cBhvr>
                                        <p:cTn id="15" dur="1000"/>
                                        <p:tgtEl>
                                          <p:spTgt spid="100354">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0354">
                                            <p:txEl>
                                              <p:pRg st="5" end="5"/>
                                            </p:txEl>
                                          </p:spTgt>
                                        </p:tgtEl>
                                        <p:attrNameLst>
                                          <p:attrName>style.visibility</p:attrName>
                                        </p:attrNameLst>
                                      </p:cBhvr>
                                      <p:to>
                                        <p:strVal val="visible"/>
                                      </p:to>
                                    </p:set>
                                    <p:animEffect transition="in" filter="fade">
                                      <p:cBhvr>
                                        <p:cTn id="19" dur="1000"/>
                                        <p:tgtEl>
                                          <p:spTgt spid="100354">
                                            <p:txEl>
                                              <p:pRg st="5" end="5"/>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0354">
                                            <p:txEl>
                                              <p:pRg st="6" end="6"/>
                                            </p:txEl>
                                          </p:spTgt>
                                        </p:tgtEl>
                                        <p:attrNameLst>
                                          <p:attrName>style.visibility</p:attrName>
                                        </p:attrNameLst>
                                      </p:cBhvr>
                                      <p:to>
                                        <p:strVal val="visible"/>
                                      </p:to>
                                    </p:set>
                                    <p:animEffect transition="in" filter="fade">
                                      <p:cBhvr>
                                        <p:cTn id="23" dur="1000"/>
                                        <p:tgtEl>
                                          <p:spTgt spid="100354">
                                            <p:txEl>
                                              <p:pRg st="6" end="6"/>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00354">
                                            <p:txEl>
                                              <p:pRg st="7" end="7"/>
                                            </p:txEl>
                                          </p:spTgt>
                                        </p:tgtEl>
                                        <p:attrNameLst>
                                          <p:attrName>style.visibility</p:attrName>
                                        </p:attrNameLst>
                                      </p:cBhvr>
                                      <p:to>
                                        <p:strVal val="visible"/>
                                      </p:to>
                                    </p:set>
                                    <p:animEffect transition="in" filter="fade">
                                      <p:cBhvr>
                                        <p:cTn id="27" dur="1000"/>
                                        <p:tgtEl>
                                          <p:spTgt spid="1003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251520" y="764704"/>
            <a:ext cx="8686800"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Les tâches à accomplir au sein du club</a:t>
            </a:r>
          </a:p>
          <a:p>
            <a:endParaRPr lang="fr-FR" sz="1400" dirty="0" smtClean="0"/>
          </a:p>
          <a:p>
            <a:pPr marL="617538" indent="-355600">
              <a:buClr>
                <a:srgbClr val="00338D"/>
              </a:buClr>
              <a:buFont typeface="Wingdings" panose="05000000000000000000" pitchFamily="2" charset="2"/>
              <a:buChar char="Ø"/>
            </a:pPr>
            <a:r>
              <a:rPr lang="fr-FR" sz="2800" b="1" dirty="0"/>
              <a:t>Selon les statuts, le club doit tenir </a:t>
            </a:r>
            <a:r>
              <a:rPr lang="fr-FR" sz="3600" b="1" dirty="0">
                <a:solidFill>
                  <a:srgbClr val="C00000"/>
                </a:solidFill>
              </a:rPr>
              <a:t>2</a:t>
            </a:r>
            <a:r>
              <a:rPr lang="fr-FR" sz="2800" b="1" dirty="0"/>
              <a:t> Assemblées Générales Ordinaires (A.G.O.) par </a:t>
            </a:r>
            <a:r>
              <a:rPr lang="fr-FR" sz="2800" b="1" dirty="0" smtClean="0"/>
              <a:t>an</a:t>
            </a:r>
          </a:p>
          <a:p>
            <a:pPr marL="617538" indent="-355600">
              <a:buClr>
                <a:srgbClr val="00338D"/>
              </a:buClr>
              <a:buFont typeface="Wingdings" panose="05000000000000000000" pitchFamily="2" charset="2"/>
              <a:buChar char="Ø"/>
            </a:pPr>
            <a:endParaRPr lang="fr-FR" sz="1600" b="1" dirty="0"/>
          </a:p>
          <a:p>
            <a:pPr marL="617538" indent="-355600">
              <a:buClr>
                <a:srgbClr val="00338D"/>
              </a:buClr>
              <a:buFont typeface="Wingdings" panose="05000000000000000000" pitchFamily="2" charset="2"/>
              <a:buChar char="Ø"/>
            </a:pPr>
            <a:r>
              <a:rPr lang="fr-FR" sz="2800" b="1" dirty="0"/>
              <a:t>Le Secrétaire </a:t>
            </a:r>
            <a:r>
              <a:rPr lang="fr-FR" sz="2800" b="1" dirty="0" smtClean="0"/>
              <a:t>doit :</a:t>
            </a:r>
          </a:p>
          <a:p>
            <a:pPr marL="617538" indent="-355600">
              <a:buClr>
                <a:srgbClr val="00338D"/>
              </a:buClr>
              <a:buFont typeface="Wingdings" panose="05000000000000000000" pitchFamily="2" charset="2"/>
              <a:buChar char="Ø"/>
            </a:pPr>
            <a:endParaRPr lang="fr-FR" sz="1100" b="1" dirty="0"/>
          </a:p>
          <a:p>
            <a:pPr marL="1066800" lvl="1" indent="-457200">
              <a:spcBef>
                <a:spcPts val="0"/>
              </a:spcBef>
            </a:pPr>
            <a:r>
              <a:rPr lang="fr-FR" sz="2400" b="1" dirty="0" smtClean="0"/>
              <a:t>convoquer chaque </a:t>
            </a:r>
            <a:r>
              <a:rPr lang="fr-FR" sz="2400" b="1" dirty="0"/>
              <a:t>membre, par </a:t>
            </a:r>
            <a:r>
              <a:rPr lang="fr-FR" sz="2400" b="1" dirty="0" smtClean="0"/>
              <a:t>courrier ou courriel, </a:t>
            </a:r>
            <a:r>
              <a:rPr lang="fr-FR" sz="2400" b="1" i="1" u="sng" dirty="0"/>
              <a:t>15 jours au moins </a:t>
            </a:r>
            <a:r>
              <a:rPr lang="fr-FR" sz="2400" b="1" dirty="0"/>
              <a:t>avant </a:t>
            </a:r>
            <a:r>
              <a:rPr lang="fr-FR" sz="2400" b="1" dirty="0" smtClean="0"/>
              <a:t>la date de l’</a:t>
            </a:r>
            <a:r>
              <a:rPr lang="fr-FR" sz="2400" b="1" dirty="0" err="1" smtClean="0"/>
              <a:t>A.G</a:t>
            </a:r>
            <a:r>
              <a:rPr lang="fr-FR" sz="2400" b="1" dirty="0" smtClean="0"/>
              <a:t>.</a:t>
            </a:r>
          </a:p>
          <a:p>
            <a:pPr marL="1066800" lvl="1" indent="-457200">
              <a:spcBef>
                <a:spcPts val="0"/>
              </a:spcBef>
            </a:pPr>
            <a:r>
              <a:rPr lang="fr-FR" sz="2400" b="1" dirty="0" smtClean="0"/>
              <a:t>faire </a:t>
            </a:r>
            <a:r>
              <a:rPr lang="fr-FR" sz="2400" b="1" dirty="0"/>
              <a:t>signer la feuille d’émargement </a:t>
            </a:r>
            <a:r>
              <a:rPr lang="fr-FR" sz="2400" b="1" dirty="0" smtClean="0"/>
              <a:t>aux présents</a:t>
            </a:r>
            <a:endParaRPr lang="fr-FR" sz="2400" b="1" dirty="0"/>
          </a:p>
          <a:p>
            <a:pPr marL="1066800" lvl="1" indent="-457200">
              <a:spcBef>
                <a:spcPts val="0"/>
              </a:spcBef>
            </a:pPr>
            <a:r>
              <a:rPr lang="fr-FR" sz="2400" b="1" dirty="0"/>
              <a:t>rédiger le </a:t>
            </a:r>
            <a:r>
              <a:rPr lang="fr-FR" sz="2400" b="1" dirty="0" smtClean="0"/>
              <a:t>procès-verbal et </a:t>
            </a:r>
            <a:r>
              <a:rPr lang="fr-FR" sz="2400" b="1" dirty="0"/>
              <a:t>le faire </a:t>
            </a:r>
            <a:r>
              <a:rPr lang="fr-FR" sz="2400" b="1" dirty="0" smtClean="0"/>
              <a:t>signer par</a:t>
            </a:r>
            <a:br>
              <a:rPr lang="fr-FR" sz="2400" b="1" dirty="0" smtClean="0"/>
            </a:br>
            <a:r>
              <a:rPr lang="fr-FR" sz="2400" b="1" dirty="0" smtClean="0"/>
              <a:t>le </a:t>
            </a:r>
            <a:r>
              <a:rPr lang="fr-FR" sz="2400" b="1" dirty="0"/>
              <a:t>Président, le Trésorier et le </a:t>
            </a:r>
            <a:r>
              <a:rPr lang="fr-FR" sz="2400" b="1" dirty="0" smtClean="0"/>
              <a:t>Secrétaire</a:t>
            </a:r>
            <a:endParaRPr lang="fr-FR" sz="2400" b="1" dirty="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26</a:t>
            </a:fld>
            <a:endParaRPr lang="fr-FR"/>
          </a:p>
        </p:txBody>
      </p:sp>
      <p:pic>
        <p:nvPicPr>
          <p:cNvPr id="7" name="Picture 4" descr="C:\Users\Alain\Desktop\Image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75118" y="5658640"/>
            <a:ext cx="1761378" cy="10827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Espace réservé de la date 3"/>
          <p:cNvSpPr>
            <a:spLocks noGrp="1"/>
          </p:cNvSpPr>
          <p:nvPr>
            <p:ph type="dt" sz="half" idx="10"/>
          </p:nvPr>
        </p:nvSpPr>
        <p:spPr/>
        <p:txBody>
          <a:bodyPr/>
          <a:lstStyle/>
          <a:p>
            <a:pPr>
              <a:defRPr/>
            </a:pPr>
            <a:fld id="{BBF8D63B-0B0C-4512-9380-CF2BECE997B2}" type="datetime1">
              <a:rPr lang="fr-FR" smtClean="0"/>
              <a:pPr>
                <a:defRPr/>
              </a:pPr>
              <a:t>04/05/2020</a:t>
            </a:fld>
            <a:endParaRPr lang="fr-FR"/>
          </a:p>
        </p:txBody>
      </p:sp>
    </p:spTree>
    <p:extLst>
      <p:ext uri="{BB962C8B-B14F-4D97-AF65-F5344CB8AC3E}">
        <p14:creationId xmlns:p14="http://schemas.microsoft.com/office/powerpoint/2010/main" xmlns="" val="35684088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fade">
                                      <p:cBhvr>
                                        <p:cTn id="7" dur="2000"/>
                                        <p:tgtEl>
                                          <p:spTgt spid="10035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0354">
                                            <p:txEl>
                                              <p:pRg st="2" end="2"/>
                                            </p:txEl>
                                          </p:spTgt>
                                        </p:tgtEl>
                                        <p:attrNameLst>
                                          <p:attrName>style.visibility</p:attrName>
                                        </p:attrNameLst>
                                      </p:cBhvr>
                                      <p:to>
                                        <p:strVal val="visible"/>
                                      </p:to>
                                    </p:set>
                                    <p:animEffect transition="in" filter="fade">
                                      <p:cBhvr>
                                        <p:cTn id="11" dur="1000"/>
                                        <p:tgtEl>
                                          <p:spTgt spid="100354">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00354">
                                            <p:txEl>
                                              <p:pRg st="4" end="4"/>
                                            </p:txEl>
                                          </p:spTgt>
                                        </p:tgtEl>
                                        <p:attrNameLst>
                                          <p:attrName>style.visibility</p:attrName>
                                        </p:attrNameLst>
                                      </p:cBhvr>
                                      <p:to>
                                        <p:strVal val="visible"/>
                                      </p:to>
                                    </p:set>
                                    <p:animEffect transition="in" filter="fade">
                                      <p:cBhvr>
                                        <p:cTn id="15" dur="1000"/>
                                        <p:tgtEl>
                                          <p:spTgt spid="100354">
                                            <p:txEl>
                                              <p:pRg st="4" end="4"/>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00354">
                                            <p:txEl>
                                              <p:pRg st="6" end="6"/>
                                            </p:txEl>
                                          </p:spTgt>
                                        </p:tgtEl>
                                        <p:attrNameLst>
                                          <p:attrName>style.visibility</p:attrName>
                                        </p:attrNameLst>
                                      </p:cBhvr>
                                      <p:to>
                                        <p:strVal val="visible"/>
                                      </p:to>
                                    </p:set>
                                    <p:animEffect transition="in" filter="fade">
                                      <p:cBhvr>
                                        <p:cTn id="19" dur="1000"/>
                                        <p:tgtEl>
                                          <p:spTgt spid="100354">
                                            <p:txEl>
                                              <p:pRg st="6" end="6"/>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00354">
                                            <p:txEl>
                                              <p:pRg st="7" end="7"/>
                                            </p:txEl>
                                          </p:spTgt>
                                        </p:tgtEl>
                                        <p:attrNameLst>
                                          <p:attrName>style.visibility</p:attrName>
                                        </p:attrNameLst>
                                      </p:cBhvr>
                                      <p:to>
                                        <p:strVal val="visible"/>
                                      </p:to>
                                    </p:set>
                                    <p:animEffect transition="in" filter="fade">
                                      <p:cBhvr>
                                        <p:cTn id="23" dur="1000"/>
                                        <p:tgtEl>
                                          <p:spTgt spid="100354">
                                            <p:txEl>
                                              <p:pRg st="7" end="7"/>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00354">
                                            <p:txEl>
                                              <p:pRg st="8" end="8"/>
                                            </p:txEl>
                                          </p:spTgt>
                                        </p:tgtEl>
                                        <p:attrNameLst>
                                          <p:attrName>style.visibility</p:attrName>
                                        </p:attrNameLst>
                                      </p:cBhvr>
                                      <p:to>
                                        <p:strVal val="visible"/>
                                      </p:to>
                                    </p:set>
                                    <p:animEffect transition="in" filter="fade">
                                      <p:cBhvr>
                                        <p:cTn id="27" dur="1000"/>
                                        <p:tgtEl>
                                          <p:spTgt spid="1003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827584" y="836712"/>
            <a:ext cx="7560840"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a:noFill/>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Les tâches à accomplir au sein du club</a:t>
            </a:r>
          </a:p>
          <a:p>
            <a:endParaRPr lang="fr-FR" sz="1200" dirty="0" smtClean="0"/>
          </a:p>
          <a:p>
            <a:pPr marL="617538" indent="-355600">
              <a:spcBef>
                <a:spcPts val="0"/>
              </a:spcBef>
              <a:buClr>
                <a:srgbClr val="00338D"/>
              </a:buClr>
              <a:buFont typeface="Wingdings" panose="05000000000000000000" pitchFamily="2" charset="2"/>
              <a:buChar char="Ø"/>
            </a:pPr>
            <a:r>
              <a:rPr lang="fr-FR" sz="3000" b="1" u="sng" dirty="0"/>
              <a:t>L’assemblée générale d’automne </a:t>
            </a:r>
            <a:r>
              <a:rPr lang="fr-FR" sz="2600" b="1" dirty="0"/>
              <a:t>(</a:t>
            </a:r>
            <a:r>
              <a:rPr lang="fr-FR" sz="2600" dirty="0"/>
              <a:t>avant fin octobre</a:t>
            </a:r>
            <a:r>
              <a:rPr lang="fr-FR" sz="2600" b="1" dirty="0" smtClean="0"/>
              <a:t>)</a:t>
            </a:r>
          </a:p>
          <a:p>
            <a:pPr marL="617538" indent="-355600">
              <a:spcBef>
                <a:spcPts val="0"/>
              </a:spcBef>
              <a:buClr>
                <a:srgbClr val="00338D"/>
              </a:buClr>
              <a:buFont typeface="Wingdings" panose="05000000000000000000" pitchFamily="2" charset="2"/>
              <a:buChar char="Ø"/>
            </a:pPr>
            <a:endParaRPr lang="fr-FR" sz="1050" b="1" dirty="0"/>
          </a:p>
          <a:p>
            <a:pPr marL="993775" lvl="1" indent="-282575">
              <a:lnSpc>
                <a:spcPts val="4000"/>
              </a:lnSpc>
              <a:spcBef>
                <a:spcPts val="0"/>
              </a:spcBef>
            </a:pPr>
            <a:r>
              <a:rPr lang="fr-FR" sz="2600" b="1" dirty="0"/>
              <a:t>A</a:t>
            </a:r>
            <a:r>
              <a:rPr lang="fr-FR" sz="2600" b="1" dirty="0" smtClean="0"/>
              <a:t>pprobation </a:t>
            </a:r>
            <a:r>
              <a:rPr lang="fr-FR" sz="2600" b="1" dirty="0"/>
              <a:t>du rapport d’activité de l’année écoulée</a:t>
            </a:r>
          </a:p>
          <a:p>
            <a:pPr marL="993775" lvl="1" indent="-282575">
              <a:lnSpc>
                <a:spcPts val="4000"/>
              </a:lnSpc>
              <a:spcBef>
                <a:spcPts val="0"/>
              </a:spcBef>
            </a:pPr>
            <a:r>
              <a:rPr lang="fr-FR" sz="2600" b="1" dirty="0"/>
              <a:t>Approbation des comptes de l’exercice écoulé </a:t>
            </a:r>
          </a:p>
          <a:p>
            <a:pPr marL="993775" lvl="1" indent="-282575">
              <a:lnSpc>
                <a:spcPts val="4000"/>
              </a:lnSpc>
              <a:spcBef>
                <a:spcPts val="0"/>
              </a:spcBef>
            </a:pPr>
            <a:r>
              <a:rPr lang="fr-FR" sz="2600" b="1" dirty="0"/>
              <a:t>Décision sur l’affectation des excédents de fonds du compte de fonctionnement et du compte </a:t>
            </a:r>
            <a:r>
              <a:rPr lang="fr-FR" sz="2600" b="1" dirty="0" smtClean="0"/>
              <a:t>actions</a:t>
            </a:r>
            <a:endParaRPr lang="fr-FR" sz="2600" b="1" dirty="0"/>
          </a:p>
          <a:p>
            <a:pPr marL="993775" lvl="1" indent="-282575">
              <a:lnSpc>
                <a:spcPts val="4000"/>
              </a:lnSpc>
              <a:spcBef>
                <a:spcPts val="0"/>
              </a:spcBef>
            </a:pPr>
            <a:r>
              <a:rPr lang="fr-FR" sz="2600" b="1" dirty="0"/>
              <a:t>Vote du quitus au président sortant</a:t>
            </a:r>
          </a:p>
          <a:p>
            <a:pPr lvl="1">
              <a:spcBef>
                <a:spcPts val="0"/>
              </a:spcBef>
            </a:pPr>
            <a:endParaRPr lang="fr-FR" dirty="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27</a:t>
            </a:fld>
            <a:endParaRPr lang="fr-FR"/>
          </a:p>
        </p:txBody>
      </p:sp>
      <p:pic>
        <p:nvPicPr>
          <p:cNvPr id="7" name="Picture 4" descr="C:\Users\Alain\Desktop\Image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75118" y="5658641"/>
            <a:ext cx="1401338" cy="86141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Espace réservé de la date 3"/>
          <p:cNvSpPr>
            <a:spLocks noGrp="1"/>
          </p:cNvSpPr>
          <p:nvPr>
            <p:ph type="dt" sz="half" idx="10"/>
          </p:nvPr>
        </p:nvSpPr>
        <p:spPr/>
        <p:txBody>
          <a:bodyPr/>
          <a:lstStyle/>
          <a:p>
            <a:pPr>
              <a:defRPr/>
            </a:pPr>
            <a:fld id="{4BDDD9C8-025B-4075-9D79-6958A5394DF1}" type="datetime1">
              <a:rPr lang="fr-FR" smtClean="0"/>
              <a:pPr>
                <a:defRPr/>
              </a:pPr>
              <a:t>04/05/2020</a:t>
            </a:fld>
            <a:endParaRPr lang="fr-FR"/>
          </a:p>
        </p:txBody>
      </p:sp>
    </p:spTree>
    <p:extLst>
      <p:ext uri="{BB962C8B-B14F-4D97-AF65-F5344CB8AC3E}">
        <p14:creationId xmlns:p14="http://schemas.microsoft.com/office/powerpoint/2010/main" xmlns="" val="37258484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4">
                                            <p:txEl>
                                              <p:pRg st="2" end="2"/>
                                            </p:txEl>
                                          </p:spTgt>
                                        </p:tgtEl>
                                        <p:attrNameLst>
                                          <p:attrName>style.visibility</p:attrName>
                                        </p:attrNameLst>
                                      </p:cBhvr>
                                      <p:to>
                                        <p:strVal val="visible"/>
                                      </p:to>
                                    </p:set>
                                    <p:animEffect transition="in" filter="fade">
                                      <p:cBhvr>
                                        <p:cTn id="7" dur="1000"/>
                                        <p:tgtEl>
                                          <p:spTgt spid="10035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0354">
                                            <p:txEl>
                                              <p:pRg st="4" end="4"/>
                                            </p:txEl>
                                          </p:spTgt>
                                        </p:tgtEl>
                                        <p:attrNameLst>
                                          <p:attrName>style.visibility</p:attrName>
                                        </p:attrNameLst>
                                      </p:cBhvr>
                                      <p:to>
                                        <p:strVal val="visible"/>
                                      </p:to>
                                    </p:set>
                                    <p:animEffect transition="in" filter="fade">
                                      <p:cBhvr>
                                        <p:cTn id="11" dur="1000"/>
                                        <p:tgtEl>
                                          <p:spTgt spid="10035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0354">
                                            <p:txEl>
                                              <p:pRg st="5" end="5"/>
                                            </p:txEl>
                                          </p:spTgt>
                                        </p:tgtEl>
                                        <p:attrNameLst>
                                          <p:attrName>style.visibility</p:attrName>
                                        </p:attrNameLst>
                                      </p:cBhvr>
                                      <p:to>
                                        <p:strVal val="visible"/>
                                      </p:to>
                                    </p:set>
                                    <p:animEffect transition="in" filter="fade">
                                      <p:cBhvr>
                                        <p:cTn id="15" dur="1000"/>
                                        <p:tgtEl>
                                          <p:spTgt spid="100354">
                                            <p:txEl>
                                              <p:pRg st="5" end="5"/>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0354">
                                            <p:txEl>
                                              <p:pRg st="6" end="6"/>
                                            </p:txEl>
                                          </p:spTgt>
                                        </p:tgtEl>
                                        <p:attrNameLst>
                                          <p:attrName>style.visibility</p:attrName>
                                        </p:attrNameLst>
                                      </p:cBhvr>
                                      <p:to>
                                        <p:strVal val="visible"/>
                                      </p:to>
                                    </p:set>
                                    <p:animEffect transition="in" filter="fade">
                                      <p:cBhvr>
                                        <p:cTn id="19" dur="1000"/>
                                        <p:tgtEl>
                                          <p:spTgt spid="100354">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0354">
                                            <p:txEl>
                                              <p:pRg st="7" end="7"/>
                                            </p:txEl>
                                          </p:spTgt>
                                        </p:tgtEl>
                                        <p:attrNameLst>
                                          <p:attrName>style.visibility</p:attrName>
                                        </p:attrNameLst>
                                      </p:cBhvr>
                                      <p:to>
                                        <p:strVal val="visible"/>
                                      </p:to>
                                    </p:set>
                                    <p:animEffect transition="in" filter="fade">
                                      <p:cBhvr>
                                        <p:cTn id="23" dur="1000"/>
                                        <p:tgtEl>
                                          <p:spTgt spid="1003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228600" y="798984"/>
            <a:ext cx="8686800"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Les tâches à accomplir au sein du club</a:t>
            </a:r>
          </a:p>
          <a:p>
            <a:endParaRPr lang="fr-FR" sz="700" dirty="0" smtClean="0"/>
          </a:p>
          <a:p>
            <a:pPr marL="742950" indent="-457200">
              <a:spcBef>
                <a:spcPts val="0"/>
              </a:spcBef>
              <a:buFont typeface="Wingdings" panose="05000000000000000000" pitchFamily="2" charset="2"/>
              <a:buChar char="Ø"/>
            </a:pPr>
            <a:r>
              <a:rPr lang="fr-FR" sz="3000" b="1" u="sng" dirty="0" smtClean="0"/>
              <a:t>Lors de l’assemblée </a:t>
            </a:r>
            <a:r>
              <a:rPr lang="fr-FR" sz="3000" b="1" u="sng" dirty="0"/>
              <a:t>générale de printemps </a:t>
            </a:r>
            <a:r>
              <a:rPr lang="fr-FR" sz="2400" b="1" dirty="0" smtClean="0"/>
              <a:t>(avant fin mars), </a:t>
            </a:r>
            <a:r>
              <a:rPr lang="fr-FR" sz="2600" b="1" dirty="0"/>
              <a:t>il participe </a:t>
            </a:r>
            <a:r>
              <a:rPr lang="fr-FR" sz="2600" b="1" dirty="0" smtClean="0"/>
              <a:t>à l’organisation des élections suivantes :</a:t>
            </a:r>
          </a:p>
          <a:p>
            <a:pPr marL="712788" lvl="1" indent="-173038" defTabSz="712788">
              <a:lnSpc>
                <a:spcPts val="3800"/>
              </a:lnSpc>
              <a:spcBef>
                <a:spcPts val="0"/>
              </a:spcBef>
            </a:pPr>
            <a:r>
              <a:rPr lang="fr-FR" sz="2600" b="1" cap="all" dirty="0"/>
              <a:t>é</a:t>
            </a:r>
            <a:r>
              <a:rPr lang="fr-FR" sz="2600" b="1" dirty="0" smtClean="0"/>
              <a:t>lection du Président </a:t>
            </a:r>
            <a:r>
              <a:rPr lang="fr-FR" sz="2600" b="1" dirty="0"/>
              <a:t>et </a:t>
            </a:r>
            <a:r>
              <a:rPr lang="fr-FR" sz="2600" b="1" dirty="0" smtClean="0"/>
              <a:t>du Vice-président </a:t>
            </a:r>
            <a:endParaRPr lang="fr-FR" sz="2600" b="1" dirty="0"/>
          </a:p>
          <a:p>
            <a:pPr marL="712788" lvl="1" indent="-173038" defTabSz="712788">
              <a:lnSpc>
                <a:spcPts val="3800"/>
              </a:lnSpc>
              <a:spcBef>
                <a:spcPts val="0"/>
              </a:spcBef>
            </a:pPr>
            <a:r>
              <a:rPr lang="fr-FR" sz="2600" b="1" cap="all" dirty="0" smtClean="0"/>
              <a:t>é</a:t>
            </a:r>
            <a:r>
              <a:rPr lang="fr-FR" sz="2600" b="1" dirty="0" smtClean="0"/>
              <a:t>lection </a:t>
            </a:r>
            <a:r>
              <a:rPr lang="fr-FR" sz="2600" b="1" dirty="0"/>
              <a:t>du P</a:t>
            </a:r>
            <a:r>
              <a:rPr lang="fr-FR" sz="2600" b="1" dirty="0" smtClean="0"/>
              <a:t>résident de </a:t>
            </a:r>
            <a:r>
              <a:rPr lang="fr-FR" sz="2600" b="1" dirty="0"/>
              <a:t>la </a:t>
            </a:r>
            <a:r>
              <a:rPr lang="fr-FR" sz="2600" b="1" dirty="0" smtClean="0"/>
              <a:t>Commission Effectif</a:t>
            </a:r>
          </a:p>
          <a:p>
            <a:pPr marL="712788" lvl="1" indent="-173038" defTabSz="712788">
              <a:lnSpc>
                <a:spcPts val="3800"/>
              </a:lnSpc>
              <a:spcBef>
                <a:spcPts val="0"/>
              </a:spcBef>
            </a:pPr>
            <a:r>
              <a:rPr lang="fr-FR" sz="2600" b="1" cap="all" dirty="0"/>
              <a:t>é</a:t>
            </a:r>
            <a:r>
              <a:rPr lang="fr-FR" sz="2600" b="1" dirty="0"/>
              <a:t>lection du Président de la Commission du </a:t>
            </a:r>
            <a:r>
              <a:rPr lang="fr-FR" sz="2600" b="1" dirty="0" smtClean="0"/>
              <a:t>service</a:t>
            </a:r>
          </a:p>
          <a:p>
            <a:pPr marL="712788" lvl="1" indent="-173038" defTabSz="712788">
              <a:lnSpc>
                <a:spcPts val="3800"/>
              </a:lnSpc>
              <a:spcBef>
                <a:spcPts val="0"/>
              </a:spcBef>
            </a:pPr>
            <a:r>
              <a:rPr lang="fr-FR" sz="2600" b="1" cap="all" dirty="0"/>
              <a:t>é</a:t>
            </a:r>
            <a:r>
              <a:rPr lang="fr-FR" sz="2600" b="1" dirty="0"/>
              <a:t>lection du Président de la Commission </a:t>
            </a:r>
            <a:r>
              <a:rPr lang="fr-FR" sz="2600" b="1" dirty="0" smtClean="0"/>
              <a:t>communication</a:t>
            </a:r>
          </a:p>
          <a:p>
            <a:pPr marL="712788" lvl="1" indent="-173038" defTabSz="712788">
              <a:lnSpc>
                <a:spcPts val="3800"/>
              </a:lnSpc>
              <a:spcBef>
                <a:spcPts val="0"/>
              </a:spcBef>
            </a:pPr>
            <a:r>
              <a:rPr lang="fr-FR" sz="2600" b="1" cap="all" dirty="0"/>
              <a:t>é</a:t>
            </a:r>
            <a:r>
              <a:rPr lang="fr-FR" sz="2600" b="1" dirty="0"/>
              <a:t>lection des membres du </a:t>
            </a:r>
            <a:r>
              <a:rPr lang="fr-FR" sz="2600" b="1" dirty="0" smtClean="0"/>
              <a:t>CA et ceux du futur bureau</a:t>
            </a:r>
            <a:endParaRPr lang="fr-FR" dirty="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28</a:t>
            </a:fld>
            <a:endParaRPr lang="fr-FR"/>
          </a:p>
        </p:txBody>
      </p:sp>
      <p:sp>
        <p:nvSpPr>
          <p:cNvPr id="4" name="Espace réservé de la date 3"/>
          <p:cNvSpPr>
            <a:spLocks noGrp="1"/>
          </p:cNvSpPr>
          <p:nvPr>
            <p:ph type="dt" sz="half" idx="10"/>
          </p:nvPr>
        </p:nvSpPr>
        <p:spPr/>
        <p:txBody>
          <a:bodyPr/>
          <a:lstStyle/>
          <a:p>
            <a:pPr>
              <a:defRPr/>
            </a:pPr>
            <a:fld id="{02061EFA-F84E-42CC-B995-A35E7B9F3161}" type="datetime1">
              <a:rPr lang="fr-FR" smtClean="0"/>
              <a:pPr>
                <a:defRPr/>
              </a:pPr>
              <a:t>04/05/2020</a:t>
            </a:fld>
            <a:endParaRPr lang="fr-FR"/>
          </a:p>
        </p:txBody>
      </p:sp>
    </p:spTree>
    <p:extLst>
      <p:ext uri="{BB962C8B-B14F-4D97-AF65-F5344CB8AC3E}">
        <p14:creationId xmlns:p14="http://schemas.microsoft.com/office/powerpoint/2010/main" xmlns="" val="258561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4">
                                            <p:txEl>
                                              <p:pRg st="2" end="2"/>
                                            </p:txEl>
                                          </p:spTgt>
                                        </p:tgtEl>
                                        <p:attrNameLst>
                                          <p:attrName>style.visibility</p:attrName>
                                        </p:attrNameLst>
                                      </p:cBhvr>
                                      <p:to>
                                        <p:strVal val="visible"/>
                                      </p:to>
                                    </p:set>
                                    <p:animEffect transition="in" filter="fade">
                                      <p:cBhvr>
                                        <p:cTn id="7" dur="1000"/>
                                        <p:tgtEl>
                                          <p:spTgt spid="10035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0354">
                                            <p:txEl>
                                              <p:pRg st="3" end="3"/>
                                            </p:txEl>
                                          </p:spTgt>
                                        </p:tgtEl>
                                        <p:attrNameLst>
                                          <p:attrName>style.visibility</p:attrName>
                                        </p:attrNameLst>
                                      </p:cBhvr>
                                      <p:to>
                                        <p:strVal val="visible"/>
                                      </p:to>
                                    </p:set>
                                    <p:animEffect transition="in" filter="fade">
                                      <p:cBhvr>
                                        <p:cTn id="11" dur="1000"/>
                                        <p:tgtEl>
                                          <p:spTgt spid="100354">
                                            <p:txEl>
                                              <p:pRg st="3" end="3"/>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0354">
                                            <p:txEl>
                                              <p:pRg st="4" end="4"/>
                                            </p:txEl>
                                          </p:spTgt>
                                        </p:tgtEl>
                                        <p:attrNameLst>
                                          <p:attrName>style.visibility</p:attrName>
                                        </p:attrNameLst>
                                      </p:cBhvr>
                                      <p:to>
                                        <p:strVal val="visible"/>
                                      </p:to>
                                    </p:set>
                                    <p:animEffect transition="in" filter="fade">
                                      <p:cBhvr>
                                        <p:cTn id="15" dur="1000"/>
                                        <p:tgtEl>
                                          <p:spTgt spid="100354">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0354">
                                            <p:txEl>
                                              <p:pRg st="5" end="5"/>
                                            </p:txEl>
                                          </p:spTgt>
                                        </p:tgtEl>
                                        <p:attrNameLst>
                                          <p:attrName>style.visibility</p:attrName>
                                        </p:attrNameLst>
                                      </p:cBhvr>
                                      <p:to>
                                        <p:strVal val="visible"/>
                                      </p:to>
                                    </p:set>
                                    <p:animEffect transition="in" filter="fade">
                                      <p:cBhvr>
                                        <p:cTn id="19" dur="1000"/>
                                        <p:tgtEl>
                                          <p:spTgt spid="100354">
                                            <p:txEl>
                                              <p:pRg st="5" end="5"/>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0354">
                                            <p:txEl>
                                              <p:pRg st="6" end="6"/>
                                            </p:txEl>
                                          </p:spTgt>
                                        </p:tgtEl>
                                        <p:attrNameLst>
                                          <p:attrName>style.visibility</p:attrName>
                                        </p:attrNameLst>
                                      </p:cBhvr>
                                      <p:to>
                                        <p:strVal val="visible"/>
                                      </p:to>
                                    </p:set>
                                    <p:animEffect transition="in" filter="fade">
                                      <p:cBhvr>
                                        <p:cTn id="23" dur="1000"/>
                                        <p:tgtEl>
                                          <p:spTgt spid="100354">
                                            <p:txEl>
                                              <p:pRg st="6" end="6"/>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00354">
                                            <p:txEl>
                                              <p:pRg st="7" end="7"/>
                                            </p:txEl>
                                          </p:spTgt>
                                        </p:tgtEl>
                                        <p:attrNameLst>
                                          <p:attrName>style.visibility</p:attrName>
                                        </p:attrNameLst>
                                      </p:cBhvr>
                                      <p:to>
                                        <p:strVal val="visible"/>
                                      </p:to>
                                    </p:set>
                                    <p:animEffect transition="in" filter="fade">
                                      <p:cBhvr>
                                        <p:cTn id="27" dur="1000"/>
                                        <p:tgtEl>
                                          <p:spTgt spid="1003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228600" y="726976"/>
            <a:ext cx="8686800" cy="685800"/>
          </a:xfrm>
        </p:spPr>
        <p:txBody>
          <a:bodyPr/>
          <a:lstStyle/>
          <a:p>
            <a:pPr marL="571500" indent="-571500">
              <a:buBlip>
                <a:blip r:embed="rId3"/>
              </a:buBlip>
            </a:pPr>
            <a:r>
              <a:rPr lang="fr-FR" sz="3200" dirty="0">
                <a:effectLst/>
              </a:rPr>
              <a:t>Guide de travail du Secrétaire</a:t>
            </a:r>
          </a:p>
        </p:txBody>
      </p:sp>
      <p:sp>
        <p:nvSpPr>
          <p:cNvPr id="100354" name="Rectangle 3"/>
          <p:cNvSpPr>
            <a:spLocks noGrp="1" noChangeArrowheads="1"/>
          </p:cNvSpPr>
          <p:nvPr>
            <p:ph idx="1"/>
          </p:nvPr>
        </p:nvSpPr>
        <p:spPr>
          <a:xfrm>
            <a:off x="228600" y="1428328"/>
            <a:ext cx="8519864" cy="4953000"/>
          </a:xfrm>
        </p:spPr>
        <p:txBody>
          <a:bodyPr>
            <a:noAutofit/>
          </a:bodyPr>
          <a:lstStyle/>
          <a:p>
            <a:pPr marL="531813" indent="-444500">
              <a:buClr>
                <a:srgbClr val="00338D"/>
              </a:buClr>
              <a:buFont typeface="Wingdings 2" panose="05020102010507070707" pitchFamily="18" charset="2"/>
              <a:buChar char="A"/>
            </a:pPr>
            <a:r>
              <a:rPr lang="fr-FR" sz="2800" b="1" dirty="0">
                <a:solidFill>
                  <a:srgbClr val="C00000"/>
                </a:solidFill>
              </a:rPr>
              <a:t>Les tâches à accomplir au sein du club</a:t>
            </a:r>
          </a:p>
          <a:p>
            <a:pPr marL="0" indent="0">
              <a:buNone/>
            </a:pPr>
            <a:endParaRPr lang="fr-FR" sz="1000" dirty="0" smtClean="0"/>
          </a:p>
          <a:p>
            <a:pPr marL="539750" indent="-203200">
              <a:buFont typeface="Wingdings" panose="05000000000000000000" pitchFamily="2" charset="2"/>
              <a:buChar char="Ø"/>
            </a:pPr>
            <a:r>
              <a:rPr lang="fr-FR" sz="2800" b="1" dirty="0"/>
              <a:t>Le Secrétaire a des droits élargis pour </a:t>
            </a:r>
            <a:r>
              <a:rPr lang="fr-FR" sz="2800" b="1" dirty="0" smtClean="0"/>
              <a:t>:</a:t>
            </a:r>
          </a:p>
          <a:p>
            <a:pPr marL="742950" indent="-457200">
              <a:buFont typeface="Wingdings" panose="05000000000000000000" pitchFamily="2" charset="2"/>
              <a:buChar char="Ø"/>
            </a:pPr>
            <a:endParaRPr lang="fr-FR" sz="1600" b="1" dirty="0"/>
          </a:p>
          <a:p>
            <a:pPr marL="895350" lvl="1" algn="just">
              <a:spcBef>
                <a:spcPts val="0"/>
              </a:spcBef>
            </a:pPr>
            <a:r>
              <a:rPr lang="fr-FR" b="1" dirty="0" smtClean="0"/>
              <a:t>Enregistrer </a:t>
            </a:r>
            <a:r>
              <a:rPr lang="fr-FR" b="1" dirty="0"/>
              <a:t>les membres du nouveau bureau à l’issue de l’Assemblée Générale de </a:t>
            </a:r>
            <a:r>
              <a:rPr lang="fr-FR" b="1" dirty="0" smtClean="0"/>
              <a:t>printemps</a:t>
            </a:r>
          </a:p>
          <a:p>
            <a:pPr marL="895350" lvl="1" algn="just">
              <a:spcBef>
                <a:spcPts val="0"/>
              </a:spcBef>
              <a:buNone/>
            </a:pPr>
            <a:r>
              <a:rPr lang="fr-FR" sz="1600" b="1" dirty="0" smtClean="0"/>
              <a:t> </a:t>
            </a:r>
          </a:p>
          <a:p>
            <a:pPr marL="895350" lvl="1" algn="just">
              <a:spcBef>
                <a:spcPts val="0"/>
              </a:spcBef>
            </a:pPr>
            <a:r>
              <a:rPr lang="fr-FR" b="1" dirty="0" smtClean="0"/>
              <a:t>Saisir le RME (Rapport Mensuel des Effectifs), chaque mois, </a:t>
            </a:r>
            <a:r>
              <a:rPr lang="fr-FR" b="1" dirty="0" smtClean="0">
                <a:solidFill>
                  <a:srgbClr val="FF0000"/>
                </a:solidFill>
              </a:rPr>
              <a:t>Même au mois d’Août</a:t>
            </a:r>
            <a:r>
              <a:rPr lang="fr-FR" b="1" dirty="0" smtClean="0"/>
              <a:t>, avant le 25 du mois. </a:t>
            </a:r>
          </a:p>
          <a:p>
            <a:pPr marL="895350" lvl="1" algn="just">
              <a:spcBef>
                <a:spcPts val="0"/>
              </a:spcBef>
            </a:pPr>
            <a:r>
              <a:rPr lang="fr-FR" b="1" dirty="0" smtClean="0"/>
              <a:t>Ces opération sont à faire directement sur le site </a:t>
            </a:r>
            <a:r>
              <a:rPr lang="fr-FR" b="1" dirty="0"/>
              <a:t>national : </a:t>
            </a:r>
            <a:r>
              <a:rPr lang="fr-FR" b="1" dirty="0">
                <a:hlinkClick r:id="rId4"/>
              </a:rPr>
              <a:t>http://</a:t>
            </a:r>
            <a:r>
              <a:rPr lang="fr-FR" b="1" dirty="0" smtClean="0">
                <a:hlinkClick r:id="rId4"/>
              </a:rPr>
              <a:t>lions-de-france.org/</a:t>
            </a:r>
            <a:endParaRPr lang="fr-FR" b="1" dirty="0">
              <a:solidFill>
                <a:srgbClr val="3333CC"/>
              </a:solidFill>
              <a:latin typeface="Arial" pitchFamily="34" charset="0"/>
            </a:endParaRPr>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29</a:t>
            </a:fld>
            <a:endParaRPr lang="fr-FR"/>
          </a:p>
        </p:txBody>
      </p:sp>
      <p:sp>
        <p:nvSpPr>
          <p:cNvPr id="4" name="Espace réservé de la date 3"/>
          <p:cNvSpPr>
            <a:spLocks noGrp="1"/>
          </p:cNvSpPr>
          <p:nvPr>
            <p:ph type="dt" sz="half" idx="10"/>
          </p:nvPr>
        </p:nvSpPr>
        <p:spPr/>
        <p:txBody>
          <a:bodyPr/>
          <a:lstStyle/>
          <a:p>
            <a:pPr>
              <a:defRPr/>
            </a:pPr>
            <a:fld id="{96DC4777-9C2C-4E49-95B3-FC2443714EE0}" type="datetime1">
              <a:rPr lang="fr-FR" smtClean="0"/>
              <a:pPr>
                <a:defRPr/>
              </a:pPr>
              <a:t>04/05/2020</a:t>
            </a:fld>
            <a:endParaRPr lang="fr-FR" dirty="0"/>
          </a:p>
        </p:txBody>
      </p:sp>
    </p:spTree>
    <p:extLst>
      <p:ext uri="{BB962C8B-B14F-4D97-AF65-F5344CB8AC3E}">
        <p14:creationId xmlns:p14="http://schemas.microsoft.com/office/powerpoint/2010/main" xmlns="" val="12069349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0354">
                                            <p:txEl>
                                              <p:pRg st="2" end="2"/>
                                            </p:txEl>
                                          </p:spTgt>
                                        </p:tgtEl>
                                        <p:attrNameLst>
                                          <p:attrName>style.visibility</p:attrName>
                                        </p:attrNameLst>
                                      </p:cBhvr>
                                      <p:to>
                                        <p:strVal val="visible"/>
                                      </p:to>
                                    </p:set>
                                    <p:animEffect transition="in" filter="barn(inVertical)">
                                      <p:cBhvr>
                                        <p:cTn id="7" dur="500"/>
                                        <p:tgtEl>
                                          <p:spTgt spid="100354">
                                            <p:txEl>
                                              <p:pRg st="2" end="2"/>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0354">
                                            <p:txEl>
                                              <p:pRg st="4" end="4"/>
                                            </p:txEl>
                                          </p:spTgt>
                                        </p:tgtEl>
                                        <p:attrNameLst>
                                          <p:attrName>style.visibility</p:attrName>
                                        </p:attrNameLst>
                                      </p:cBhvr>
                                      <p:to>
                                        <p:strVal val="visible"/>
                                      </p:to>
                                    </p:set>
                                    <p:animEffect transition="in" filter="fade">
                                      <p:cBhvr>
                                        <p:cTn id="11" dur="1000"/>
                                        <p:tgtEl>
                                          <p:spTgt spid="100354">
                                            <p:txEl>
                                              <p:pRg st="4" end="4"/>
                                            </p:txEl>
                                          </p:spTgt>
                                        </p:tgtEl>
                                      </p:cBhvr>
                                    </p:animEffect>
                                    <p:anim calcmode="lin" valueType="num">
                                      <p:cBhvr>
                                        <p:cTn id="12" dur="1000" fill="hold"/>
                                        <p:tgtEl>
                                          <p:spTgt spid="100354">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100354">
                                            <p:txEl>
                                              <p:pRg st="4" end="4"/>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0354">
                                            <p:txEl>
                                              <p:pRg st="5" end="5"/>
                                            </p:txEl>
                                          </p:spTgt>
                                        </p:tgtEl>
                                        <p:attrNameLst>
                                          <p:attrName>style.visibility</p:attrName>
                                        </p:attrNameLst>
                                      </p:cBhvr>
                                      <p:to>
                                        <p:strVal val="visible"/>
                                      </p:to>
                                    </p:set>
                                    <p:animEffect transition="in" filter="fade">
                                      <p:cBhvr>
                                        <p:cTn id="17" dur="1000"/>
                                        <p:tgtEl>
                                          <p:spTgt spid="100354">
                                            <p:txEl>
                                              <p:pRg st="5" end="5"/>
                                            </p:txEl>
                                          </p:spTgt>
                                        </p:tgtEl>
                                      </p:cBhvr>
                                    </p:animEffect>
                                    <p:anim calcmode="lin" valueType="num">
                                      <p:cBhvr>
                                        <p:cTn id="18" dur="1000" fill="hold"/>
                                        <p:tgtEl>
                                          <p:spTgt spid="100354">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100354">
                                            <p:txEl>
                                              <p:pRg st="5" end="5"/>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00354">
                                            <p:txEl>
                                              <p:pRg st="6" end="6"/>
                                            </p:txEl>
                                          </p:spTgt>
                                        </p:tgtEl>
                                        <p:attrNameLst>
                                          <p:attrName>style.visibility</p:attrName>
                                        </p:attrNameLst>
                                      </p:cBhvr>
                                      <p:to>
                                        <p:strVal val="visible"/>
                                      </p:to>
                                    </p:set>
                                    <p:animEffect transition="in" filter="fade">
                                      <p:cBhvr>
                                        <p:cTn id="23" dur="1000"/>
                                        <p:tgtEl>
                                          <p:spTgt spid="100354">
                                            <p:txEl>
                                              <p:pRg st="6" end="6"/>
                                            </p:txEl>
                                          </p:spTgt>
                                        </p:tgtEl>
                                      </p:cBhvr>
                                    </p:animEffect>
                                    <p:anim calcmode="lin" valueType="num">
                                      <p:cBhvr>
                                        <p:cTn id="24" dur="1000" fill="hold"/>
                                        <p:tgtEl>
                                          <p:spTgt spid="100354">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100354">
                                            <p:txEl>
                                              <p:pRg st="6" end="6"/>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100354">
                                            <p:txEl>
                                              <p:pRg st="7" end="7"/>
                                            </p:txEl>
                                          </p:spTgt>
                                        </p:tgtEl>
                                        <p:attrNameLst>
                                          <p:attrName>style.visibility</p:attrName>
                                        </p:attrNameLst>
                                      </p:cBhvr>
                                      <p:to>
                                        <p:strVal val="visible"/>
                                      </p:to>
                                    </p:set>
                                    <p:animEffect transition="in" filter="fade">
                                      <p:cBhvr>
                                        <p:cTn id="29" dur="1000"/>
                                        <p:tgtEl>
                                          <p:spTgt spid="1003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090551" y="6478017"/>
            <a:ext cx="1376536" cy="225425"/>
          </a:xfrm>
        </p:spPr>
        <p:txBody>
          <a:bodyPr/>
          <a:lstStyle/>
          <a:p>
            <a:fld id="{47413699-BD81-4356-8E1E-FDF3BF73A7AA}" type="datetime1">
              <a:rPr lang="ja-JP" altLang="fr-FR" smtClean="0"/>
              <a:pPr/>
              <a:t>2020/5/4</a:t>
            </a:fld>
            <a:endParaRPr lang="fr-FR" dirty="0"/>
          </a:p>
        </p:txBody>
      </p:sp>
      <p:sp>
        <p:nvSpPr>
          <p:cNvPr id="2" name="Espace réservé du numéro de diapositive 1"/>
          <p:cNvSpPr>
            <a:spLocks noGrp="1"/>
          </p:cNvSpPr>
          <p:nvPr>
            <p:ph type="sldNum" sz="quarter" idx="12"/>
          </p:nvPr>
        </p:nvSpPr>
        <p:spPr>
          <a:xfrm>
            <a:off x="8019179" y="6443935"/>
            <a:ext cx="724368" cy="225425"/>
          </a:xfrm>
        </p:spPr>
        <p:txBody>
          <a:bodyPr/>
          <a:lstStyle/>
          <a:p>
            <a:fld id="{74E2F7BF-BCBC-4BAB-99EE-C4EFACBC9625}" type="slidenum">
              <a:rPr lang="fr-FR" smtClean="0"/>
              <a:pPr/>
              <a:t>3</a:t>
            </a:fld>
            <a:endParaRPr lang="fr-FR" dirty="0"/>
          </a:p>
        </p:txBody>
      </p:sp>
      <p:sp>
        <p:nvSpPr>
          <p:cNvPr id="7" name="Rectangle à coins arrondis 6"/>
          <p:cNvSpPr/>
          <p:nvPr/>
        </p:nvSpPr>
        <p:spPr>
          <a:xfrm>
            <a:off x="1106411" y="836712"/>
            <a:ext cx="7637136" cy="1136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762595" y="764704"/>
            <a:ext cx="4294191" cy="1231106"/>
          </a:xfrm>
          <a:prstGeom prst="rect">
            <a:avLst/>
          </a:prstGeom>
          <a:noFill/>
        </p:spPr>
        <p:txBody>
          <a:bodyPr wrap="square" rtlCol="0">
            <a:spAutoFit/>
          </a:bodyPr>
          <a:lstStyle/>
          <a:p>
            <a:pPr algn="ctr"/>
            <a:r>
              <a:rPr lang="fr-FR" b="1" u="sng" dirty="0" smtClean="0">
                <a:solidFill>
                  <a:schemeClr val="bg1"/>
                </a:solidFill>
              </a:rPr>
              <a:t>Ambassadeurs</a:t>
            </a:r>
          </a:p>
          <a:p>
            <a:pPr algn="ctr"/>
            <a:r>
              <a:rPr lang="fr-FR" sz="1400" dirty="0" err="1" smtClean="0">
                <a:solidFill>
                  <a:schemeClr val="bg1"/>
                </a:solidFill>
              </a:rPr>
              <a:t>Past</a:t>
            </a:r>
            <a:r>
              <a:rPr lang="fr-FR" sz="1400" dirty="0" smtClean="0">
                <a:solidFill>
                  <a:schemeClr val="bg1"/>
                </a:solidFill>
              </a:rPr>
              <a:t> présidents internationaux</a:t>
            </a:r>
          </a:p>
          <a:p>
            <a:pPr algn="ctr"/>
            <a:r>
              <a:rPr lang="fr-FR" sz="1400" dirty="0" smtClean="0">
                <a:solidFill>
                  <a:schemeClr val="bg1"/>
                </a:solidFill>
              </a:rPr>
              <a:t>Conseil d’administration international</a:t>
            </a:r>
          </a:p>
          <a:p>
            <a:pPr algn="ctr"/>
            <a:r>
              <a:rPr lang="fr-FR" sz="1400" dirty="0" err="1" smtClean="0">
                <a:solidFill>
                  <a:schemeClr val="bg1"/>
                </a:solidFill>
              </a:rPr>
              <a:t>Past</a:t>
            </a:r>
            <a:r>
              <a:rPr lang="fr-FR" sz="1400" dirty="0" smtClean="0">
                <a:solidFill>
                  <a:schemeClr val="bg1"/>
                </a:solidFill>
              </a:rPr>
              <a:t> Directeurs internationaux</a:t>
            </a:r>
          </a:p>
          <a:p>
            <a:pPr algn="ctr"/>
            <a:r>
              <a:rPr lang="fr-FR" sz="1400" dirty="0" err="1" smtClean="0">
                <a:solidFill>
                  <a:schemeClr val="bg1"/>
                </a:solidFill>
              </a:rPr>
              <a:t>Past</a:t>
            </a:r>
            <a:r>
              <a:rPr lang="fr-FR" sz="1400" dirty="0" smtClean="0">
                <a:solidFill>
                  <a:schemeClr val="bg1"/>
                </a:solidFill>
              </a:rPr>
              <a:t> Gouverneurs de District</a:t>
            </a:r>
            <a:endParaRPr lang="fr-FR" sz="1400" dirty="0">
              <a:solidFill>
                <a:schemeClr val="bg1"/>
              </a:solidFill>
            </a:endParaRPr>
          </a:p>
        </p:txBody>
      </p:sp>
      <p:sp>
        <p:nvSpPr>
          <p:cNvPr id="11" name="Rectangle à coins arrondis 10"/>
          <p:cNvSpPr/>
          <p:nvPr/>
        </p:nvSpPr>
        <p:spPr>
          <a:xfrm>
            <a:off x="1106411" y="2039362"/>
            <a:ext cx="7637136" cy="28803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flipH="1">
            <a:off x="2932900" y="1988840"/>
            <a:ext cx="4582223" cy="338554"/>
          </a:xfrm>
          <a:prstGeom prst="rect">
            <a:avLst/>
          </a:prstGeom>
          <a:noFill/>
        </p:spPr>
        <p:txBody>
          <a:bodyPr wrap="square" rtlCol="0">
            <a:spAutoFit/>
          </a:bodyPr>
          <a:lstStyle/>
          <a:p>
            <a:r>
              <a:rPr lang="fr-FR" sz="1600" b="1" dirty="0" smtClean="0">
                <a:solidFill>
                  <a:schemeClr val="bg1"/>
                </a:solidFill>
              </a:rPr>
              <a:t>Président de la Structure Mondiale d’Action</a:t>
            </a:r>
            <a:endParaRPr lang="fr-FR" sz="1600" b="1" dirty="0">
              <a:solidFill>
                <a:schemeClr val="bg1"/>
              </a:solidFill>
            </a:endParaRPr>
          </a:p>
        </p:txBody>
      </p:sp>
      <p:sp>
        <p:nvSpPr>
          <p:cNvPr id="15" name="Rectangle à coins arrondis 14"/>
          <p:cNvSpPr/>
          <p:nvPr/>
        </p:nvSpPr>
        <p:spPr>
          <a:xfrm>
            <a:off x="1106411" y="2924944"/>
            <a:ext cx="7704856" cy="41443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fr-FR" sz="1600" b="1" dirty="0" smtClean="0">
                <a:solidFill>
                  <a:srgbClr val="002060"/>
                </a:solidFill>
              </a:rPr>
              <a:t>SMA : Responsables </a:t>
            </a:r>
            <a:r>
              <a:rPr lang="fr-FR" sz="1600" b="1" dirty="0">
                <a:solidFill>
                  <a:srgbClr val="002060"/>
                </a:solidFill>
              </a:rPr>
              <a:t>de </a:t>
            </a:r>
            <a:r>
              <a:rPr lang="fr-FR" sz="1600" b="1" dirty="0" smtClean="0">
                <a:solidFill>
                  <a:srgbClr val="002060"/>
                </a:solidFill>
              </a:rPr>
              <a:t>région</a:t>
            </a:r>
            <a:endParaRPr lang="fr-FR" sz="1600" b="1" dirty="0">
              <a:solidFill>
                <a:srgbClr val="002060"/>
              </a:solidFill>
            </a:endParaRPr>
          </a:p>
        </p:txBody>
      </p:sp>
      <p:sp>
        <p:nvSpPr>
          <p:cNvPr id="16" name="Rectangle à coins arrondis 15"/>
          <p:cNvSpPr/>
          <p:nvPr/>
        </p:nvSpPr>
        <p:spPr>
          <a:xfrm>
            <a:off x="1140271" y="3429000"/>
            <a:ext cx="7637136" cy="28803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flipH="1">
            <a:off x="1389057" y="4784730"/>
            <a:ext cx="7669908" cy="307777"/>
          </a:xfrm>
          <a:prstGeom prst="rect">
            <a:avLst/>
          </a:prstGeom>
          <a:noFill/>
        </p:spPr>
        <p:txBody>
          <a:bodyPr wrap="square" rtlCol="0">
            <a:spAutoFit/>
          </a:bodyPr>
          <a:lstStyle/>
          <a:p>
            <a:r>
              <a:rPr lang="fr-FR" sz="1400" b="1" dirty="0">
                <a:solidFill>
                  <a:schemeClr val="bg1"/>
                </a:solidFill>
              </a:rPr>
              <a:t>Président de la Structure mondiale d’action au niveau du district multiple (président du </a:t>
            </a:r>
            <a:r>
              <a:rPr lang="fr-FR" sz="1400" b="1" dirty="0" smtClean="0">
                <a:solidFill>
                  <a:schemeClr val="bg1"/>
                </a:solidFill>
              </a:rPr>
              <a:t>conseil)</a:t>
            </a:r>
            <a:endParaRPr lang="fr-FR" sz="1400" b="1" dirty="0">
              <a:solidFill>
                <a:schemeClr val="bg1"/>
              </a:solidFill>
            </a:endParaRPr>
          </a:p>
        </p:txBody>
      </p:sp>
      <p:sp>
        <p:nvSpPr>
          <p:cNvPr id="18" name="Rectangle à coins arrondis 17"/>
          <p:cNvSpPr/>
          <p:nvPr/>
        </p:nvSpPr>
        <p:spPr>
          <a:xfrm>
            <a:off x="1106411" y="2420888"/>
            <a:ext cx="7704856" cy="41443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fr-FR" sz="1600" b="1" dirty="0" smtClean="0">
                <a:solidFill>
                  <a:srgbClr val="002060"/>
                </a:solidFill>
              </a:rPr>
              <a:t>SMA : Responsables </a:t>
            </a:r>
            <a:r>
              <a:rPr lang="fr-FR" sz="1600" b="1" dirty="0">
                <a:solidFill>
                  <a:srgbClr val="002060"/>
                </a:solidFill>
              </a:rPr>
              <a:t>de </a:t>
            </a:r>
            <a:r>
              <a:rPr lang="fr-FR" sz="1600" b="1" dirty="0" smtClean="0">
                <a:solidFill>
                  <a:srgbClr val="002060"/>
                </a:solidFill>
              </a:rPr>
              <a:t>région constitutionnelle et de région</a:t>
            </a:r>
            <a:endParaRPr lang="fr-FR" sz="1600" b="1" dirty="0">
              <a:solidFill>
                <a:srgbClr val="002060"/>
              </a:solidFill>
            </a:endParaRPr>
          </a:p>
        </p:txBody>
      </p:sp>
      <p:sp>
        <p:nvSpPr>
          <p:cNvPr id="19" name="Rectangle à coins arrondis 18"/>
          <p:cNvSpPr/>
          <p:nvPr/>
        </p:nvSpPr>
        <p:spPr>
          <a:xfrm>
            <a:off x="1144923" y="3861048"/>
            <a:ext cx="2376264" cy="467697"/>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fr-FR" sz="1200" b="1" dirty="0" smtClean="0">
                <a:solidFill>
                  <a:srgbClr val="002060"/>
                </a:solidFill>
              </a:rPr>
              <a:t>EML</a:t>
            </a:r>
          </a:p>
          <a:p>
            <a:pPr algn="ctr">
              <a:lnSpc>
                <a:spcPts val="1700"/>
              </a:lnSpc>
            </a:pPr>
            <a:r>
              <a:rPr lang="fr-FR" sz="1200" b="1" dirty="0" smtClean="0">
                <a:solidFill>
                  <a:srgbClr val="002060"/>
                </a:solidFill>
              </a:rPr>
              <a:t> Coordinateur de District multiple</a:t>
            </a:r>
            <a:endParaRPr lang="fr-FR" sz="1200" b="1" dirty="0">
              <a:solidFill>
                <a:srgbClr val="002060"/>
              </a:solidFill>
            </a:endParaRPr>
          </a:p>
        </p:txBody>
      </p:sp>
      <p:sp>
        <p:nvSpPr>
          <p:cNvPr id="22" name="Rectangle à coins arrondis 21"/>
          <p:cNvSpPr/>
          <p:nvPr/>
        </p:nvSpPr>
        <p:spPr>
          <a:xfrm>
            <a:off x="3736847" y="3861048"/>
            <a:ext cx="2376264" cy="467697"/>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fr-FR" sz="1200" b="1" dirty="0" smtClean="0">
                <a:solidFill>
                  <a:srgbClr val="002060"/>
                </a:solidFill>
              </a:rPr>
              <a:t>EME</a:t>
            </a:r>
          </a:p>
          <a:p>
            <a:pPr algn="ctr">
              <a:lnSpc>
                <a:spcPts val="1700"/>
              </a:lnSpc>
            </a:pPr>
            <a:r>
              <a:rPr lang="fr-FR" sz="1200" b="1" dirty="0" smtClean="0">
                <a:solidFill>
                  <a:srgbClr val="002060"/>
                </a:solidFill>
              </a:rPr>
              <a:t> Coordinateur de District multiple</a:t>
            </a:r>
            <a:endParaRPr lang="fr-FR" sz="1200" b="1" dirty="0">
              <a:solidFill>
                <a:srgbClr val="002060"/>
              </a:solidFill>
            </a:endParaRPr>
          </a:p>
        </p:txBody>
      </p:sp>
      <p:sp>
        <p:nvSpPr>
          <p:cNvPr id="23" name="Rectangle à coins arrondis 22"/>
          <p:cNvSpPr/>
          <p:nvPr/>
        </p:nvSpPr>
        <p:spPr>
          <a:xfrm>
            <a:off x="6409986" y="3861048"/>
            <a:ext cx="2376264" cy="467697"/>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fr-FR" sz="1200" b="1" dirty="0" smtClean="0">
                <a:solidFill>
                  <a:srgbClr val="002060"/>
                </a:solidFill>
              </a:rPr>
              <a:t>EMS</a:t>
            </a:r>
          </a:p>
          <a:p>
            <a:pPr algn="ctr">
              <a:lnSpc>
                <a:spcPts val="1700"/>
              </a:lnSpc>
            </a:pPr>
            <a:r>
              <a:rPr lang="fr-FR" sz="1200" b="1" dirty="0" smtClean="0">
                <a:solidFill>
                  <a:srgbClr val="002060"/>
                </a:solidFill>
              </a:rPr>
              <a:t> Coordinateur de District multiple</a:t>
            </a:r>
            <a:endParaRPr lang="fr-FR" sz="1200" b="1" dirty="0">
              <a:solidFill>
                <a:srgbClr val="002060"/>
              </a:solidFill>
            </a:endParaRPr>
          </a:p>
        </p:txBody>
      </p:sp>
      <p:sp>
        <p:nvSpPr>
          <p:cNvPr id="24" name="ZoneTexte 23"/>
          <p:cNvSpPr txBox="1"/>
          <p:nvPr/>
        </p:nvSpPr>
        <p:spPr>
          <a:xfrm flipH="1">
            <a:off x="1326005" y="3429000"/>
            <a:ext cx="7669908" cy="307777"/>
          </a:xfrm>
          <a:prstGeom prst="rect">
            <a:avLst/>
          </a:prstGeom>
          <a:noFill/>
        </p:spPr>
        <p:txBody>
          <a:bodyPr wrap="square" rtlCol="0">
            <a:spAutoFit/>
          </a:bodyPr>
          <a:lstStyle/>
          <a:p>
            <a:r>
              <a:rPr lang="fr-FR" sz="1400" b="1" dirty="0">
                <a:solidFill>
                  <a:schemeClr val="bg1"/>
                </a:solidFill>
              </a:rPr>
              <a:t>Président de la Structure mondiale d’action au niveau du district multiple (président du </a:t>
            </a:r>
            <a:r>
              <a:rPr lang="fr-FR" sz="1400" b="1" dirty="0" smtClean="0">
                <a:solidFill>
                  <a:schemeClr val="bg1"/>
                </a:solidFill>
              </a:rPr>
              <a:t>conseil)</a:t>
            </a:r>
            <a:endParaRPr lang="fr-FR" sz="1400" b="1" dirty="0">
              <a:solidFill>
                <a:schemeClr val="bg1"/>
              </a:solidFill>
            </a:endParaRPr>
          </a:p>
        </p:txBody>
      </p:sp>
      <p:sp>
        <p:nvSpPr>
          <p:cNvPr id="25" name="Rectangle à coins arrondis 24"/>
          <p:cNvSpPr/>
          <p:nvPr/>
        </p:nvSpPr>
        <p:spPr>
          <a:xfrm>
            <a:off x="1134119" y="4437112"/>
            <a:ext cx="7637136" cy="28803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Président de la Structure mondiale d’action au niveau du </a:t>
            </a:r>
            <a:r>
              <a:rPr lang="fr-FR" sz="1400" b="1" dirty="0" smtClean="0">
                <a:solidFill>
                  <a:schemeClr val="bg1"/>
                </a:solidFill>
              </a:rPr>
              <a:t>district (Gouverneur de District)</a:t>
            </a:r>
            <a:endParaRPr lang="fr-FR" sz="1400" b="1" dirty="0">
              <a:solidFill>
                <a:schemeClr val="bg1"/>
              </a:solidFill>
            </a:endParaRPr>
          </a:p>
        </p:txBody>
      </p:sp>
      <p:sp>
        <p:nvSpPr>
          <p:cNvPr id="26" name="Rectangle à coins arrondis 25"/>
          <p:cNvSpPr/>
          <p:nvPr/>
        </p:nvSpPr>
        <p:spPr>
          <a:xfrm>
            <a:off x="1106411" y="4833512"/>
            <a:ext cx="2376264" cy="38662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fr-FR" sz="1200" b="1" dirty="0" smtClean="0">
                <a:solidFill>
                  <a:srgbClr val="002060"/>
                </a:solidFill>
              </a:rPr>
              <a:t>EML</a:t>
            </a:r>
          </a:p>
          <a:p>
            <a:pPr algn="ctr">
              <a:lnSpc>
                <a:spcPts val="1400"/>
              </a:lnSpc>
            </a:pPr>
            <a:r>
              <a:rPr lang="fr-FR" sz="1200" b="1" dirty="0" smtClean="0">
                <a:solidFill>
                  <a:srgbClr val="002060"/>
                </a:solidFill>
              </a:rPr>
              <a:t> Coordinateur de District</a:t>
            </a:r>
            <a:endParaRPr lang="fr-FR" sz="1200" b="1" dirty="0">
              <a:solidFill>
                <a:srgbClr val="002060"/>
              </a:solidFill>
            </a:endParaRPr>
          </a:p>
        </p:txBody>
      </p:sp>
      <p:sp>
        <p:nvSpPr>
          <p:cNvPr id="27" name="Rectangle à coins arrondis 26"/>
          <p:cNvSpPr/>
          <p:nvPr/>
        </p:nvSpPr>
        <p:spPr>
          <a:xfrm>
            <a:off x="3736847" y="4833511"/>
            <a:ext cx="2376264" cy="386627"/>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fr-FR" sz="1200" b="1" dirty="0" smtClean="0">
                <a:solidFill>
                  <a:srgbClr val="002060"/>
                </a:solidFill>
              </a:rPr>
              <a:t>EME</a:t>
            </a:r>
          </a:p>
          <a:p>
            <a:pPr algn="ctr">
              <a:lnSpc>
                <a:spcPts val="1400"/>
              </a:lnSpc>
            </a:pPr>
            <a:r>
              <a:rPr lang="fr-FR" sz="1200" b="1" dirty="0" smtClean="0">
                <a:solidFill>
                  <a:srgbClr val="002060"/>
                </a:solidFill>
              </a:rPr>
              <a:t> Coordinateur de District</a:t>
            </a:r>
            <a:endParaRPr lang="fr-FR" sz="1200" b="1" dirty="0">
              <a:solidFill>
                <a:srgbClr val="002060"/>
              </a:solidFill>
            </a:endParaRPr>
          </a:p>
        </p:txBody>
      </p:sp>
      <p:sp>
        <p:nvSpPr>
          <p:cNvPr id="28" name="Rectangle à coins arrondis 27"/>
          <p:cNvSpPr/>
          <p:nvPr/>
        </p:nvSpPr>
        <p:spPr>
          <a:xfrm>
            <a:off x="6371474" y="4833511"/>
            <a:ext cx="2376264" cy="386627"/>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fr-FR" sz="1200" b="1" dirty="0" smtClean="0">
                <a:solidFill>
                  <a:srgbClr val="002060"/>
                </a:solidFill>
              </a:rPr>
              <a:t>EMS</a:t>
            </a:r>
          </a:p>
          <a:p>
            <a:pPr algn="ctr">
              <a:lnSpc>
                <a:spcPts val="1400"/>
              </a:lnSpc>
            </a:pPr>
            <a:r>
              <a:rPr lang="fr-FR" sz="1200" b="1" dirty="0" smtClean="0">
                <a:solidFill>
                  <a:srgbClr val="002060"/>
                </a:solidFill>
              </a:rPr>
              <a:t> Coordinateur de District</a:t>
            </a:r>
            <a:endParaRPr lang="fr-FR" sz="1200" b="1" dirty="0">
              <a:solidFill>
                <a:srgbClr val="002060"/>
              </a:solidFill>
            </a:endParaRPr>
          </a:p>
        </p:txBody>
      </p:sp>
      <p:sp>
        <p:nvSpPr>
          <p:cNvPr id="29" name="Rectangle à coins arrondis 28"/>
          <p:cNvSpPr/>
          <p:nvPr/>
        </p:nvSpPr>
        <p:spPr>
          <a:xfrm>
            <a:off x="2762595" y="5337984"/>
            <a:ext cx="4464496" cy="32326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fr-FR" sz="1200" b="1" dirty="0" smtClean="0">
                <a:solidFill>
                  <a:srgbClr val="002060"/>
                </a:solidFill>
              </a:rPr>
              <a:t>Présidents de Région et de Zone</a:t>
            </a:r>
            <a:endParaRPr lang="fr-FR" sz="1200" b="1" dirty="0">
              <a:solidFill>
                <a:srgbClr val="002060"/>
              </a:solidFill>
            </a:endParaRPr>
          </a:p>
        </p:txBody>
      </p:sp>
      <p:sp>
        <p:nvSpPr>
          <p:cNvPr id="30" name="Rectangle à coins arrondis 29"/>
          <p:cNvSpPr/>
          <p:nvPr/>
        </p:nvSpPr>
        <p:spPr>
          <a:xfrm>
            <a:off x="1134119" y="5733256"/>
            <a:ext cx="7637136" cy="28803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Président de la Structure mondiale d’action au niveau du </a:t>
            </a:r>
            <a:r>
              <a:rPr lang="fr-FR" sz="1400" b="1" dirty="0" smtClean="0">
                <a:solidFill>
                  <a:schemeClr val="bg1"/>
                </a:solidFill>
              </a:rPr>
              <a:t>club (Président du Club)</a:t>
            </a:r>
            <a:endParaRPr lang="fr-FR" sz="1400" b="1" dirty="0">
              <a:solidFill>
                <a:schemeClr val="bg1"/>
              </a:solidFill>
            </a:endParaRPr>
          </a:p>
        </p:txBody>
      </p:sp>
      <p:sp>
        <p:nvSpPr>
          <p:cNvPr id="31" name="Rectangle à coins arrondis 30"/>
          <p:cNvSpPr/>
          <p:nvPr/>
        </p:nvSpPr>
        <p:spPr>
          <a:xfrm>
            <a:off x="1106411" y="6138717"/>
            <a:ext cx="2376264" cy="52332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fr-FR" sz="1200" b="1" dirty="0" smtClean="0">
                <a:solidFill>
                  <a:srgbClr val="002060"/>
                </a:solidFill>
              </a:rPr>
              <a:t>EML</a:t>
            </a:r>
          </a:p>
          <a:p>
            <a:pPr algn="ctr">
              <a:lnSpc>
                <a:spcPts val="1400"/>
              </a:lnSpc>
            </a:pPr>
            <a:r>
              <a:rPr lang="fr-FR" sz="1200" b="1" dirty="0" smtClean="0">
                <a:solidFill>
                  <a:srgbClr val="002060"/>
                </a:solidFill>
              </a:rPr>
              <a:t>1</a:t>
            </a:r>
            <a:r>
              <a:rPr lang="fr-FR" sz="1200" b="1" baseline="30000" dirty="0" smtClean="0">
                <a:solidFill>
                  <a:srgbClr val="002060"/>
                </a:solidFill>
              </a:rPr>
              <a:t>er</a:t>
            </a:r>
            <a:r>
              <a:rPr lang="fr-FR" sz="1200" b="1" dirty="0" smtClean="0">
                <a:solidFill>
                  <a:srgbClr val="002060"/>
                </a:solidFill>
              </a:rPr>
              <a:t> Vice-Président du club</a:t>
            </a:r>
            <a:endParaRPr lang="fr-FR" sz="1200" b="1" dirty="0">
              <a:solidFill>
                <a:srgbClr val="002060"/>
              </a:solidFill>
            </a:endParaRPr>
          </a:p>
        </p:txBody>
      </p:sp>
      <p:sp>
        <p:nvSpPr>
          <p:cNvPr id="32" name="Rectangle à coins arrondis 31"/>
          <p:cNvSpPr/>
          <p:nvPr/>
        </p:nvSpPr>
        <p:spPr>
          <a:xfrm>
            <a:off x="3736847" y="6138717"/>
            <a:ext cx="2403062" cy="52332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fr-FR" sz="1200" b="1" dirty="0" smtClean="0">
                <a:solidFill>
                  <a:srgbClr val="002060"/>
                </a:solidFill>
              </a:rPr>
              <a:t>EME</a:t>
            </a:r>
          </a:p>
          <a:p>
            <a:pPr algn="ctr">
              <a:lnSpc>
                <a:spcPts val="1400"/>
              </a:lnSpc>
            </a:pPr>
            <a:r>
              <a:rPr lang="fr-FR" sz="1200" b="1" dirty="0" smtClean="0">
                <a:solidFill>
                  <a:srgbClr val="002060"/>
                </a:solidFill>
              </a:rPr>
              <a:t> Président de la Commission des Effectifs</a:t>
            </a:r>
            <a:endParaRPr lang="fr-FR" sz="1200" b="1" dirty="0">
              <a:solidFill>
                <a:srgbClr val="002060"/>
              </a:solidFill>
            </a:endParaRPr>
          </a:p>
        </p:txBody>
      </p:sp>
      <p:sp>
        <p:nvSpPr>
          <p:cNvPr id="33" name="Rectangle à coins arrondis 32"/>
          <p:cNvSpPr/>
          <p:nvPr/>
        </p:nvSpPr>
        <p:spPr>
          <a:xfrm>
            <a:off x="6371474" y="6138717"/>
            <a:ext cx="2376264" cy="52332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fr-FR" sz="1200" b="1" dirty="0" smtClean="0">
                <a:solidFill>
                  <a:srgbClr val="002060"/>
                </a:solidFill>
              </a:rPr>
              <a:t>EMS</a:t>
            </a:r>
          </a:p>
          <a:p>
            <a:pPr algn="ctr">
              <a:lnSpc>
                <a:spcPts val="1400"/>
              </a:lnSpc>
            </a:pPr>
            <a:r>
              <a:rPr lang="fr-FR" sz="1200" b="1" dirty="0" smtClean="0">
                <a:solidFill>
                  <a:srgbClr val="002060"/>
                </a:solidFill>
              </a:rPr>
              <a:t> Président de la commission de Service</a:t>
            </a:r>
            <a:endParaRPr lang="fr-FR" sz="1200" b="1" dirty="0">
              <a:solidFill>
                <a:srgbClr val="002060"/>
              </a:solidFill>
            </a:endParaRPr>
          </a:p>
        </p:txBody>
      </p:sp>
      <p:sp>
        <p:nvSpPr>
          <p:cNvPr id="34" name="ZoneTexte 33"/>
          <p:cNvSpPr txBox="1"/>
          <p:nvPr/>
        </p:nvSpPr>
        <p:spPr>
          <a:xfrm>
            <a:off x="251520" y="1091290"/>
            <a:ext cx="615553" cy="5290038"/>
          </a:xfrm>
          <a:prstGeom prst="rect">
            <a:avLst/>
          </a:prstGeom>
          <a:solidFill>
            <a:schemeClr val="accent3">
              <a:lumMod val="20000"/>
              <a:lumOff val="80000"/>
            </a:schemeClr>
          </a:solidFill>
        </p:spPr>
        <p:txBody>
          <a:bodyPr vert="vert270" wrap="none" rtlCol="0">
            <a:spAutoFit/>
          </a:bodyPr>
          <a:lstStyle/>
          <a:p>
            <a:r>
              <a:rPr lang="fr-FR" sz="2800" b="1" dirty="0" smtClean="0">
                <a:solidFill>
                  <a:srgbClr val="002060"/>
                </a:solidFill>
              </a:rPr>
              <a:t>SMA – Structure Mondiale d’Action</a:t>
            </a:r>
            <a:endParaRPr lang="fr-FR" sz="2800" b="1" dirty="0">
              <a:solidFill>
                <a:srgbClr val="002060"/>
              </a:solidFill>
            </a:endParaRPr>
          </a:p>
        </p:txBody>
      </p:sp>
      <p:sp>
        <p:nvSpPr>
          <p:cNvPr id="3" name="Ellipse 2"/>
          <p:cNvSpPr/>
          <p:nvPr/>
        </p:nvSpPr>
        <p:spPr>
          <a:xfrm>
            <a:off x="3708159" y="1718205"/>
            <a:ext cx="2403062" cy="249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droite 4"/>
          <p:cNvSpPr/>
          <p:nvPr/>
        </p:nvSpPr>
        <p:spPr>
          <a:xfrm>
            <a:off x="2006755" y="5443576"/>
            <a:ext cx="543545" cy="1620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40987064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1+#ppt_w/2"/>
                                          </p:val>
                                        </p:tav>
                                        <p:tav tm="100000">
                                          <p:val>
                                            <p:strVal val="#ppt_x"/>
                                          </p:val>
                                        </p:tav>
                                      </p:tavLst>
                                    </p:anim>
                                    <p:anim calcmode="lin" valueType="num">
                                      <p:cBhvr additive="base">
                                        <p:cTn id="84" dur="500" fill="hold"/>
                                        <p:tgtEl>
                                          <p:spTgt spid="26"/>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500" fill="hold"/>
                                        <p:tgtEl>
                                          <p:spTgt spid="27"/>
                                        </p:tgtEl>
                                        <p:attrNameLst>
                                          <p:attrName>ppt_x</p:attrName>
                                        </p:attrNameLst>
                                      </p:cBhvr>
                                      <p:tavLst>
                                        <p:tav tm="0">
                                          <p:val>
                                            <p:strVal val="1+#ppt_w/2"/>
                                          </p:val>
                                        </p:tav>
                                        <p:tav tm="100000">
                                          <p:val>
                                            <p:strVal val="#ppt_x"/>
                                          </p:val>
                                        </p:tav>
                                      </p:tavLst>
                                    </p:anim>
                                    <p:anim calcmode="lin" valueType="num">
                                      <p:cBhvr additive="base">
                                        <p:cTn id="88" dur="500" fill="hold"/>
                                        <p:tgtEl>
                                          <p:spTgt spid="27"/>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1+#ppt_w/2"/>
                                          </p:val>
                                        </p:tav>
                                        <p:tav tm="100000">
                                          <p:val>
                                            <p:strVal val="#ppt_x"/>
                                          </p:val>
                                        </p:tav>
                                      </p:tavLst>
                                    </p:anim>
                                    <p:anim calcmode="lin" valueType="num">
                                      <p:cBhvr additive="base">
                                        <p:cTn id="9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1000"/>
                                        <p:tgtEl>
                                          <p:spTgt spid="5"/>
                                        </p:tgtEl>
                                      </p:cBhvr>
                                    </p:animEffect>
                                    <p:anim calcmode="lin" valueType="num">
                                      <p:cBhvr>
                                        <p:cTn id="98" dur="1000" fill="hold"/>
                                        <p:tgtEl>
                                          <p:spTgt spid="5"/>
                                        </p:tgtEl>
                                        <p:attrNameLst>
                                          <p:attrName>ppt_x</p:attrName>
                                        </p:attrNameLst>
                                      </p:cBhvr>
                                      <p:tavLst>
                                        <p:tav tm="0">
                                          <p:val>
                                            <p:strVal val="#ppt_x"/>
                                          </p:val>
                                        </p:tav>
                                        <p:tav tm="100000">
                                          <p:val>
                                            <p:strVal val="#ppt_x"/>
                                          </p:val>
                                        </p:tav>
                                      </p:tavLst>
                                    </p:anim>
                                    <p:anim calcmode="lin" valueType="num">
                                      <p:cBhvr>
                                        <p:cTn id="99" dur="1000" fill="hold"/>
                                        <p:tgtEl>
                                          <p:spTgt spid="5"/>
                                        </p:tgtEl>
                                        <p:attrNameLst>
                                          <p:attrName>ppt_y</p:attrName>
                                        </p:attrNameLst>
                                      </p:cBhvr>
                                      <p:tavLst>
                                        <p:tav tm="0">
                                          <p:val>
                                            <p:strVal val="#ppt_y-.1"/>
                                          </p:val>
                                        </p:tav>
                                        <p:tav tm="100000">
                                          <p:val>
                                            <p:strVal val="#ppt_y"/>
                                          </p:val>
                                        </p:tav>
                                      </p:tavLst>
                                    </p:anim>
                                  </p:childTnLst>
                                </p:cTn>
                              </p:par>
                              <p:par>
                                <p:cTn id="100" presetID="6" presetClass="entr" presetSubtype="16"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circle(in)">
                                      <p:cBhvr>
                                        <p:cTn id="102" dur="20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grpId="0" nodeType="click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heel(1)">
                                      <p:cBhvr>
                                        <p:cTn id="114" dur="2000"/>
                                        <p:tgtEl>
                                          <p:spTgt spid="31"/>
                                        </p:tgtEl>
                                      </p:cBhvr>
                                    </p:animEffect>
                                  </p:childTnLst>
                                </p:cTn>
                              </p:par>
                              <p:par>
                                <p:cTn id="115" presetID="21" presetClass="entr" presetSubtype="1"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wheel(1)">
                                      <p:cBhvr>
                                        <p:cTn id="117" dur="2000"/>
                                        <p:tgtEl>
                                          <p:spTgt spid="32"/>
                                        </p:tgtEl>
                                      </p:cBhvr>
                                    </p:animEffect>
                                  </p:childTnLst>
                                </p:cTn>
                              </p:par>
                              <p:par>
                                <p:cTn id="118" presetID="21" presetClass="entr" presetSubtype="1" fill="hold" grpId="0" nodeType="with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wheel(1)">
                                      <p:cBhvr>
                                        <p:cTn id="12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6" grpId="0" animBg="1"/>
      <p:bldP spid="18" grpId="0" animBg="1"/>
      <p:bldP spid="19" grpId="0" animBg="1"/>
      <p:bldP spid="22" grpId="0" animBg="1"/>
      <p:bldP spid="23" grpId="0" animBg="1"/>
      <p:bldP spid="24"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L’accueil d’un nouveau membre</a:t>
            </a:r>
          </a:p>
          <a:p>
            <a:endParaRPr lang="fr-FR" sz="700" dirty="0" smtClean="0"/>
          </a:p>
          <a:p>
            <a:pPr marL="742950" indent="-457200">
              <a:buFont typeface="Wingdings" panose="05000000000000000000" pitchFamily="2" charset="2"/>
              <a:buChar char="Ø"/>
            </a:pPr>
            <a:r>
              <a:rPr lang="fr-FR" sz="3000" b="1" dirty="0"/>
              <a:t>Le Secrétaire de Club </a:t>
            </a:r>
            <a:r>
              <a:rPr lang="fr-FR" sz="3000" b="1" dirty="0" smtClean="0"/>
              <a:t>:</a:t>
            </a:r>
          </a:p>
          <a:p>
            <a:pPr marL="742950" indent="-457200">
              <a:buFont typeface="Wingdings" panose="05000000000000000000" pitchFamily="2" charset="2"/>
              <a:buChar char="Ø"/>
            </a:pPr>
            <a:endParaRPr lang="fr-FR" sz="1400" b="1" dirty="0"/>
          </a:p>
          <a:p>
            <a:pPr marL="809625" lvl="1">
              <a:spcBef>
                <a:spcPts val="0"/>
              </a:spcBef>
            </a:pPr>
            <a:r>
              <a:rPr lang="fr-FR" sz="2600" b="1" dirty="0" smtClean="0"/>
              <a:t>Centralise la </a:t>
            </a:r>
            <a:r>
              <a:rPr lang="fr-FR" sz="2600" b="1" dirty="0"/>
              <a:t>fiche de renseignements </a:t>
            </a:r>
            <a:r>
              <a:rPr lang="fr-FR" sz="2600" b="1" dirty="0" smtClean="0"/>
              <a:t>du </a:t>
            </a:r>
            <a:r>
              <a:rPr lang="fr-FR" sz="2600" b="1" dirty="0"/>
              <a:t>nouveau </a:t>
            </a:r>
            <a:r>
              <a:rPr lang="fr-FR" sz="2600" b="1" dirty="0" smtClean="0"/>
              <a:t>Lion</a:t>
            </a:r>
          </a:p>
          <a:p>
            <a:pPr marL="809625" lvl="1">
              <a:spcBef>
                <a:spcPts val="0"/>
              </a:spcBef>
            </a:pPr>
            <a:endParaRPr lang="fr-FR" sz="1800" b="1" dirty="0"/>
          </a:p>
          <a:p>
            <a:pPr marL="809625" lvl="1">
              <a:spcBef>
                <a:spcPts val="0"/>
              </a:spcBef>
            </a:pPr>
            <a:r>
              <a:rPr lang="fr-FR" sz="2600" b="1" dirty="0" smtClean="0"/>
              <a:t>Demande </a:t>
            </a:r>
            <a:r>
              <a:rPr lang="fr-FR" sz="2600" b="1" dirty="0"/>
              <a:t>au futur membre sa photo </a:t>
            </a:r>
            <a:r>
              <a:rPr lang="fr-FR" sz="2600" b="1" dirty="0" smtClean="0"/>
              <a:t>d’identité pour </a:t>
            </a:r>
            <a:r>
              <a:rPr lang="fr-FR" sz="2600" b="1" dirty="0"/>
              <a:t>l’insérer </a:t>
            </a:r>
            <a:r>
              <a:rPr lang="fr-FR" sz="2600" b="1" dirty="0" smtClean="0"/>
              <a:t>sur </a:t>
            </a:r>
            <a:r>
              <a:rPr lang="fr-FR" sz="2600" b="1" dirty="0"/>
              <a:t>le site des Lions de </a:t>
            </a:r>
            <a:r>
              <a:rPr lang="fr-FR" sz="2600" b="1" dirty="0" smtClean="0"/>
              <a:t>France</a:t>
            </a:r>
          </a:p>
          <a:p>
            <a:pPr marL="809625" lvl="1">
              <a:spcBef>
                <a:spcPts val="0"/>
              </a:spcBef>
            </a:pPr>
            <a:endParaRPr lang="fr-FR" sz="1800" b="1" dirty="0"/>
          </a:p>
          <a:p>
            <a:pPr marL="809625" lvl="1">
              <a:spcBef>
                <a:spcPts val="0"/>
              </a:spcBef>
            </a:pPr>
            <a:r>
              <a:rPr lang="fr-FR" sz="2600" b="1" dirty="0" smtClean="0"/>
              <a:t>Demande </a:t>
            </a:r>
            <a:r>
              <a:rPr lang="fr-FR" sz="2600" b="1" dirty="0"/>
              <a:t>éventuellement la photo </a:t>
            </a:r>
            <a:r>
              <a:rPr lang="fr-FR" sz="2600" b="1" dirty="0" smtClean="0"/>
              <a:t>d’identité de </a:t>
            </a:r>
            <a:r>
              <a:rPr lang="fr-FR" sz="2600" b="1" dirty="0"/>
              <a:t>son conjoint et sa date de naissance, </a:t>
            </a:r>
            <a:r>
              <a:rPr lang="fr-FR" sz="2600" b="1" dirty="0" smtClean="0"/>
              <a:t>en </a:t>
            </a:r>
            <a:r>
              <a:rPr lang="fr-FR" sz="2600" b="1" dirty="0"/>
              <a:t>vue de compléter le trombinoscope du Club (s’il existe</a:t>
            </a:r>
            <a:r>
              <a:rPr lang="fr-FR" sz="2600" b="1" dirty="0" smtClean="0"/>
              <a:t>)</a:t>
            </a:r>
            <a:endParaRPr lang="fr-FR" sz="2600" b="1" dirty="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30</a:t>
            </a:fld>
            <a:endParaRPr lang="fr-FR"/>
          </a:p>
        </p:txBody>
      </p:sp>
      <p:sp>
        <p:nvSpPr>
          <p:cNvPr id="4" name="Espace réservé de la date 3"/>
          <p:cNvSpPr>
            <a:spLocks noGrp="1"/>
          </p:cNvSpPr>
          <p:nvPr>
            <p:ph type="dt" sz="half" idx="10"/>
          </p:nvPr>
        </p:nvSpPr>
        <p:spPr/>
        <p:txBody>
          <a:bodyPr/>
          <a:lstStyle/>
          <a:p>
            <a:pPr>
              <a:defRPr/>
            </a:pPr>
            <a:fld id="{C2E11B3A-403E-4562-992C-0859A2546D17}" type="datetime1">
              <a:rPr lang="fr-FR" smtClean="0"/>
              <a:pPr>
                <a:defRPr/>
              </a:pPr>
              <a:t>04/05/2020</a:t>
            </a:fld>
            <a:endParaRPr lang="fr-FR"/>
          </a:p>
        </p:txBody>
      </p:sp>
    </p:spTree>
    <p:extLst>
      <p:ext uri="{BB962C8B-B14F-4D97-AF65-F5344CB8AC3E}">
        <p14:creationId xmlns:p14="http://schemas.microsoft.com/office/powerpoint/2010/main" xmlns="" val="28352848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fade">
                                      <p:cBhvr>
                                        <p:cTn id="7" dur="2000"/>
                                        <p:tgtEl>
                                          <p:spTgt spid="10035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0354">
                                            <p:txEl>
                                              <p:pRg st="2" end="2"/>
                                            </p:txEl>
                                          </p:spTgt>
                                        </p:tgtEl>
                                        <p:attrNameLst>
                                          <p:attrName>style.visibility</p:attrName>
                                        </p:attrNameLst>
                                      </p:cBhvr>
                                      <p:to>
                                        <p:strVal val="visible"/>
                                      </p:to>
                                    </p:set>
                                    <p:animEffect transition="in" filter="fade">
                                      <p:cBhvr>
                                        <p:cTn id="11" dur="1000"/>
                                        <p:tgtEl>
                                          <p:spTgt spid="100354">
                                            <p:txEl>
                                              <p:pRg st="2" end="2"/>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00354">
                                            <p:txEl>
                                              <p:pRg st="4" end="4"/>
                                            </p:txEl>
                                          </p:spTgt>
                                        </p:tgtEl>
                                        <p:attrNameLst>
                                          <p:attrName>style.visibility</p:attrName>
                                        </p:attrNameLst>
                                      </p:cBhvr>
                                      <p:to>
                                        <p:strVal val="visible"/>
                                      </p:to>
                                    </p:set>
                                    <p:animEffect transition="in" filter="fade">
                                      <p:cBhvr>
                                        <p:cTn id="15" dur="1000"/>
                                        <p:tgtEl>
                                          <p:spTgt spid="100354">
                                            <p:txEl>
                                              <p:pRg st="4" end="4"/>
                                            </p:tx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0354">
                                            <p:txEl>
                                              <p:pRg st="6" end="6"/>
                                            </p:txEl>
                                          </p:spTgt>
                                        </p:tgtEl>
                                        <p:attrNameLst>
                                          <p:attrName>style.visibility</p:attrName>
                                        </p:attrNameLst>
                                      </p:cBhvr>
                                      <p:to>
                                        <p:strVal val="visible"/>
                                      </p:to>
                                    </p:set>
                                    <p:animEffect transition="in" filter="fade">
                                      <p:cBhvr>
                                        <p:cTn id="19" dur="1000"/>
                                        <p:tgtEl>
                                          <p:spTgt spid="100354">
                                            <p:txEl>
                                              <p:pRg st="6" end="6"/>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100354">
                                            <p:txEl>
                                              <p:pRg st="8" end="8"/>
                                            </p:txEl>
                                          </p:spTgt>
                                        </p:tgtEl>
                                        <p:attrNameLst>
                                          <p:attrName>style.visibility</p:attrName>
                                        </p:attrNameLst>
                                      </p:cBhvr>
                                      <p:to>
                                        <p:strVal val="visible"/>
                                      </p:to>
                                    </p:set>
                                    <p:animEffect transition="in" filter="fade">
                                      <p:cBhvr>
                                        <p:cTn id="23" dur="1000"/>
                                        <p:tgtEl>
                                          <p:spTgt spid="1003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228600" y="870992"/>
            <a:ext cx="8686800"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a:xfrm>
            <a:off x="228600" y="1484784"/>
            <a:ext cx="8807896" cy="4787822"/>
          </a:xfrm>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L’accueil d’un nouveau membre</a:t>
            </a:r>
          </a:p>
          <a:p>
            <a:pPr marL="0" indent="0">
              <a:buNone/>
            </a:pPr>
            <a:endParaRPr lang="fr-FR" sz="500" dirty="0" smtClean="0"/>
          </a:p>
          <a:p>
            <a:pPr marL="742950" indent="-457200">
              <a:buFont typeface="Wingdings" panose="05000000000000000000" pitchFamily="2" charset="2"/>
              <a:buChar char="Ø"/>
            </a:pPr>
            <a:r>
              <a:rPr lang="fr-FR" sz="3000" b="1" dirty="0"/>
              <a:t>Lors de l’intronisation, le Secrétaire s’assurera qu’il dispose </a:t>
            </a:r>
            <a:r>
              <a:rPr lang="fr-FR" sz="3000" b="1" dirty="0" smtClean="0"/>
              <a:t>:</a:t>
            </a:r>
          </a:p>
          <a:p>
            <a:pPr marL="742950" indent="-457200">
              <a:buFont typeface="Wingdings" panose="05000000000000000000" pitchFamily="2" charset="2"/>
              <a:buChar char="Ø"/>
            </a:pPr>
            <a:endParaRPr lang="fr-FR" sz="1200" b="1" dirty="0"/>
          </a:p>
          <a:p>
            <a:pPr marL="809625" lvl="1"/>
            <a:r>
              <a:rPr lang="fr-FR" sz="2600" b="1" dirty="0"/>
              <a:t>D</a:t>
            </a:r>
            <a:r>
              <a:rPr lang="fr-FR" sz="2600" b="1" dirty="0" smtClean="0"/>
              <a:t>’une </a:t>
            </a:r>
            <a:r>
              <a:rPr lang="fr-FR" sz="2600" b="1" dirty="0"/>
              <a:t>trousse de nouveau </a:t>
            </a:r>
            <a:r>
              <a:rPr lang="fr-FR" sz="2600" b="1" dirty="0" smtClean="0"/>
              <a:t>membre (livre, insigne, etc…)</a:t>
            </a:r>
          </a:p>
          <a:p>
            <a:pPr marL="523875" lvl="1" indent="0">
              <a:buNone/>
            </a:pPr>
            <a:endParaRPr lang="fr-FR" sz="1600" b="1" dirty="0"/>
          </a:p>
          <a:p>
            <a:pPr marL="809625" lvl="1"/>
            <a:r>
              <a:rPr lang="fr-FR" sz="2600" b="1" dirty="0"/>
              <a:t>D</a:t>
            </a:r>
            <a:r>
              <a:rPr lang="fr-FR" sz="2600" b="1" dirty="0" smtClean="0"/>
              <a:t>’une </a:t>
            </a:r>
            <a:r>
              <a:rPr lang="fr-FR" sz="2600" b="1" dirty="0"/>
              <a:t>copie des statuts et </a:t>
            </a:r>
            <a:r>
              <a:rPr lang="fr-FR" sz="2600" b="1" dirty="0" smtClean="0"/>
              <a:t>règlement intérieur, à faire parapher et signer par le </a:t>
            </a:r>
            <a:r>
              <a:rPr lang="fr-FR" sz="2600" b="1" dirty="0"/>
              <a:t>nouveau </a:t>
            </a:r>
            <a:r>
              <a:rPr lang="fr-FR" sz="2600" b="1" dirty="0" smtClean="0"/>
              <a:t>Lion</a:t>
            </a:r>
          </a:p>
          <a:p>
            <a:pPr marL="523875" lvl="1" indent="0">
              <a:buNone/>
            </a:pPr>
            <a:endParaRPr lang="fr-FR" sz="1600" b="1" dirty="0"/>
          </a:p>
          <a:p>
            <a:pPr marL="809625" lvl="1"/>
            <a:r>
              <a:rPr lang="fr-FR" sz="2600" b="1" dirty="0"/>
              <a:t>D</a:t>
            </a:r>
            <a:r>
              <a:rPr lang="fr-FR" sz="2600" b="1" dirty="0" smtClean="0"/>
              <a:t>’un </a:t>
            </a:r>
            <a:r>
              <a:rPr lang="fr-FR" sz="2600" b="1" dirty="0"/>
              <a:t>fanion </a:t>
            </a:r>
            <a:r>
              <a:rPr lang="fr-FR" sz="2600" b="1" dirty="0" smtClean="0"/>
              <a:t>du club (dédicacé </a:t>
            </a:r>
            <a:r>
              <a:rPr lang="fr-FR" sz="2600" b="1" dirty="0"/>
              <a:t>par les Lions du Club</a:t>
            </a:r>
            <a:r>
              <a:rPr lang="fr-FR" sz="2600" b="1" dirty="0" smtClean="0"/>
              <a:t>)</a:t>
            </a:r>
          </a:p>
          <a:p>
            <a:pPr marL="523875" lvl="1" indent="0">
              <a:buNone/>
            </a:pPr>
            <a:endParaRPr lang="fr-FR" dirty="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31</a:t>
            </a:fld>
            <a:endParaRPr lang="fr-FR"/>
          </a:p>
        </p:txBody>
      </p:sp>
      <p:sp>
        <p:nvSpPr>
          <p:cNvPr id="4" name="Espace réservé de la date 3"/>
          <p:cNvSpPr>
            <a:spLocks noGrp="1"/>
          </p:cNvSpPr>
          <p:nvPr>
            <p:ph type="dt" sz="half" idx="10"/>
          </p:nvPr>
        </p:nvSpPr>
        <p:spPr/>
        <p:txBody>
          <a:bodyPr/>
          <a:lstStyle/>
          <a:p>
            <a:pPr>
              <a:defRPr/>
            </a:pPr>
            <a:fld id="{32AE703E-47CD-4406-B9ED-6BED86BA4B62}" type="datetime1">
              <a:rPr lang="fr-FR" smtClean="0"/>
              <a:pPr>
                <a:defRPr/>
              </a:pPr>
              <a:t>04/05/2020</a:t>
            </a:fld>
            <a:endParaRPr lang="fr-FR"/>
          </a:p>
        </p:txBody>
      </p:sp>
      <p:pic>
        <p:nvPicPr>
          <p:cNvPr id="7170" name="Picture 2">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0192" y="5661248"/>
            <a:ext cx="2551298" cy="7691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582029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4">
                                            <p:txEl>
                                              <p:pRg st="2" end="2"/>
                                            </p:txEl>
                                          </p:spTgt>
                                        </p:tgtEl>
                                        <p:attrNameLst>
                                          <p:attrName>style.visibility</p:attrName>
                                        </p:attrNameLst>
                                      </p:cBhvr>
                                      <p:to>
                                        <p:strVal val="visible"/>
                                      </p:to>
                                    </p:set>
                                    <p:animEffect transition="in" filter="fade">
                                      <p:cBhvr>
                                        <p:cTn id="7" dur="1500"/>
                                        <p:tgtEl>
                                          <p:spTgt spid="100354">
                                            <p:txEl>
                                              <p:pRg st="2" end="2"/>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00354">
                                            <p:txEl>
                                              <p:pRg st="4" end="4"/>
                                            </p:txEl>
                                          </p:spTgt>
                                        </p:tgtEl>
                                        <p:attrNameLst>
                                          <p:attrName>style.visibility</p:attrName>
                                        </p:attrNameLst>
                                      </p:cBhvr>
                                      <p:to>
                                        <p:strVal val="visible"/>
                                      </p:to>
                                    </p:set>
                                    <p:animEffect transition="in" filter="fade">
                                      <p:cBhvr>
                                        <p:cTn id="11" dur="1500"/>
                                        <p:tgtEl>
                                          <p:spTgt spid="100354">
                                            <p:txEl>
                                              <p:pRg st="4" end="4"/>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00354">
                                            <p:txEl>
                                              <p:pRg st="6" end="6"/>
                                            </p:txEl>
                                          </p:spTgt>
                                        </p:tgtEl>
                                        <p:attrNameLst>
                                          <p:attrName>style.visibility</p:attrName>
                                        </p:attrNameLst>
                                      </p:cBhvr>
                                      <p:to>
                                        <p:strVal val="visible"/>
                                      </p:to>
                                    </p:set>
                                    <p:animEffect transition="in" filter="fade">
                                      <p:cBhvr>
                                        <p:cTn id="15" dur="1500"/>
                                        <p:tgtEl>
                                          <p:spTgt spid="100354">
                                            <p:txEl>
                                              <p:pRg st="6" end="6"/>
                                            </p:txEl>
                                          </p:spTgt>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00354">
                                            <p:txEl>
                                              <p:pRg st="8" end="8"/>
                                            </p:txEl>
                                          </p:spTgt>
                                        </p:tgtEl>
                                        <p:attrNameLst>
                                          <p:attrName>style.visibility</p:attrName>
                                        </p:attrNameLst>
                                      </p:cBhvr>
                                      <p:to>
                                        <p:strVal val="visible"/>
                                      </p:to>
                                    </p:set>
                                    <p:animEffect transition="in" filter="fade">
                                      <p:cBhvr>
                                        <p:cTn id="19" dur="1500"/>
                                        <p:tgtEl>
                                          <p:spTgt spid="100354">
                                            <p:txEl>
                                              <p:pRg st="8" end="8"/>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 calcmode="lin" valueType="num">
                                      <p:cBhvr>
                                        <p:cTn id="22" dur="1000" fill="hold"/>
                                        <p:tgtEl>
                                          <p:spTgt spid="7170"/>
                                        </p:tgtEl>
                                        <p:attrNameLst>
                                          <p:attrName>ppt_w</p:attrName>
                                        </p:attrNameLst>
                                      </p:cBhvr>
                                      <p:tavLst>
                                        <p:tav tm="0">
                                          <p:val>
                                            <p:fltVal val="0"/>
                                          </p:val>
                                        </p:tav>
                                        <p:tav tm="100000">
                                          <p:val>
                                            <p:strVal val="#ppt_w"/>
                                          </p:val>
                                        </p:tav>
                                      </p:tavLst>
                                    </p:anim>
                                    <p:anim calcmode="lin" valueType="num">
                                      <p:cBhvr>
                                        <p:cTn id="23" dur="1000" fill="hold"/>
                                        <p:tgtEl>
                                          <p:spTgt spid="7170"/>
                                        </p:tgtEl>
                                        <p:attrNameLst>
                                          <p:attrName>ppt_h</p:attrName>
                                        </p:attrNameLst>
                                      </p:cBhvr>
                                      <p:tavLst>
                                        <p:tav tm="0">
                                          <p:val>
                                            <p:fltVal val="0"/>
                                          </p:val>
                                        </p:tav>
                                        <p:tav tm="100000">
                                          <p:val>
                                            <p:strVal val="#ppt_h"/>
                                          </p:val>
                                        </p:tav>
                                      </p:tavLst>
                                    </p:anim>
                                    <p:anim calcmode="lin" valueType="num">
                                      <p:cBhvr>
                                        <p:cTn id="24" dur="1000" fill="hold"/>
                                        <p:tgtEl>
                                          <p:spTgt spid="7170"/>
                                        </p:tgtEl>
                                        <p:attrNameLst>
                                          <p:attrName>style.rotation</p:attrName>
                                        </p:attrNameLst>
                                      </p:cBhvr>
                                      <p:tavLst>
                                        <p:tav tm="0">
                                          <p:val>
                                            <p:fltVal val="90"/>
                                          </p:val>
                                        </p:tav>
                                        <p:tav tm="100000">
                                          <p:val>
                                            <p:fltVal val="0"/>
                                          </p:val>
                                        </p:tav>
                                      </p:tavLst>
                                    </p:anim>
                                    <p:animEffect transition="in" filter="fade">
                                      <p:cBhvr>
                                        <p:cTn id="25"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726976"/>
            <a:ext cx="8686800" cy="685800"/>
          </a:xfrm>
        </p:spPr>
        <p:txBody>
          <a:bodyPr/>
          <a:lstStyle/>
          <a:p>
            <a:pPr marL="571500" indent="-571500">
              <a:buFont typeface="Wingdings" panose="05000000000000000000" pitchFamily="2" charset="2"/>
              <a:buChar char="v"/>
            </a:pPr>
            <a:r>
              <a:rPr lang="fr-FR" sz="3200" dirty="0" smtClean="0">
                <a:effectLst/>
              </a:rPr>
              <a:t>Droits d’accès élargis du secrétaire de club</a:t>
            </a:r>
            <a:endParaRPr lang="fr-FR" sz="3200" dirty="0">
              <a:effectLst/>
            </a:endParaRPr>
          </a:p>
        </p:txBody>
      </p:sp>
      <p:sp>
        <p:nvSpPr>
          <p:cNvPr id="4" name="Espace réservé de la date 3"/>
          <p:cNvSpPr>
            <a:spLocks noGrp="1"/>
          </p:cNvSpPr>
          <p:nvPr>
            <p:ph type="dt" sz="half" idx="10"/>
          </p:nvPr>
        </p:nvSpPr>
        <p:spPr/>
        <p:txBody>
          <a:bodyPr/>
          <a:lstStyle/>
          <a:p>
            <a:fld id="{AB35FD7A-45A7-4855-9CEF-C34FEB605954}" type="datetime1">
              <a:rPr lang="fr-FR" smtClean="0"/>
              <a:pPr/>
              <a:t>04/05/2020</a:t>
            </a:fld>
            <a:endParaRPr lang="fr-FR" dirty="0"/>
          </a:p>
        </p:txBody>
      </p:sp>
      <p:sp>
        <p:nvSpPr>
          <p:cNvPr id="5" name="Espace réservé du numéro de diapositive 4"/>
          <p:cNvSpPr>
            <a:spLocks noGrp="1"/>
          </p:cNvSpPr>
          <p:nvPr>
            <p:ph type="sldNum" sz="quarter" idx="12"/>
          </p:nvPr>
        </p:nvSpPr>
        <p:spPr/>
        <p:txBody>
          <a:bodyPr/>
          <a:lstStyle/>
          <a:p>
            <a:fld id="{95F7D930-624D-4EB8-8416-D6D28EB3B098}" type="slidenum">
              <a:rPr lang="fr-FR" smtClean="0"/>
              <a:pPr/>
              <a:t>32</a:t>
            </a:fld>
            <a:endParaRPr lang="fr-FR" dirty="0"/>
          </a:p>
        </p:txBody>
      </p:sp>
      <p:pic>
        <p:nvPicPr>
          <p:cNvPr id="6" name="Image 5"/>
          <p:cNvPicPr>
            <a:picLocks noChangeAspect="1"/>
          </p:cNvPicPr>
          <p:nvPr/>
        </p:nvPicPr>
        <p:blipFill>
          <a:blip r:embed="rId2" cstate="print"/>
          <a:stretch>
            <a:fillRect/>
          </a:stretch>
        </p:blipFill>
        <p:spPr>
          <a:xfrm>
            <a:off x="0" y="1290725"/>
            <a:ext cx="9144000" cy="5225218"/>
          </a:xfrm>
          <a:prstGeom prst="rect">
            <a:avLst/>
          </a:prstGeom>
        </p:spPr>
      </p:pic>
      <p:sp>
        <p:nvSpPr>
          <p:cNvPr id="7" name="Accolade ouvrante 6"/>
          <p:cNvSpPr/>
          <p:nvPr/>
        </p:nvSpPr>
        <p:spPr>
          <a:xfrm>
            <a:off x="3347864" y="5013176"/>
            <a:ext cx="216024" cy="720080"/>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8" name="ZoneTexte 7"/>
          <p:cNvSpPr txBox="1"/>
          <p:nvPr/>
        </p:nvSpPr>
        <p:spPr>
          <a:xfrm>
            <a:off x="1619672" y="5188550"/>
            <a:ext cx="1615987" cy="369332"/>
          </a:xfrm>
          <a:prstGeom prst="rect">
            <a:avLst/>
          </a:prstGeom>
          <a:noFill/>
        </p:spPr>
        <p:txBody>
          <a:bodyPr wrap="square" rtlCol="0">
            <a:spAutoFit/>
          </a:bodyPr>
          <a:lstStyle/>
          <a:p>
            <a:r>
              <a:rPr lang="fr-FR" b="1" dirty="0" smtClean="0">
                <a:solidFill>
                  <a:srgbClr val="FF0000"/>
                </a:solidFill>
              </a:rPr>
              <a:t>Droits élargis</a:t>
            </a:r>
            <a:endParaRPr lang="fr-FR" b="1" dirty="0">
              <a:solidFill>
                <a:srgbClr val="FF0000"/>
              </a:solidFill>
            </a:endParaRPr>
          </a:p>
        </p:txBody>
      </p:sp>
    </p:spTree>
    <p:extLst>
      <p:ext uri="{BB962C8B-B14F-4D97-AF65-F5344CB8AC3E}">
        <p14:creationId xmlns:p14="http://schemas.microsoft.com/office/powerpoint/2010/main" xmlns="" val="4284613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228600" y="943000"/>
            <a:ext cx="8686800"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a:xfrm>
            <a:off x="323528" y="1644352"/>
            <a:ext cx="8568952" cy="4953000"/>
          </a:xfrm>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Relations Club / District</a:t>
            </a:r>
          </a:p>
          <a:p>
            <a:pPr marL="0" indent="0">
              <a:buNone/>
            </a:pPr>
            <a:endParaRPr lang="fr-FR" sz="1050" dirty="0" smtClean="0"/>
          </a:p>
          <a:p>
            <a:pPr marL="992188" indent="-457200" algn="just">
              <a:buFont typeface="Wingdings" panose="05000000000000000000" pitchFamily="2" charset="2"/>
              <a:buChar char="Ø"/>
            </a:pPr>
            <a:r>
              <a:rPr lang="fr-FR" sz="2600" b="1" dirty="0"/>
              <a:t>Le Secrétaire participe au nom de son club, avec son président ou seul, aux </a:t>
            </a:r>
            <a:r>
              <a:rPr lang="fr-FR" sz="2600" b="1" dirty="0" smtClean="0"/>
              <a:t>CCG</a:t>
            </a:r>
          </a:p>
          <a:p>
            <a:pPr marL="534988" indent="0" algn="just">
              <a:buNone/>
            </a:pPr>
            <a:endParaRPr lang="fr-FR" sz="1600" b="1" dirty="0"/>
          </a:p>
          <a:p>
            <a:pPr marL="992188" indent="-457200" algn="just">
              <a:buFont typeface="Wingdings" panose="05000000000000000000" pitchFamily="2" charset="2"/>
              <a:buChar char="Ø"/>
            </a:pPr>
            <a:r>
              <a:rPr lang="fr-FR" sz="2600" b="1" dirty="0" smtClean="0"/>
              <a:t>Participe aux manifestations organisées par la zone</a:t>
            </a:r>
          </a:p>
          <a:p>
            <a:pPr marL="534988" indent="0" algn="just">
              <a:buNone/>
            </a:pPr>
            <a:endParaRPr lang="fr-FR" sz="1600" b="1" dirty="0"/>
          </a:p>
          <a:p>
            <a:pPr marL="992188" indent="-457200" algn="just">
              <a:buFont typeface="Wingdings" panose="05000000000000000000" pitchFamily="2" charset="2"/>
              <a:buChar char="Ø"/>
            </a:pPr>
            <a:r>
              <a:rPr lang="fr-FR" sz="2600" b="1" dirty="0" smtClean="0"/>
              <a:t>Participe aux congrès du district</a:t>
            </a:r>
          </a:p>
          <a:p>
            <a:pPr marL="992188" indent="-457200" algn="just">
              <a:buFont typeface="Wingdings" panose="05000000000000000000" pitchFamily="2" charset="2"/>
              <a:buChar char="Ø"/>
            </a:pPr>
            <a:endParaRPr lang="fr-FR" sz="1600" b="1" dirty="0" smtClean="0"/>
          </a:p>
          <a:p>
            <a:pPr marL="992188" indent="-457200" algn="just">
              <a:buFont typeface="Wingdings" panose="05000000000000000000" pitchFamily="2" charset="2"/>
              <a:buChar char="Ø"/>
            </a:pPr>
            <a:r>
              <a:rPr lang="fr-FR" sz="2600" b="1" dirty="0" smtClean="0"/>
              <a:t>Participe aux forums des responsables</a:t>
            </a:r>
          </a:p>
          <a:p>
            <a:pPr marL="985838" indent="0" algn="just">
              <a:buNone/>
            </a:pPr>
            <a:r>
              <a:rPr lang="fr-FR" sz="2600" b="1" dirty="0" smtClean="0"/>
              <a:t>organisés par le district</a:t>
            </a:r>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33</a:t>
            </a:fld>
            <a:endParaRPr lang="fr-FR"/>
          </a:p>
        </p:txBody>
      </p:sp>
      <p:sp>
        <p:nvSpPr>
          <p:cNvPr id="4" name="Espace réservé de la date 3"/>
          <p:cNvSpPr>
            <a:spLocks noGrp="1"/>
          </p:cNvSpPr>
          <p:nvPr>
            <p:ph type="dt" sz="half" idx="10"/>
          </p:nvPr>
        </p:nvSpPr>
        <p:spPr/>
        <p:txBody>
          <a:bodyPr/>
          <a:lstStyle/>
          <a:p>
            <a:pPr>
              <a:defRPr/>
            </a:pPr>
            <a:fld id="{FA5AFD0A-D49F-4E2E-B8DC-21660900D8E7}" type="datetime1">
              <a:rPr lang="fr-FR" smtClean="0"/>
              <a:pPr>
                <a:defRPr/>
              </a:pPr>
              <a:t>04/05/2020</a:t>
            </a:fld>
            <a:endParaRPr lang="fr-F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1393" y="4653136"/>
            <a:ext cx="2089079" cy="18943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659018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354">
                                            <p:txEl>
                                              <p:pRg st="2" end="2"/>
                                            </p:txEl>
                                          </p:spTgt>
                                        </p:tgtEl>
                                        <p:attrNameLst>
                                          <p:attrName>style.visibility</p:attrName>
                                        </p:attrNameLst>
                                      </p:cBhvr>
                                      <p:to>
                                        <p:strVal val="visible"/>
                                      </p:to>
                                    </p:set>
                                    <p:animEffect transition="in" filter="fade">
                                      <p:cBhvr>
                                        <p:cTn id="7" dur="1000"/>
                                        <p:tgtEl>
                                          <p:spTgt spid="10035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0354">
                                            <p:txEl>
                                              <p:pRg st="4" end="4"/>
                                            </p:txEl>
                                          </p:spTgt>
                                        </p:tgtEl>
                                        <p:attrNameLst>
                                          <p:attrName>style.visibility</p:attrName>
                                        </p:attrNameLst>
                                      </p:cBhvr>
                                      <p:to>
                                        <p:strVal val="visible"/>
                                      </p:to>
                                    </p:set>
                                    <p:animEffect transition="in" filter="fade">
                                      <p:cBhvr>
                                        <p:cTn id="11" dur="1000"/>
                                        <p:tgtEl>
                                          <p:spTgt spid="10035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0354">
                                            <p:txEl>
                                              <p:pRg st="6" end="6"/>
                                            </p:txEl>
                                          </p:spTgt>
                                        </p:tgtEl>
                                        <p:attrNameLst>
                                          <p:attrName>style.visibility</p:attrName>
                                        </p:attrNameLst>
                                      </p:cBhvr>
                                      <p:to>
                                        <p:strVal val="visible"/>
                                      </p:to>
                                    </p:set>
                                    <p:animEffect transition="in" filter="fade">
                                      <p:cBhvr>
                                        <p:cTn id="15" dur="1000"/>
                                        <p:tgtEl>
                                          <p:spTgt spid="10035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0354">
                                            <p:txEl>
                                              <p:pRg st="8" end="8"/>
                                            </p:txEl>
                                          </p:spTgt>
                                        </p:tgtEl>
                                        <p:attrNameLst>
                                          <p:attrName>style.visibility</p:attrName>
                                        </p:attrNameLst>
                                      </p:cBhvr>
                                      <p:to>
                                        <p:strVal val="visible"/>
                                      </p:to>
                                    </p:set>
                                    <p:animEffect transition="in" filter="fade">
                                      <p:cBhvr>
                                        <p:cTn id="19" dur="1000"/>
                                        <p:tgtEl>
                                          <p:spTgt spid="100354">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0354">
                                            <p:txEl>
                                              <p:pRg st="9" end="9"/>
                                            </p:txEl>
                                          </p:spTgt>
                                        </p:tgtEl>
                                        <p:attrNameLst>
                                          <p:attrName>style.visibility</p:attrName>
                                        </p:attrNameLst>
                                      </p:cBhvr>
                                      <p:to>
                                        <p:strVal val="visible"/>
                                      </p:to>
                                    </p:set>
                                    <p:animEffect transition="in" filter="fade">
                                      <p:cBhvr>
                                        <p:cTn id="22" dur="1000"/>
                                        <p:tgtEl>
                                          <p:spTgt spid="10035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B35FD7A-45A7-4855-9CEF-C34FEB605954}" type="datetime1">
              <a:rPr lang="fr-FR" smtClean="0"/>
              <a:pPr/>
              <a:t>04/05/2020</a:t>
            </a:fld>
            <a:endParaRPr lang="fr-FR" dirty="0"/>
          </a:p>
        </p:txBody>
      </p:sp>
      <p:sp>
        <p:nvSpPr>
          <p:cNvPr id="5" name="Espace réservé du numéro de diapositive 4"/>
          <p:cNvSpPr>
            <a:spLocks noGrp="1"/>
          </p:cNvSpPr>
          <p:nvPr>
            <p:ph type="sldNum" sz="quarter" idx="12"/>
          </p:nvPr>
        </p:nvSpPr>
        <p:spPr/>
        <p:txBody>
          <a:bodyPr/>
          <a:lstStyle/>
          <a:p>
            <a:fld id="{95F7D930-624D-4EB8-8416-D6D28EB3B098}" type="slidenum">
              <a:rPr lang="fr-FR" smtClean="0"/>
              <a:pPr/>
              <a:t>34</a:t>
            </a:fld>
            <a:endParaRPr lang="fr-FR" dirty="0"/>
          </a:p>
        </p:txBody>
      </p:sp>
      <p:pic>
        <p:nvPicPr>
          <p:cNvPr id="6" name="Image 5"/>
          <p:cNvPicPr>
            <a:picLocks noChangeAspect="1"/>
          </p:cNvPicPr>
          <p:nvPr/>
        </p:nvPicPr>
        <p:blipFill>
          <a:blip r:embed="rId2" cstate="print"/>
          <a:stretch>
            <a:fillRect/>
          </a:stretch>
        </p:blipFill>
        <p:spPr>
          <a:xfrm>
            <a:off x="0" y="1340769"/>
            <a:ext cx="9144000" cy="5175174"/>
          </a:xfrm>
          <a:prstGeom prst="rect">
            <a:avLst/>
          </a:prstGeom>
        </p:spPr>
      </p:pic>
      <p:sp>
        <p:nvSpPr>
          <p:cNvPr id="7" name="Titre 1"/>
          <p:cNvSpPr>
            <a:spLocks noGrp="1"/>
          </p:cNvSpPr>
          <p:nvPr>
            <p:ph type="title"/>
          </p:nvPr>
        </p:nvSpPr>
        <p:spPr>
          <a:xfrm>
            <a:off x="107504" y="836908"/>
            <a:ext cx="8686800" cy="575868"/>
          </a:xfrm>
        </p:spPr>
        <p:txBody>
          <a:bodyPr/>
          <a:lstStyle/>
          <a:p>
            <a:r>
              <a:rPr lang="fr-FR" sz="2800" dirty="0" smtClean="0"/>
              <a:t>Vos droits de modification dans la base de données</a:t>
            </a:r>
            <a:endParaRPr lang="fr-FR" sz="2800" dirty="0"/>
          </a:p>
        </p:txBody>
      </p:sp>
      <p:sp>
        <p:nvSpPr>
          <p:cNvPr id="8" name="Flèche droite 7"/>
          <p:cNvSpPr/>
          <p:nvPr/>
        </p:nvSpPr>
        <p:spPr>
          <a:xfrm>
            <a:off x="1763688" y="5176616"/>
            <a:ext cx="1410456" cy="196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flipV="1">
            <a:off x="3203848" y="5157192"/>
            <a:ext cx="345638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835657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971600" y="1412776"/>
            <a:ext cx="7776863" cy="5110857"/>
          </a:xfrm>
          <a:prstGeom prst="rect">
            <a:avLst/>
          </a:prstGeom>
          <a:noFill/>
          <a:ln w="9525">
            <a:noFill/>
            <a:miter lim="800000"/>
            <a:headEnd/>
            <a:tailEnd/>
          </a:ln>
          <a:effectLst/>
        </p:spPr>
      </p:pic>
      <p:sp>
        <p:nvSpPr>
          <p:cNvPr id="2" name="Titre 1"/>
          <p:cNvSpPr>
            <a:spLocks noGrp="1"/>
          </p:cNvSpPr>
          <p:nvPr>
            <p:ph type="title"/>
          </p:nvPr>
        </p:nvSpPr>
        <p:spPr>
          <a:xfrm>
            <a:off x="510366" y="914747"/>
            <a:ext cx="8477696" cy="606896"/>
          </a:xfrm>
        </p:spPr>
        <p:txBody>
          <a:bodyPr/>
          <a:lstStyle/>
          <a:p>
            <a:r>
              <a:rPr lang="fr-FR" sz="3200" dirty="0" smtClean="0">
                <a:effectLst/>
              </a:rPr>
              <a:t>Validation mensuelle de l’effectif du club (RME)</a:t>
            </a:r>
            <a:endParaRPr lang="fr-FR" sz="3200" dirty="0">
              <a:effectLst/>
            </a:endParaRPr>
          </a:p>
        </p:txBody>
      </p:sp>
      <p:sp>
        <p:nvSpPr>
          <p:cNvPr id="4" name="Espace réservé de la date 3"/>
          <p:cNvSpPr>
            <a:spLocks noGrp="1"/>
          </p:cNvSpPr>
          <p:nvPr>
            <p:ph type="dt" sz="half" idx="10"/>
          </p:nvPr>
        </p:nvSpPr>
        <p:spPr/>
        <p:txBody>
          <a:bodyPr/>
          <a:lstStyle/>
          <a:p>
            <a:pPr>
              <a:defRPr/>
            </a:pPr>
            <a:fld id="{CB6D449A-A5DC-4E22-96E2-024EEB717CB9}" type="datetime1">
              <a:rPr lang="fr-FR" smtClean="0"/>
              <a:pPr>
                <a:defRPr/>
              </a:pPr>
              <a:t>04/05/2020</a:t>
            </a:fld>
            <a:endParaRPr lang="fr-FR"/>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35</a:t>
            </a:fld>
            <a:endParaRPr lang="fr-FR"/>
          </a:p>
        </p:txBody>
      </p:sp>
      <p:sp>
        <p:nvSpPr>
          <p:cNvPr id="9" name="Ellipse 8"/>
          <p:cNvSpPr/>
          <p:nvPr/>
        </p:nvSpPr>
        <p:spPr>
          <a:xfrm>
            <a:off x="2627784" y="3536157"/>
            <a:ext cx="554461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a:off x="395536" y="3943069"/>
            <a:ext cx="648072" cy="97144"/>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4173540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B35FD7A-45A7-4855-9CEF-C34FEB605954}" type="datetime1">
              <a:rPr lang="fr-FR" smtClean="0"/>
              <a:pPr/>
              <a:t>04/05/2020</a:t>
            </a:fld>
            <a:endParaRPr lang="fr-FR" dirty="0"/>
          </a:p>
        </p:txBody>
      </p:sp>
      <p:sp>
        <p:nvSpPr>
          <p:cNvPr id="5" name="Espace réservé du numéro de diapositive 4"/>
          <p:cNvSpPr>
            <a:spLocks noGrp="1"/>
          </p:cNvSpPr>
          <p:nvPr>
            <p:ph type="sldNum" sz="quarter" idx="12"/>
          </p:nvPr>
        </p:nvSpPr>
        <p:spPr/>
        <p:txBody>
          <a:bodyPr/>
          <a:lstStyle/>
          <a:p>
            <a:fld id="{95F7D930-624D-4EB8-8416-D6D28EB3B098}" type="slidenum">
              <a:rPr lang="fr-FR" smtClean="0"/>
              <a:pPr/>
              <a:t>36</a:t>
            </a:fld>
            <a:endParaRPr lang="fr-FR" dirty="0"/>
          </a:p>
        </p:txBody>
      </p:sp>
      <p:pic>
        <p:nvPicPr>
          <p:cNvPr id="6" name="Image 5"/>
          <p:cNvPicPr>
            <a:picLocks noChangeAspect="1"/>
          </p:cNvPicPr>
          <p:nvPr/>
        </p:nvPicPr>
        <p:blipFill>
          <a:blip r:embed="rId2" cstate="print"/>
          <a:stretch>
            <a:fillRect/>
          </a:stretch>
        </p:blipFill>
        <p:spPr>
          <a:xfrm>
            <a:off x="0" y="1340769"/>
            <a:ext cx="9144000" cy="5175174"/>
          </a:xfrm>
          <a:prstGeom prst="rect">
            <a:avLst/>
          </a:prstGeom>
        </p:spPr>
      </p:pic>
      <p:sp>
        <p:nvSpPr>
          <p:cNvPr id="8" name="Flèche droite 7"/>
          <p:cNvSpPr/>
          <p:nvPr/>
        </p:nvSpPr>
        <p:spPr>
          <a:xfrm>
            <a:off x="1763688" y="5320632"/>
            <a:ext cx="1410456" cy="196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flipV="1">
            <a:off x="3203848" y="5301208"/>
            <a:ext cx="345638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1234411" y="805881"/>
            <a:ext cx="6552728" cy="534888"/>
          </a:xfrm>
        </p:spPr>
        <p:txBody>
          <a:bodyPr/>
          <a:lstStyle/>
          <a:p>
            <a:pPr marL="457200" indent="-457200">
              <a:buBlip>
                <a:blip r:embed="rId3"/>
              </a:buBlip>
            </a:pPr>
            <a:r>
              <a:rPr lang="fr-FR" sz="2800" dirty="0" smtClean="0">
                <a:effectLst/>
              </a:rPr>
              <a:t>Un regard sur l’ Effectif du club</a:t>
            </a:r>
            <a:endParaRPr lang="fr-FR" sz="2800" dirty="0">
              <a:effectLst/>
            </a:endParaRPr>
          </a:p>
        </p:txBody>
      </p:sp>
    </p:spTree>
    <p:extLst>
      <p:ext uri="{BB962C8B-B14F-4D97-AF65-F5344CB8AC3E}">
        <p14:creationId xmlns:p14="http://schemas.microsoft.com/office/powerpoint/2010/main" xmlns="" val="2428590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Analyse diagnostique de l’Effectif du club</a:t>
            </a:r>
            <a:endParaRPr lang="fr-FR" sz="3200" dirty="0"/>
          </a:p>
        </p:txBody>
      </p:sp>
      <p:sp>
        <p:nvSpPr>
          <p:cNvPr id="4" name="Espace réservé de la date 3"/>
          <p:cNvSpPr>
            <a:spLocks noGrp="1"/>
          </p:cNvSpPr>
          <p:nvPr>
            <p:ph type="dt" sz="half" idx="10"/>
          </p:nvPr>
        </p:nvSpPr>
        <p:spPr/>
        <p:txBody>
          <a:bodyPr/>
          <a:lstStyle/>
          <a:p>
            <a:pPr>
              <a:defRPr/>
            </a:pPr>
            <a:fld id="{41C38CC3-C376-4849-B896-5CFA09941D88}" type="datetime1">
              <a:rPr lang="fr-FR" smtClean="0"/>
              <a:pPr>
                <a:defRPr/>
              </a:pPr>
              <a:t>04/05/2020</a:t>
            </a:fld>
            <a:endParaRPr lang="fr-FR"/>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37</a:t>
            </a:fld>
            <a:endParaRPr lang="fr-FR"/>
          </a:p>
        </p:txBody>
      </p:sp>
      <p:sp>
        <p:nvSpPr>
          <p:cNvPr id="7" name="Ellipse 6"/>
          <p:cNvSpPr/>
          <p:nvPr/>
        </p:nvSpPr>
        <p:spPr>
          <a:xfrm>
            <a:off x="755576" y="5877272"/>
            <a:ext cx="770485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courbée vers la droite 7"/>
          <p:cNvSpPr/>
          <p:nvPr/>
        </p:nvSpPr>
        <p:spPr>
          <a:xfrm>
            <a:off x="251520" y="5229200"/>
            <a:ext cx="504056" cy="1000128"/>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9" name="Flèche courbée vers la gauche 8"/>
          <p:cNvSpPr/>
          <p:nvPr/>
        </p:nvSpPr>
        <p:spPr>
          <a:xfrm>
            <a:off x="8460432" y="5373216"/>
            <a:ext cx="539552" cy="92812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12" name="Tableau 11"/>
          <p:cNvGraphicFramePr>
            <a:graphicFrameLocks noGrp="1"/>
          </p:cNvGraphicFramePr>
          <p:nvPr>
            <p:extLst>
              <p:ext uri="{D42A27DB-BD31-4B8C-83A1-F6EECF244321}">
                <p14:modId xmlns:p14="http://schemas.microsoft.com/office/powerpoint/2010/main" xmlns="" val="1729356"/>
              </p:ext>
            </p:extLst>
          </p:nvPr>
        </p:nvGraphicFramePr>
        <p:xfrm>
          <a:off x="755577" y="1268753"/>
          <a:ext cx="7704855" cy="5041093"/>
        </p:xfrm>
        <a:graphic>
          <a:graphicData uri="http://schemas.openxmlformats.org/drawingml/2006/table">
            <a:tbl>
              <a:tblPr/>
              <a:tblGrid>
                <a:gridCol w="1354325">
                  <a:extLst>
                    <a:ext uri="{9D8B030D-6E8A-4147-A177-3AD203B41FA5}">
                      <a16:colId xmlns:a16="http://schemas.microsoft.com/office/drawing/2014/main" xmlns="" val="190723968"/>
                    </a:ext>
                  </a:extLst>
                </a:gridCol>
                <a:gridCol w="1661608">
                  <a:extLst>
                    <a:ext uri="{9D8B030D-6E8A-4147-A177-3AD203B41FA5}">
                      <a16:colId xmlns:a16="http://schemas.microsoft.com/office/drawing/2014/main" xmlns="" val="3377759018"/>
                    </a:ext>
                  </a:extLst>
                </a:gridCol>
                <a:gridCol w="682853">
                  <a:extLst>
                    <a:ext uri="{9D8B030D-6E8A-4147-A177-3AD203B41FA5}">
                      <a16:colId xmlns:a16="http://schemas.microsoft.com/office/drawing/2014/main" xmlns="" val="1311670355"/>
                    </a:ext>
                  </a:extLst>
                </a:gridCol>
                <a:gridCol w="762519">
                  <a:extLst>
                    <a:ext uri="{9D8B030D-6E8A-4147-A177-3AD203B41FA5}">
                      <a16:colId xmlns:a16="http://schemas.microsoft.com/office/drawing/2014/main" xmlns="" val="3209071196"/>
                    </a:ext>
                  </a:extLst>
                </a:gridCol>
                <a:gridCol w="443854">
                  <a:extLst>
                    <a:ext uri="{9D8B030D-6E8A-4147-A177-3AD203B41FA5}">
                      <a16:colId xmlns:a16="http://schemas.microsoft.com/office/drawing/2014/main" xmlns="" val="3583248193"/>
                    </a:ext>
                  </a:extLst>
                </a:gridCol>
                <a:gridCol w="876328">
                  <a:extLst>
                    <a:ext uri="{9D8B030D-6E8A-4147-A177-3AD203B41FA5}">
                      <a16:colId xmlns:a16="http://schemas.microsoft.com/office/drawing/2014/main" xmlns="" val="1818255287"/>
                    </a:ext>
                  </a:extLst>
                </a:gridCol>
                <a:gridCol w="523520">
                  <a:extLst>
                    <a:ext uri="{9D8B030D-6E8A-4147-A177-3AD203B41FA5}">
                      <a16:colId xmlns:a16="http://schemas.microsoft.com/office/drawing/2014/main" xmlns="" val="42787749"/>
                    </a:ext>
                  </a:extLst>
                </a:gridCol>
                <a:gridCol w="978756">
                  <a:extLst>
                    <a:ext uri="{9D8B030D-6E8A-4147-A177-3AD203B41FA5}">
                      <a16:colId xmlns:a16="http://schemas.microsoft.com/office/drawing/2014/main" xmlns="" val="1466681250"/>
                    </a:ext>
                  </a:extLst>
                </a:gridCol>
                <a:gridCol w="421092">
                  <a:extLst>
                    <a:ext uri="{9D8B030D-6E8A-4147-A177-3AD203B41FA5}">
                      <a16:colId xmlns:a16="http://schemas.microsoft.com/office/drawing/2014/main" xmlns="" val="745020989"/>
                    </a:ext>
                  </a:extLst>
                </a:gridCol>
              </a:tblGrid>
              <a:tr h="109910">
                <a:tc>
                  <a:txBody>
                    <a:bodyPr/>
                    <a:lstStyle/>
                    <a:p>
                      <a:pPr algn="ctr" fontAlgn="ctr"/>
                      <a:r>
                        <a:rPr lang="fr-FR" sz="600" b="1" i="0" u="none" strike="noStrike">
                          <a:solidFill>
                            <a:srgbClr val="000000"/>
                          </a:solidFill>
                          <a:effectLst/>
                          <a:latin typeface="Calibri" panose="020F0502020204030204" pitchFamily="34" charset="0"/>
                        </a:rPr>
                        <a:t>Nom, Prénom</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Ville</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Date entrée</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Année entrée</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Ancien.</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Profession</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Catég.</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Fonction</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Age</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61843572"/>
                  </a:ext>
                </a:extLst>
              </a:tr>
              <a:tr h="109910">
                <a:tc>
                  <a:txBody>
                    <a:bodyPr/>
                    <a:lstStyle/>
                    <a:p>
                      <a:pPr algn="l" fontAlgn="b"/>
                      <a:r>
                        <a:rPr lang="fr-FR" sz="600" b="0" i="0" u="none" strike="noStrike">
                          <a:solidFill>
                            <a:srgbClr val="000000"/>
                          </a:solidFill>
                          <a:effectLst/>
                          <a:latin typeface="Calibri" panose="020F0502020204030204" pitchFamily="34" charset="0"/>
                        </a:rPr>
                        <a:t>GIRARD Jean</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ST HILAIRE D OZILHAN</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28/06/1985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1985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35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privilégié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89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extLst>
                  <a:ext uri="{0D108BD9-81ED-4DB2-BD59-A6C34878D82A}">
                    <a16:rowId xmlns:a16="http://schemas.microsoft.com/office/drawing/2014/main" xmlns="" val="2017406991"/>
                  </a:ext>
                </a:extLst>
              </a:tr>
              <a:tr h="109910">
                <a:tc>
                  <a:txBody>
                    <a:bodyPr/>
                    <a:lstStyle/>
                    <a:p>
                      <a:pPr algn="l" fontAlgn="b"/>
                      <a:r>
                        <a:rPr lang="fr-FR" sz="600" b="0" i="0" u="none" strike="noStrike">
                          <a:solidFill>
                            <a:srgbClr val="000000"/>
                          </a:solidFill>
                          <a:effectLst/>
                          <a:latin typeface="Calibri" panose="020F0502020204030204" pitchFamily="34" charset="0"/>
                        </a:rPr>
                        <a:t>DUPOUYET Bernard</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09/03/1982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1982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38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Retraité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83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272488"/>
                  </a:ext>
                </a:extLst>
              </a:tr>
              <a:tr h="109910">
                <a:tc>
                  <a:txBody>
                    <a:bodyPr/>
                    <a:lstStyle/>
                    <a:p>
                      <a:pPr algn="l" fontAlgn="b"/>
                      <a:r>
                        <a:rPr lang="fr-FR" sz="600" b="0" i="0" u="none" strike="noStrike">
                          <a:solidFill>
                            <a:srgbClr val="000000"/>
                          </a:solidFill>
                          <a:effectLst/>
                          <a:latin typeface="Calibri" panose="020F0502020204030204" pitchFamily="34" charset="0"/>
                        </a:rPr>
                        <a:t>CHAPELIER Jean-Claude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01/02/1982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1982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38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éloigné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82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extLst>
                  <a:ext uri="{0D108BD9-81ED-4DB2-BD59-A6C34878D82A}">
                    <a16:rowId xmlns:a16="http://schemas.microsoft.com/office/drawing/2014/main" xmlns="" val="1909716834"/>
                  </a:ext>
                </a:extLst>
              </a:tr>
              <a:tr h="109910">
                <a:tc>
                  <a:txBody>
                    <a:bodyPr/>
                    <a:lstStyle/>
                    <a:p>
                      <a:pPr algn="l" fontAlgn="b"/>
                      <a:r>
                        <a:rPr lang="fr-FR" sz="600" b="0" i="0" u="none" strike="noStrike">
                          <a:solidFill>
                            <a:srgbClr val="000000"/>
                          </a:solidFill>
                          <a:effectLst/>
                          <a:latin typeface="Calibri" panose="020F0502020204030204" pitchFamily="34" charset="0"/>
                        </a:rPr>
                        <a:t>SCHAEFFER Gérard</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01/01/1979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1979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41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Retraité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privilégié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80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extLst>
                  <a:ext uri="{0D108BD9-81ED-4DB2-BD59-A6C34878D82A}">
                    <a16:rowId xmlns:a16="http://schemas.microsoft.com/office/drawing/2014/main" xmlns="" val="1867915459"/>
                  </a:ext>
                </a:extLst>
              </a:tr>
              <a:tr h="109910">
                <a:tc>
                  <a:txBody>
                    <a:bodyPr/>
                    <a:lstStyle/>
                    <a:p>
                      <a:pPr algn="l" fontAlgn="b"/>
                      <a:r>
                        <a:rPr lang="fr-FR" sz="600" b="0" i="0" u="none" strike="noStrike">
                          <a:solidFill>
                            <a:srgbClr val="000000"/>
                          </a:solidFill>
                          <a:effectLst/>
                          <a:latin typeface="Calibri" panose="020F0502020204030204" pitchFamily="34" charset="0"/>
                        </a:rPr>
                        <a:t>HURAUX Alain</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BENNEY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01/01/1981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1981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39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privilégié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80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extLst>
                  <a:ext uri="{0D108BD9-81ED-4DB2-BD59-A6C34878D82A}">
                    <a16:rowId xmlns:a16="http://schemas.microsoft.com/office/drawing/2014/main" xmlns="" val="686324972"/>
                  </a:ext>
                </a:extLst>
              </a:tr>
              <a:tr h="109910">
                <a:tc>
                  <a:txBody>
                    <a:bodyPr/>
                    <a:lstStyle/>
                    <a:p>
                      <a:pPr algn="l" fontAlgn="b"/>
                      <a:r>
                        <a:rPr lang="fr-FR" sz="600" b="0" i="0" u="none" strike="noStrike">
                          <a:solidFill>
                            <a:srgbClr val="000000"/>
                          </a:solidFill>
                          <a:effectLst/>
                          <a:latin typeface="Calibri" panose="020F0502020204030204" pitchFamily="34" charset="0"/>
                        </a:rPr>
                        <a:t>DIDELOT Jean</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01/10/2007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2007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79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33822"/>
                  </a:ext>
                </a:extLst>
              </a:tr>
              <a:tr h="109910">
                <a:tc>
                  <a:txBody>
                    <a:bodyPr/>
                    <a:lstStyle/>
                    <a:p>
                      <a:pPr algn="l" fontAlgn="b"/>
                      <a:r>
                        <a:rPr lang="fr-FR" sz="600" b="0" i="0" u="none" strike="noStrike">
                          <a:solidFill>
                            <a:srgbClr val="000000"/>
                          </a:solidFill>
                          <a:effectLst/>
                          <a:latin typeface="Calibri" panose="020F0502020204030204" pitchFamily="34" charset="0"/>
                        </a:rPr>
                        <a:t>BECKER Gabriel</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01/03/1995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1995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79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81561439"/>
                  </a:ext>
                </a:extLst>
              </a:tr>
              <a:tr h="109910">
                <a:tc>
                  <a:txBody>
                    <a:bodyPr/>
                    <a:lstStyle/>
                    <a:p>
                      <a:pPr algn="l" fontAlgn="b"/>
                      <a:r>
                        <a:rPr lang="fr-FR" sz="600" b="0" i="0" u="none" strike="noStrike">
                          <a:solidFill>
                            <a:srgbClr val="000000"/>
                          </a:solidFill>
                          <a:effectLst/>
                          <a:latin typeface="Calibri" panose="020F0502020204030204" pitchFamily="34" charset="0"/>
                        </a:rPr>
                        <a:t>MALGRAS Albert</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HOUDEMONT</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28/04/1989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1989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31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privilégié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79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extLst>
                  <a:ext uri="{0D108BD9-81ED-4DB2-BD59-A6C34878D82A}">
                    <a16:rowId xmlns:a16="http://schemas.microsoft.com/office/drawing/2014/main" xmlns="" val="982035233"/>
                  </a:ext>
                </a:extLst>
              </a:tr>
              <a:tr h="109910">
                <a:tc>
                  <a:txBody>
                    <a:bodyPr/>
                    <a:lstStyle/>
                    <a:p>
                      <a:pPr algn="l" fontAlgn="b"/>
                      <a:r>
                        <a:rPr lang="fr-FR" sz="600" b="0" i="0" u="none" strike="noStrike">
                          <a:solidFill>
                            <a:srgbClr val="000000"/>
                          </a:solidFill>
                          <a:effectLst/>
                          <a:latin typeface="Calibri" panose="020F0502020204030204" pitchFamily="34" charset="0"/>
                        </a:rPr>
                        <a:t>THOMAS Monique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BLAINVILLE SUR L EAU</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01/10/2015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2015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66"/>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74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681310"/>
                  </a:ext>
                </a:extLst>
              </a:tr>
              <a:tr h="219819">
                <a:tc>
                  <a:txBody>
                    <a:bodyPr/>
                    <a:lstStyle/>
                    <a:p>
                      <a:pPr algn="l" fontAlgn="b"/>
                      <a:r>
                        <a:rPr lang="fr-FR" sz="600" b="0" i="0" u="none" strike="noStrike">
                          <a:solidFill>
                            <a:srgbClr val="000000"/>
                          </a:solidFill>
                          <a:effectLst/>
                          <a:latin typeface="Calibri" panose="020F0502020204030204" pitchFamily="34" charset="0"/>
                        </a:rPr>
                        <a:t>OUAKNINE Didier</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LANEUVEVILLE DEVANT 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22/09/1990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1990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Pdt Com. Communication</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73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03567391"/>
                  </a:ext>
                </a:extLst>
              </a:tr>
              <a:tr h="109910">
                <a:tc>
                  <a:txBody>
                    <a:bodyPr/>
                    <a:lstStyle/>
                    <a:p>
                      <a:pPr algn="l" fontAlgn="b"/>
                      <a:r>
                        <a:rPr lang="fr-FR" sz="600" b="0" i="0" u="none" strike="noStrike">
                          <a:solidFill>
                            <a:srgbClr val="000000"/>
                          </a:solidFill>
                          <a:effectLst/>
                          <a:latin typeface="Calibri" panose="020F0502020204030204" pitchFamily="34" charset="0"/>
                        </a:rPr>
                        <a:t>FRANIATTE Roland</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AUGNY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01/02/1986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1986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34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Retraité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éloigné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71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extLst>
                  <a:ext uri="{0D108BD9-81ED-4DB2-BD59-A6C34878D82A}">
                    <a16:rowId xmlns:a16="http://schemas.microsoft.com/office/drawing/2014/main" xmlns="" val="1058947873"/>
                  </a:ext>
                </a:extLst>
              </a:tr>
              <a:tr h="219819">
                <a:tc>
                  <a:txBody>
                    <a:bodyPr/>
                    <a:lstStyle/>
                    <a:p>
                      <a:pPr algn="l" fontAlgn="b"/>
                      <a:r>
                        <a:rPr lang="fr-FR" sz="600" b="0" i="0" u="none" strike="noStrike">
                          <a:solidFill>
                            <a:srgbClr val="000000"/>
                          </a:solidFill>
                          <a:effectLst/>
                          <a:latin typeface="Calibri" panose="020F0502020204030204" pitchFamily="34" charset="0"/>
                        </a:rPr>
                        <a:t>GAILLOT Jean-Paul</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01/10/2011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2011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Chef du Protocole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71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99238139"/>
                  </a:ext>
                </a:extLst>
              </a:tr>
              <a:tr h="79551">
                <a:tc>
                  <a:txBody>
                    <a:bodyPr/>
                    <a:lstStyle/>
                    <a:p>
                      <a:pPr algn="l" fontAlgn="b"/>
                      <a:r>
                        <a:rPr lang="fr-FR" sz="600" b="0" i="0" u="none" strike="noStrike">
                          <a:solidFill>
                            <a:srgbClr val="000000"/>
                          </a:solidFill>
                          <a:effectLst/>
                          <a:latin typeface="Calibri" panose="020F0502020204030204" pitchFamily="34" charset="0"/>
                        </a:rPr>
                        <a:t>MARCHAL Jacques</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VILLERS LES 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09/02/1996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1996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Retraité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70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060707"/>
                  </a:ext>
                </a:extLst>
              </a:tr>
              <a:tr h="109910">
                <a:tc>
                  <a:txBody>
                    <a:bodyPr/>
                    <a:lstStyle/>
                    <a:p>
                      <a:pPr algn="l" fontAlgn="b"/>
                      <a:r>
                        <a:rPr lang="fr-FR" sz="600" b="0" i="0" u="none" strike="noStrike">
                          <a:solidFill>
                            <a:srgbClr val="000000"/>
                          </a:solidFill>
                          <a:effectLst/>
                          <a:latin typeface="Calibri" panose="020F0502020204030204" pitchFamily="34" charset="0"/>
                        </a:rPr>
                        <a:t>DARDAINE Antoine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NOMENY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01/09/2004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2004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69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8910587"/>
                  </a:ext>
                </a:extLst>
              </a:tr>
              <a:tr h="109910">
                <a:tc>
                  <a:txBody>
                    <a:bodyPr/>
                    <a:lstStyle/>
                    <a:p>
                      <a:pPr algn="l" fontAlgn="b"/>
                      <a:r>
                        <a:rPr lang="fr-FR" sz="600" b="0" i="0" u="none" strike="noStrike">
                          <a:solidFill>
                            <a:srgbClr val="000000"/>
                          </a:solidFill>
                          <a:effectLst/>
                          <a:latin typeface="Calibri" panose="020F0502020204030204" pitchFamily="34" charset="0"/>
                        </a:rPr>
                        <a:t>DARDOUR Hedi</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01/09/1995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1995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Retraité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69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01353060"/>
                  </a:ext>
                </a:extLst>
              </a:tr>
              <a:tr h="109910">
                <a:tc>
                  <a:txBody>
                    <a:bodyPr/>
                    <a:lstStyle/>
                    <a:p>
                      <a:pPr algn="l" fontAlgn="b"/>
                      <a:r>
                        <a:rPr lang="fr-FR" sz="600" b="0" i="0" u="none" strike="noStrike">
                          <a:solidFill>
                            <a:srgbClr val="000000"/>
                          </a:solidFill>
                          <a:effectLst/>
                          <a:latin typeface="Calibri" panose="020F0502020204030204" pitchFamily="34" charset="0"/>
                        </a:rPr>
                        <a:t>STRUB Dominique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JOLIVET</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01/07/2007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2007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retraité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66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0050367"/>
                  </a:ext>
                </a:extLst>
              </a:tr>
              <a:tr h="109910">
                <a:tc>
                  <a:txBody>
                    <a:bodyPr/>
                    <a:lstStyle/>
                    <a:p>
                      <a:pPr algn="l" fontAlgn="b"/>
                      <a:r>
                        <a:rPr lang="fr-FR" sz="600" b="0" i="0" u="none" strike="noStrike">
                          <a:solidFill>
                            <a:srgbClr val="000000"/>
                          </a:solidFill>
                          <a:effectLst/>
                          <a:latin typeface="Calibri" panose="020F0502020204030204" pitchFamily="34" charset="0"/>
                        </a:rPr>
                        <a:t>FLORENCE Gérald</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HOUDEMONT</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01/10/2006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2006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Retraité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66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4594991"/>
                  </a:ext>
                </a:extLst>
              </a:tr>
              <a:tr h="109910">
                <a:tc>
                  <a:txBody>
                    <a:bodyPr/>
                    <a:lstStyle/>
                    <a:p>
                      <a:pPr algn="l" fontAlgn="b"/>
                      <a:r>
                        <a:rPr lang="fr-FR" sz="600" b="0" i="0" u="none" strike="noStrike">
                          <a:solidFill>
                            <a:srgbClr val="000000"/>
                          </a:solidFill>
                          <a:effectLst/>
                          <a:latin typeface="Calibri" panose="020F0502020204030204" pitchFamily="34" charset="0"/>
                        </a:rPr>
                        <a:t>BUZON Jean Luc</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RAUCOURT</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01/04/2010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2010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10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éloigné</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ctr" fontAlgn="b"/>
                      <a:r>
                        <a:rPr lang="fr-FR" sz="600" b="0" i="0" u="none" strike="noStrike">
                          <a:solidFill>
                            <a:srgbClr val="000000"/>
                          </a:solidFill>
                          <a:effectLst/>
                          <a:latin typeface="Calibri" panose="020F0502020204030204" pitchFamily="34" charset="0"/>
                        </a:rPr>
                        <a:t>66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extLst>
                  <a:ext uri="{0D108BD9-81ED-4DB2-BD59-A6C34878D82A}">
                    <a16:rowId xmlns:a16="http://schemas.microsoft.com/office/drawing/2014/main" xmlns="" val="3745136306"/>
                  </a:ext>
                </a:extLst>
              </a:tr>
              <a:tr h="219819">
                <a:tc>
                  <a:txBody>
                    <a:bodyPr/>
                    <a:lstStyle/>
                    <a:p>
                      <a:pPr algn="l" fontAlgn="b"/>
                      <a:r>
                        <a:rPr lang="fr-FR" sz="600" b="0" i="0" u="none" strike="noStrike">
                          <a:solidFill>
                            <a:srgbClr val="000000"/>
                          </a:solidFill>
                          <a:effectLst/>
                          <a:latin typeface="Calibri" panose="020F0502020204030204" pitchFamily="34" charset="0"/>
                        </a:rPr>
                        <a:t>CARRE Martine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EPLY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26/04/2019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2019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libri" panose="020F0502020204030204" pitchFamily="34" charset="0"/>
                        </a:rPr>
                        <a:t>Principale honoraire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65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0367168"/>
                  </a:ext>
                </a:extLst>
              </a:tr>
              <a:tr h="109910">
                <a:tc>
                  <a:txBody>
                    <a:bodyPr/>
                    <a:lstStyle/>
                    <a:p>
                      <a:pPr algn="l" fontAlgn="b"/>
                      <a:r>
                        <a:rPr lang="fr-FR" sz="600" b="0" i="0" u="none" strike="noStrike">
                          <a:solidFill>
                            <a:srgbClr val="000000"/>
                          </a:solidFill>
                          <a:effectLst/>
                          <a:latin typeface="Calibri" panose="020F0502020204030204" pitchFamily="34" charset="0"/>
                        </a:rPr>
                        <a:t>MOTTY François</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14/01/2012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2012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63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76859231"/>
                  </a:ext>
                </a:extLst>
              </a:tr>
              <a:tr h="109910">
                <a:tc>
                  <a:txBody>
                    <a:bodyPr/>
                    <a:lstStyle/>
                    <a:p>
                      <a:pPr algn="l" fontAlgn="b"/>
                      <a:r>
                        <a:rPr lang="fr-FR" sz="600" b="0" i="0" u="none" strike="noStrike">
                          <a:solidFill>
                            <a:srgbClr val="000000"/>
                          </a:solidFill>
                          <a:effectLst/>
                          <a:latin typeface="Calibri" panose="020F0502020204030204" pitchFamily="34" charset="0"/>
                        </a:rPr>
                        <a:t>CLEMENS Christian</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CHAMPENOUX</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04/06/1993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1993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Président</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61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2407699880"/>
                  </a:ext>
                </a:extLst>
              </a:tr>
              <a:tr h="109910">
                <a:tc>
                  <a:txBody>
                    <a:bodyPr/>
                    <a:lstStyle/>
                    <a:p>
                      <a:pPr algn="l" fontAlgn="b"/>
                      <a:r>
                        <a:rPr lang="fr-FR" sz="600" b="0" i="0" u="none" strike="noStrike">
                          <a:solidFill>
                            <a:srgbClr val="000000"/>
                          </a:solidFill>
                          <a:effectLst/>
                          <a:latin typeface="Calibri" panose="020F0502020204030204" pitchFamily="34" charset="0"/>
                        </a:rPr>
                        <a:t>DUSSAUCY Isabelle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CHARMES LA COTE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01/06/2016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66"/>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Président de Club</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61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2068709535"/>
                  </a:ext>
                </a:extLst>
              </a:tr>
              <a:tr h="109910">
                <a:tc>
                  <a:txBody>
                    <a:bodyPr/>
                    <a:lstStyle/>
                    <a:p>
                      <a:pPr algn="l" fontAlgn="b"/>
                      <a:r>
                        <a:rPr lang="fr-FR" sz="600" b="0" i="0" u="none" strike="noStrike">
                          <a:solidFill>
                            <a:srgbClr val="000000"/>
                          </a:solidFill>
                          <a:effectLst/>
                          <a:latin typeface="Calibri" panose="020F0502020204030204" pitchFamily="34" charset="0"/>
                        </a:rPr>
                        <a:t>SIMON Claudine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PULNOY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01/11/2017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61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3497818704"/>
                  </a:ext>
                </a:extLst>
              </a:tr>
              <a:tr h="219819">
                <a:tc>
                  <a:txBody>
                    <a:bodyPr/>
                    <a:lstStyle/>
                    <a:p>
                      <a:pPr algn="l" fontAlgn="b"/>
                      <a:r>
                        <a:rPr lang="fr-FR" sz="600" b="0" i="0" u="none" strike="noStrike">
                          <a:solidFill>
                            <a:srgbClr val="000000"/>
                          </a:solidFill>
                          <a:effectLst/>
                          <a:latin typeface="Calibri" panose="020F0502020204030204" pitchFamily="34" charset="0"/>
                        </a:rPr>
                        <a:t>VOIRIOT Pascal</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VILLERS LES 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01/04/2018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1er Vice Président</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61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812629116"/>
                  </a:ext>
                </a:extLst>
              </a:tr>
              <a:tr h="329728">
                <a:tc>
                  <a:txBody>
                    <a:bodyPr/>
                    <a:lstStyle/>
                    <a:p>
                      <a:pPr algn="l" fontAlgn="b"/>
                      <a:r>
                        <a:rPr lang="fr-FR" sz="600" b="0" i="0" u="none" strike="noStrike">
                          <a:solidFill>
                            <a:srgbClr val="000000"/>
                          </a:solidFill>
                          <a:effectLst/>
                          <a:latin typeface="Calibri" panose="020F0502020204030204" pitchFamily="34" charset="0"/>
                        </a:rPr>
                        <a:t>OGIEZ Marc</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PULNOY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01/07/2008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2008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12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Directeur des Relations avec les</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57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357522672"/>
                  </a:ext>
                </a:extLst>
              </a:tr>
              <a:tr h="109910">
                <a:tc>
                  <a:txBody>
                    <a:bodyPr/>
                    <a:lstStyle/>
                    <a:p>
                      <a:pPr algn="l" fontAlgn="b"/>
                      <a:r>
                        <a:rPr lang="fr-FR" sz="600" b="0" i="0" u="none" strike="noStrike">
                          <a:solidFill>
                            <a:srgbClr val="000000"/>
                          </a:solidFill>
                          <a:effectLst/>
                          <a:latin typeface="Calibri" panose="020F0502020204030204" pitchFamily="34" charset="0"/>
                        </a:rPr>
                        <a:t>VIAUD Thierry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CLEMERY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14/01/2012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Trésorier de Club</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56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2630382792"/>
                  </a:ext>
                </a:extLst>
              </a:tr>
              <a:tr h="109910">
                <a:tc>
                  <a:txBody>
                    <a:bodyPr/>
                    <a:lstStyle/>
                    <a:p>
                      <a:pPr algn="l" fontAlgn="b"/>
                      <a:r>
                        <a:rPr lang="fr-FR" sz="600" b="0" i="0" u="none" strike="noStrike">
                          <a:solidFill>
                            <a:srgbClr val="000000"/>
                          </a:solidFill>
                          <a:effectLst/>
                          <a:latin typeface="Calibri" panose="020F0502020204030204" pitchFamily="34" charset="0"/>
                        </a:rPr>
                        <a:t>MENNEL Anne Sophie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ST MAX</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01/10/2015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66"/>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51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3978016304"/>
                  </a:ext>
                </a:extLst>
              </a:tr>
              <a:tr h="219819">
                <a:tc>
                  <a:txBody>
                    <a:bodyPr/>
                    <a:lstStyle/>
                    <a:p>
                      <a:pPr algn="l" fontAlgn="b"/>
                      <a:r>
                        <a:rPr lang="fr-FR" sz="600" b="0" i="0" u="none" strike="noStrike">
                          <a:solidFill>
                            <a:srgbClr val="000000"/>
                          </a:solidFill>
                          <a:effectLst/>
                          <a:latin typeface="Calibri" panose="020F0502020204030204" pitchFamily="34" charset="0"/>
                        </a:rPr>
                        <a:t>FACCHINI-PETITGENET Marie Pierre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06/04/2018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Pdt Commission Service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51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2563414464"/>
                  </a:ext>
                </a:extLst>
              </a:tr>
              <a:tr h="109910">
                <a:tc>
                  <a:txBody>
                    <a:bodyPr/>
                    <a:lstStyle/>
                    <a:p>
                      <a:pPr algn="l" fontAlgn="b"/>
                      <a:r>
                        <a:rPr lang="fr-FR" sz="600" b="0" i="0" u="none" strike="noStrike">
                          <a:solidFill>
                            <a:srgbClr val="000000"/>
                          </a:solidFill>
                          <a:effectLst/>
                          <a:latin typeface="Calibri" panose="020F0502020204030204" pitchFamily="34" charset="0"/>
                        </a:rPr>
                        <a:t>TAHMOUNI Mounir</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26/04/2019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2019</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48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4089698203"/>
                  </a:ext>
                </a:extLst>
              </a:tr>
              <a:tr h="219819">
                <a:tc>
                  <a:txBody>
                    <a:bodyPr/>
                    <a:lstStyle/>
                    <a:p>
                      <a:pPr algn="l" fontAlgn="b"/>
                      <a:r>
                        <a:rPr lang="fr-FR" sz="600" b="0" i="0" u="none" strike="noStrike">
                          <a:solidFill>
                            <a:srgbClr val="000000"/>
                          </a:solidFill>
                          <a:effectLst/>
                          <a:latin typeface="Calibri" panose="020F0502020204030204" pitchFamily="34" charset="0"/>
                        </a:rPr>
                        <a:t>BOUGUERIOUNE Halim</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VANDOEUVRE LES NANCY</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01/11/2017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2017</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Pdt Effectifs de Club</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43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459224137"/>
                  </a:ext>
                </a:extLst>
              </a:tr>
              <a:tr h="109910">
                <a:tc>
                  <a:txBody>
                    <a:bodyPr/>
                    <a:lstStyle/>
                    <a:p>
                      <a:pPr algn="l" fontAlgn="b"/>
                      <a:r>
                        <a:rPr lang="fr-FR" sz="600" b="0" i="0" u="none" strike="noStrike">
                          <a:solidFill>
                            <a:srgbClr val="000000"/>
                          </a:solidFill>
                          <a:effectLst/>
                          <a:latin typeface="Calibri" panose="020F0502020204030204" pitchFamily="34" charset="0"/>
                        </a:rPr>
                        <a:t>JUNGERS Marc</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LAXOU</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01/02/2020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2020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 </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42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728436402"/>
                  </a:ext>
                </a:extLst>
              </a:tr>
              <a:tr h="219819">
                <a:tc>
                  <a:txBody>
                    <a:bodyPr/>
                    <a:lstStyle/>
                    <a:p>
                      <a:pPr algn="l" fontAlgn="b"/>
                      <a:r>
                        <a:rPr lang="fr-FR" sz="600" b="0" i="0" u="none" strike="noStrike">
                          <a:solidFill>
                            <a:srgbClr val="000000"/>
                          </a:solidFill>
                          <a:effectLst/>
                          <a:latin typeface="Calibri" panose="020F0502020204030204" pitchFamily="34" charset="0"/>
                        </a:rPr>
                        <a:t>MANGEOT Jean Philippe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VARANGEVILLE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01/10/2015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2015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4</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9966"/>
                    </a:solidFill>
                  </a:tcPr>
                </a:tc>
                <a:tc>
                  <a:txBody>
                    <a:bodyPr/>
                    <a:lstStyle/>
                    <a:p>
                      <a:pPr algn="l" fontAlgn="b"/>
                      <a:r>
                        <a:rPr lang="fr-FR" sz="600" b="0" i="0" u="none" strike="noStrike">
                          <a:solidFill>
                            <a:srgbClr val="000000"/>
                          </a:solidFill>
                          <a:effectLst/>
                          <a:latin typeface="Calibri" panose="020F0502020204030204" pitchFamily="34" charset="0"/>
                        </a:rPr>
                        <a:t>Gérant société Informatique</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actif</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l" fontAlgn="b"/>
                      <a:r>
                        <a:rPr lang="fr-FR" sz="600" b="0" i="0" u="none" strike="noStrike">
                          <a:solidFill>
                            <a:srgbClr val="000000"/>
                          </a:solidFill>
                          <a:effectLst/>
                          <a:latin typeface="Calibri" panose="020F0502020204030204" pitchFamily="34" charset="0"/>
                        </a:rPr>
                        <a:t>Secrétaire de Club</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fr-FR" sz="600" b="0" i="0" u="none" strike="noStrike">
                          <a:solidFill>
                            <a:srgbClr val="000000"/>
                          </a:solidFill>
                          <a:effectLst/>
                          <a:latin typeface="Calibri" panose="020F0502020204030204" pitchFamily="34" charset="0"/>
                        </a:rPr>
                        <a:t>38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3909717997"/>
                  </a:ext>
                </a:extLst>
              </a:tr>
              <a:tr h="109910">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rgbClr val="000000"/>
                        </a:solidFill>
                        <a:effectLst/>
                        <a:latin typeface="Calibri" panose="020F0502020204030204" pitchFamily="34" charset="0"/>
                      </a:endParaRPr>
                    </a:p>
                  </a:txBody>
                  <a:tcPr marL="3713" marR="3713" marT="37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4788176"/>
                  </a:ext>
                </a:extLst>
              </a:tr>
              <a:tr h="219819">
                <a:tc>
                  <a:txBody>
                    <a:bodyPr/>
                    <a:lstStyle/>
                    <a:p>
                      <a:pPr algn="ctr" fontAlgn="ctr"/>
                      <a:r>
                        <a:rPr lang="fr-FR" sz="600" b="1" i="0" u="none" strike="noStrike">
                          <a:solidFill>
                            <a:srgbClr val="000000"/>
                          </a:solidFill>
                          <a:effectLst/>
                          <a:latin typeface="Calibri" panose="020F0502020204030204" pitchFamily="34" charset="0"/>
                        </a:rPr>
                        <a:t>Nbre de Membres</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Création du Club</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Age du Club</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Ancien Ref</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Ancien.</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Rapport ancienneté</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Actifs</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 Actifs</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a:solidFill>
                            <a:srgbClr val="000000"/>
                          </a:solidFill>
                          <a:effectLst/>
                          <a:latin typeface="Calibri" panose="020F0502020204030204" pitchFamily="34" charset="0"/>
                        </a:rPr>
                        <a:t>% - 62</a:t>
                      </a:r>
                    </a:p>
                  </a:txBody>
                  <a:tcPr marL="3713" marR="3713" marT="3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23918529"/>
                  </a:ext>
                </a:extLst>
              </a:tr>
              <a:tr h="109910">
                <a:tc>
                  <a:txBody>
                    <a:bodyPr/>
                    <a:lstStyle/>
                    <a:p>
                      <a:pPr algn="ctr" fontAlgn="b"/>
                      <a:r>
                        <a:rPr lang="fr-FR" sz="600" b="0" i="0" u="none" strike="noStrike">
                          <a:solidFill>
                            <a:srgbClr val="000000"/>
                          </a:solidFill>
                          <a:effectLst/>
                          <a:latin typeface="Calibri" panose="020F0502020204030204" pitchFamily="34" charset="0"/>
                        </a:rPr>
                        <a:t>32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1968</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52</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16,5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16</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1</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25</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libri" panose="020F0502020204030204" pitchFamily="34" charset="0"/>
                        </a:rPr>
                        <a:t>78,13%</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dirty="0">
                          <a:solidFill>
                            <a:srgbClr val="000000"/>
                          </a:solidFill>
                          <a:effectLst/>
                          <a:latin typeface="Calibri" panose="020F0502020204030204" pitchFamily="34" charset="0"/>
                        </a:rPr>
                        <a:t>37,50%</a:t>
                      </a:r>
                    </a:p>
                  </a:txBody>
                  <a:tcPr marL="3713" marR="3713" marT="3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8734975"/>
                  </a:ext>
                </a:extLst>
              </a:tr>
            </a:tbl>
          </a:graphicData>
        </a:graphic>
      </p:graphicFrame>
    </p:spTree>
    <p:extLst>
      <p:ext uri="{BB962C8B-B14F-4D97-AF65-F5344CB8AC3E}">
        <p14:creationId xmlns:p14="http://schemas.microsoft.com/office/powerpoint/2010/main" xmlns="" val="21293985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228600" y="798984"/>
            <a:ext cx="8686800"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a:xfrm>
            <a:off x="323528" y="1371600"/>
            <a:ext cx="8424936" cy="4649688"/>
          </a:xfrm>
        </p:spPr>
        <p:txBody>
          <a:bodyPr>
            <a:noAutofit/>
          </a:bodyPr>
          <a:lstStyle/>
          <a:p>
            <a:pPr marL="531813" indent="-444500">
              <a:buClr>
                <a:srgbClr val="00338D"/>
              </a:buClr>
              <a:buFont typeface="Wingdings 2" panose="05020102010507070707" pitchFamily="18" charset="2"/>
              <a:buChar char="A"/>
            </a:pPr>
            <a:r>
              <a:rPr lang="fr-FR" b="1" dirty="0">
                <a:solidFill>
                  <a:srgbClr val="C00000"/>
                </a:solidFill>
              </a:rPr>
              <a:t>Les tâches à accomplir au sein du </a:t>
            </a:r>
            <a:r>
              <a:rPr lang="fr-FR" b="1" dirty="0" smtClean="0">
                <a:solidFill>
                  <a:srgbClr val="C00000"/>
                </a:solidFill>
              </a:rPr>
              <a:t>club</a:t>
            </a:r>
          </a:p>
          <a:p>
            <a:pPr marL="544513" indent="-457200" algn="ctr">
              <a:buClr>
                <a:srgbClr val="00338D"/>
              </a:buClr>
              <a:buFont typeface="Wingdings" panose="05000000000000000000" pitchFamily="2" charset="2"/>
              <a:buChar char="v"/>
            </a:pPr>
            <a:r>
              <a:rPr lang="fr-FR" b="1" dirty="0" smtClean="0"/>
              <a:t>Depuis le 1</a:t>
            </a:r>
            <a:r>
              <a:rPr lang="fr-FR" b="1" baseline="30000" dirty="0" smtClean="0"/>
              <a:t>er</a:t>
            </a:r>
            <a:r>
              <a:rPr lang="fr-FR" b="1" dirty="0" smtClean="0"/>
              <a:t> juillet 2019</a:t>
            </a:r>
          </a:p>
          <a:p>
            <a:pPr marL="87313" indent="0">
              <a:buClr>
                <a:srgbClr val="00338D"/>
              </a:buClr>
              <a:buNone/>
            </a:pPr>
            <a:endParaRPr lang="fr-FR" sz="1100" b="1" dirty="0">
              <a:solidFill>
                <a:srgbClr val="C00000"/>
              </a:solidFill>
            </a:endParaRPr>
          </a:p>
          <a:p>
            <a:pPr marL="0" indent="0">
              <a:buNone/>
            </a:pPr>
            <a:endParaRPr lang="fr-FR" sz="700" dirty="0" smtClean="0"/>
          </a:p>
          <a:p>
            <a:pPr marL="617538" indent="-355600">
              <a:spcBef>
                <a:spcPts val="0"/>
              </a:spcBef>
              <a:buClr>
                <a:srgbClr val="00338D"/>
              </a:buClr>
              <a:buFont typeface="Wingdings" panose="05000000000000000000" pitchFamily="2" charset="2"/>
              <a:buChar char="Ø"/>
            </a:pPr>
            <a:r>
              <a:rPr lang="fr-FR" sz="3000" b="1" dirty="0"/>
              <a:t>Le Secrétaire </a:t>
            </a:r>
            <a:r>
              <a:rPr lang="fr-FR" sz="3000" b="1" dirty="0" smtClean="0"/>
              <a:t>fait partie des responsables qualifiés du club pour signaler en ligne, sur </a:t>
            </a:r>
            <a:r>
              <a:rPr lang="fr-FR" sz="3000" b="1" dirty="0" err="1" smtClean="0"/>
              <a:t>Mylion</a:t>
            </a:r>
            <a:r>
              <a:rPr lang="fr-FR" sz="3000" b="1" dirty="0" smtClean="0"/>
              <a:t>, les activités de services terminées.</a:t>
            </a:r>
          </a:p>
          <a:p>
            <a:pPr marL="617538" indent="-355600">
              <a:spcBef>
                <a:spcPts val="0"/>
              </a:spcBef>
              <a:buClr>
                <a:srgbClr val="00338D"/>
              </a:buClr>
              <a:buFont typeface="Wingdings" panose="05000000000000000000" pitchFamily="2" charset="2"/>
              <a:buChar char="Ø"/>
            </a:pPr>
            <a:endParaRPr lang="fr-FR" sz="3000" b="1" dirty="0" smtClean="0"/>
          </a:p>
          <a:p>
            <a:pPr marL="261938" indent="0">
              <a:spcBef>
                <a:spcPts val="0"/>
              </a:spcBef>
              <a:buClr>
                <a:srgbClr val="00338D"/>
              </a:buClr>
              <a:buNone/>
            </a:pPr>
            <a:endParaRPr lang="fr-FR" sz="3000" b="1" dirty="0"/>
          </a:p>
          <a:p>
            <a:pPr marL="261938" lvl="1" indent="0">
              <a:spcBef>
                <a:spcPts val="0"/>
              </a:spcBef>
              <a:buClr>
                <a:srgbClr val="00338D"/>
              </a:buClr>
              <a:buNone/>
            </a:pPr>
            <a:r>
              <a:rPr lang="fr-FR" altLang="ja-JP" sz="3000" b="1" dirty="0"/>
              <a:t> </a:t>
            </a:r>
            <a:r>
              <a:rPr lang="fr-FR" altLang="ja-JP" sz="3000" b="1" dirty="0" smtClean="0"/>
              <a:t>                 </a:t>
            </a:r>
            <a:r>
              <a:rPr lang="fr-FR" altLang="ja-JP" sz="3600" b="1" dirty="0" smtClean="0">
                <a:cs typeface="Times New Roman" pitchFamily="18" charset="0"/>
              </a:rPr>
              <a:t>via le lien</a:t>
            </a:r>
            <a:endParaRPr lang="fr-FR" altLang="ja-JP" sz="3600" b="1" dirty="0">
              <a:cs typeface="Times New Roman" pitchFamily="18" charset="0"/>
            </a:endParaRPr>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38</a:t>
            </a:fld>
            <a:endParaRPr lang="fr-FR"/>
          </a:p>
        </p:txBody>
      </p:sp>
      <p:sp>
        <p:nvSpPr>
          <p:cNvPr id="4" name="Espace réservé de la date 3"/>
          <p:cNvSpPr>
            <a:spLocks noGrp="1"/>
          </p:cNvSpPr>
          <p:nvPr>
            <p:ph type="dt" sz="half" idx="10"/>
          </p:nvPr>
        </p:nvSpPr>
        <p:spPr/>
        <p:txBody>
          <a:bodyPr/>
          <a:lstStyle/>
          <a:p>
            <a:pPr>
              <a:defRPr/>
            </a:pPr>
            <a:fld id="{8C01B7CD-5288-4FE8-94E4-785FE4FD1899}" type="datetime1">
              <a:rPr lang="fr-FR" smtClean="0"/>
              <a:pPr>
                <a:defRPr/>
              </a:pPr>
              <a:t>04/05/2020</a:t>
            </a:fld>
            <a:endParaRPr lang="fr-FR"/>
          </a:p>
        </p:txBody>
      </p:sp>
      <p:sp>
        <p:nvSpPr>
          <p:cNvPr id="2" name="Flèche courbée vers la droite 1"/>
          <p:cNvSpPr/>
          <p:nvPr/>
        </p:nvSpPr>
        <p:spPr>
          <a:xfrm>
            <a:off x="1259632" y="4581128"/>
            <a:ext cx="1008112" cy="10801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7" name="Picture 2">
            <a:hlinkClick r:id="rId4"/>
            <a:extLst>
              <a:ext uri="{FF2B5EF4-FFF2-40B4-BE49-F238E27FC236}">
                <a16:creationId xmlns:a16="http://schemas.microsoft.com/office/drawing/2014/main" xmlns="" id="{E4A74247-337E-FE44-8B71-4FCBD540E31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62871" y="4618284"/>
            <a:ext cx="3773857" cy="1100708"/>
          </a:xfrm>
          <a:prstGeom prst="rect">
            <a:avLst/>
          </a:prstGeom>
          <a:solidFill>
            <a:schemeClr val="accent1"/>
          </a:solidFill>
        </p:spPr>
      </p:pic>
    </p:spTree>
    <p:extLst>
      <p:ext uri="{BB962C8B-B14F-4D97-AF65-F5344CB8AC3E}">
        <p14:creationId xmlns:p14="http://schemas.microsoft.com/office/powerpoint/2010/main" xmlns="" val="107859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4">
                                            <p:txEl>
                                              <p:pRg st="4" end="4"/>
                                            </p:txEl>
                                          </p:spTgt>
                                        </p:tgtEl>
                                        <p:attrNameLst>
                                          <p:attrName>style.visibility</p:attrName>
                                        </p:attrNameLst>
                                      </p:cBhvr>
                                      <p:to>
                                        <p:strVal val="visible"/>
                                      </p:to>
                                    </p:set>
                                    <p:animEffect transition="in" filter="fade">
                                      <p:cBhvr>
                                        <p:cTn id="7" dur="1000"/>
                                        <p:tgtEl>
                                          <p:spTgt spid="10035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0354">
                                            <p:txEl>
                                              <p:pRg st="7" end="7"/>
                                            </p:txEl>
                                          </p:spTgt>
                                        </p:tgtEl>
                                        <p:attrNameLst>
                                          <p:attrName>style.visibility</p:attrName>
                                        </p:attrNameLst>
                                      </p:cBhvr>
                                      <p:to>
                                        <p:strVal val="visible"/>
                                      </p:to>
                                    </p:set>
                                    <p:animEffect transition="in" filter="fade">
                                      <p:cBhvr>
                                        <p:cTn id="10" dur="1000"/>
                                        <p:tgtEl>
                                          <p:spTgt spid="1003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228600" y="726976"/>
            <a:ext cx="8686800" cy="685800"/>
          </a:xfrm>
        </p:spPr>
        <p:txBody>
          <a:bodyPr/>
          <a:lstStyle/>
          <a:p>
            <a:pPr marL="571500" indent="-571500">
              <a:buBlip>
                <a:blip r:embed="rId3"/>
              </a:buBlip>
            </a:pPr>
            <a:r>
              <a:rPr lang="fr-FR" sz="3600" dirty="0">
                <a:effectLst/>
              </a:rPr>
              <a:t>Guide de travail du Secrétaire</a:t>
            </a:r>
          </a:p>
        </p:txBody>
      </p:sp>
      <p:sp>
        <p:nvSpPr>
          <p:cNvPr id="100354" name="Rectangle 3"/>
          <p:cNvSpPr>
            <a:spLocks noGrp="1" noChangeArrowheads="1"/>
          </p:cNvSpPr>
          <p:nvPr>
            <p:ph idx="1"/>
          </p:nvPr>
        </p:nvSpPr>
        <p:spPr>
          <a:xfrm>
            <a:off x="228600" y="1268760"/>
            <a:ext cx="8686800" cy="4953000"/>
          </a:xfrm>
        </p:spPr>
        <p:txBody>
          <a:bodyPr>
            <a:noAutofit/>
          </a:bodyPr>
          <a:lstStyle/>
          <a:p>
            <a:pPr>
              <a:buFont typeface="Wingdings" panose="05000000000000000000" pitchFamily="2" charset="2"/>
              <a:buChar char="Ø"/>
            </a:pPr>
            <a:r>
              <a:rPr lang="fr-FR" b="1" dirty="0" smtClean="0"/>
              <a:t>Synthèse du travail de Secrétaire et calendrier</a:t>
            </a:r>
            <a:endParaRPr lang="fr-FR" b="1" dirty="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39</a:t>
            </a:fld>
            <a:endParaRPr lang="fr-FR"/>
          </a:p>
        </p:txBody>
      </p:sp>
      <p:graphicFrame>
        <p:nvGraphicFramePr>
          <p:cNvPr id="4" name="Tableau 3"/>
          <p:cNvGraphicFramePr>
            <a:graphicFrameLocks noGrp="1"/>
          </p:cNvGraphicFramePr>
          <p:nvPr>
            <p:extLst>
              <p:ext uri="{D42A27DB-BD31-4B8C-83A1-F6EECF244321}">
                <p14:modId xmlns:p14="http://schemas.microsoft.com/office/powerpoint/2010/main" xmlns="" val="1048610086"/>
              </p:ext>
            </p:extLst>
          </p:nvPr>
        </p:nvGraphicFramePr>
        <p:xfrm>
          <a:off x="284755" y="1988840"/>
          <a:ext cx="8574493" cy="4447320"/>
        </p:xfrm>
        <a:graphic>
          <a:graphicData uri="http://schemas.openxmlformats.org/drawingml/2006/table">
            <a:tbl>
              <a:tblPr firstRow="1" firstCol="1" bandRow="1">
                <a:tableStyleId>{5C22544A-7EE6-4342-B048-85BDC9FD1C3A}</a:tableStyleId>
              </a:tblPr>
              <a:tblGrid>
                <a:gridCol w="1103946">
                  <a:extLst>
                    <a:ext uri="{9D8B030D-6E8A-4147-A177-3AD203B41FA5}">
                      <a16:colId xmlns:a16="http://schemas.microsoft.com/office/drawing/2014/main" xmlns="" val="20000"/>
                    </a:ext>
                  </a:extLst>
                </a:gridCol>
                <a:gridCol w="1294660">
                  <a:extLst>
                    <a:ext uri="{9D8B030D-6E8A-4147-A177-3AD203B41FA5}">
                      <a16:colId xmlns:a16="http://schemas.microsoft.com/office/drawing/2014/main" xmlns="" val="20001"/>
                    </a:ext>
                  </a:extLst>
                </a:gridCol>
                <a:gridCol w="1524858">
                  <a:extLst>
                    <a:ext uri="{9D8B030D-6E8A-4147-A177-3AD203B41FA5}">
                      <a16:colId xmlns:a16="http://schemas.microsoft.com/office/drawing/2014/main" xmlns="" val="20002"/>
                    </a:ext>
                  </a:extLst>
                </a:gridCol>
                <a:gridCol w="1294660">
                  <a:extLst>
                    <a:ext uri="{9D8B030D-6E8A-4147-A177-3AD203B41FA5}">
                      <a16:colId xmlns:a16="http://schemas.microsoft.com/office/drawing/2014/main" xmlns="" val="20003"/>
                    </a:ext>
                  </a:extLst>
                </a:gridCol>
                <a:gridCol w="1060260">
                  <a:extLst>
                    <a:ext uri="{9D8B030D-6E8A-4147-A177-3AD203B41FA5}">
                      <a16:colId xmlns:a16="http://schemas.microsoft.com/office/drawing/2014/main" xmlns="" val="20004"/>
                    </a:ext>
                  </a:extLst>
                </a:gridCol>
                <a:gridCol w="2296109">
                  <a:extLst>
                    <a:ext uri="{9D8B030D-6E8A-4147-A177-3AD203B41FA5}">
                      <a16:colId xmlns:a16="http://schemas.microsoft.com/office/drawing/2014/main" xmlns="" val="20005"/>
                    </a:ext>
                  </a:extLst>
                </a:gridCol>
              </a:tblGrid>
              <a:tr h="288000">
                <a:tc>
                  <a:txBody>
                    <a:bodyPr/>
                    <a:lstStyle/>
                    <a:p>
                      <a:pPr algn="ctr">
                        <a:spcBef>
                          <a:spcPts val="600"/>
                        </a:spcBef>
                        <a:spcAft>
                          <a:spcPts val="600"/>
                        </a:spcAft>
                      </a:pPr>
                      <a:r>
                        <a:rPr lang="fr-FR" sz="1200" dirty="0">
                          <a:effectLst/>
                        </a:rPr>
                        <a:t>Quoi ?</a:t>
                      </a:r>
                      <a:endParaRPr lang="fr-FR" sz="1400" dirty="0">
                        <a:solidFill>
                          <a:srgbClr val="0C4DA2"/>
                        </a:solidFill>
                        <a:effectLst/>
                        <a:latin typeface="Arial"/>
                        <a:ea typeface="Times New Roman"/>
                        <a:cs typeface="Times New Roman"/>
                      </a:endParaRPr>
                    </a:p>
                  </a:txBody>
                  <a:tcPr marL="0" marR="0" marT="0" marB="0" anchor="ctr"/>
                </a:tc>
                <a:tc>
                  <a:txBody>
                    <a:bodyPr/>
                    <a:lstStyle/>
                    <a:p>
                      <a:pPr algn="ctr">
                        <a:spcBef>
                          <a:spcPts val="600"/>
                        </a:spcBef>
                        <a:spcAft>
                          <a:spcPts val="600"/>
                        </a:spcAft>
                      </a:pPr>
                      <a:r>
                        <a:rPr lang="fr-FR" sz="1200" dirty="0">
                          <a:effectLst/>
                        </a:rPr>
                        <a:t>Quand ?</a:t>
                      </a:r>
                      <a:endParaRPr lang="fr-FR" sz="1400" dirty="0">
                        <a:solidFill>
                          <a:srgbClr val="0C4DA2"/>
                        </a:solidFill>
                        <a:effectLst/>
                        <a:latin typeface="Arial"/>
                        <a:ea typeface="Times New Roman"/>
                        <a:cs typeface="Times New Roman"/>
                      </a:endParaRPr>
                    </a:p>
                  </a:txBody>
                  <a:tcPr marL="0" marR="0" marT="0" marB="0" anchor="ctr"/>
                </a:tc>
                <a:tc>
                  <a:txBody>
                    <a:bodyPr/>
                    <a:lstStyle/>
                    <a:p>
                      <a:pPr algn="ctr">
                        <a:spcBef>
                          <a:spcPts val="600"/>
                        </a:spcBef>
                        <a:spcAft>
                          <a:spcPts val="600"/>
                        </a:spcAft>
                      </a:pPr>
                      <a:r>
                        <a:rPr lang="fr-FR" sz="1200" dirty="0">
                          <a:effectLst/>
                        </a:rPr>
                        <a:t>Pourquoi ?</a:t>
                      </a:r>
                      <a:endParaRPr lang="fr-FR" sz="1400" dirty="0">
                        <a:solidFill>
                          <a:srgbClr val="0C4DA2"/>
                        </a:solidFill>
                        <a:effectLst/>
                        <a:latin typeface="Arial"/>
                        <a:ea typeface="Times New Roman"/>
                        <a:cs typeface="Times New Roman"/>
                      </a:endParaRPr>
                    </a:p>
                  </a:txBody>
                  <a:tcPr marL="0" marR="0" marT="0" marB="0" anchor="ctr"/>
                </a:tc>
                <a:tc>
                  <a:txBody>
                    <a:bodyPr/>
                    <a:lstStyle/>
                    <a:p>
                      <a:pPr algn="ctr">
                        <a:spcBef>
                          <a:spcPts val="600"/>
                        </a:spcBef>
                        <a:spcAft>
                          <a:spcPts val="600"/>
                        </a:spcAft>
                      </a:pPr>
                      <a:r>
                        <a:rPr lang="fr-FR" sz="1200" dirty="0">
                          <a:effectLst/>
                        </a:rPr>
                        <a:t>À qui ?</a:t>
                      </a:r>
                      <a:endParaRPr lang="fr-FR" sz="1400" dirty="0">
                        <a:solidFill>
                          <a:srgbClr val="0C4DA2"/>
                        </a:solidFill>
                        <a:effectLst/>
                        <a:latin typeface="Arial"/>
                        <a:ea typeface="Times New Roman"/>
                        <a:cs typeface="Times New Roman"/>
                      </a:endParaRPr>
                    </a:p>
                  </a:txBody>
                  <a:tcPr marL="0" marR="0" marT="0" marB="0" anchor="ctr"/>
                </a:tc>
                <a:tc>
                  <a:txBody>
                    <a:bodyPr/>
                    <a:lstStyle/>
                    <a:p>
                      <a:pPr algn="ctr">
                        <a:spcBef>
                          <a:spcPts val="600"/>
                        </a:spcBef>
                        <a:spcAft>
                          <a:spcPts val="600"/>
                        </a:spcAft>
                      </a:pPr>
                      <a:r>
                        <a:rPr lang="fr-FR" sz="1200" dirty="0">
                          <a:effectLst/>
                        </a:rPr>
                        <a:t>Comment ?</a:t>
                      </a:r>
                      <a:endParaRPr lang="fr-FR" sz="1400" dirty="0">
                        <a:solidFill>
                          <a:srgbClr val="0C4DA2"/>
                        </a:solidFill>
                        <a:effectLst/>
                        <a:latin typeface="Arial"/>
                        <a:ea typeface="Times New Roman"/>
                        <a:cs typeface="Times New Roman"/>
                      </a:endParaRPr>
                    </a:p>
                  </a:txBody>
                  <a:tcPr marL="0" marR="0" marT="0" marB="0" anchor="ctr"/>
                </a:tc>
                <a:tc>
                  <a:txBody>
                    <a:bodyPr/>
                    <a:lstStyle/>
                    <a:p>
                      <a:pPr algn="ctr">
                        <a:spcBef>
                          <a:spcPts val="600"/>
                        </a:spcBef>
                        <a:spcAft>
                          <a:spcPts val="600"/>
                        </a:spcAft>
                      </a:pPr>
                      <a:r>
                        <a:rPr lang="fr-FR" sz="1200" dirty="0">
                          <a:effectLst/>
                        </a:rPr>
                        <a:t>Commentaires</a:t>
                      </a:r>
                      <a:endParaRPr lang="fr-FR" sz="1400" dirty="0">
                        <a:solidFill>
                          <a:srgbClr val="0C4DA2"/>
                        </a:solidFill>
                        <a:effectLst/>
                        <a:latin typeface="Arial"/>
                        <a:ea typeface="Times New Roman"/>
                        <a:cs typeface="Times New Roman"/>
                      </a:endParaRPr>
                    </a:p>
                  </a:txBody>
                  <a:tcPr marL="0" marR="0" marT="0" marB="0" anchor="ctr"/>
                </a:tc>
                <a:extLst>
                  <a:ext uri="{0D108BD9-81ED-4DB2-BD59-A6C34878D82A}">
                    <a16:rowId xmlns:a16="http://schemas.microsoft.com/office/drawing/2014/main" xmlns="" val="10000"/>
                  </a:ext>
                </a:extLst>
              </a:tr>
              <a:tr h="360000">
                <a:tc>
                  <a:txBody>
                    <a:bodyPr/>
                    <a:lstStyle/>
                    <a:p>
                      <a:pPr algn="ctr">
                        <a:spcAft>
                          <a:spcPts val="0"/>
                        </a:spcAft>
                      </a:pPr>
                      <a:r>
                        <a:rPr lang="fr-FR" sz="1100" dirty="0" smtClean="0">
                          <a:effectLst/>
                        </a:rPr>
                        <a:t>AG</a:t>
                      </a:r>
                      <a:br>
                        <a:rPr lang="fr-FR" sz="1100" dirty="0" smtClean="0">
                          <a:effectLst/>
                        </a:rPr>
                      </a:br>
                      <a:r>
                        <a:rPr lang="fr-FR" sz="1100" dirty="0" smtClean="0">
                          <a:effectLst/>
                        </a:rPr>
                        <a:t>d’Automne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avant le 30 septembre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Quitus moral et financier et affectation des excédents</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 </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Après convocation des membres</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Statutairement obligatoire</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1"/>
                  </a:ext>
                </a:extLst>
              </a:tr>
              <a:tr h="396000">
                <a:tc>
                  <a:txBody>
                    <a:bodyPr/>
                    <a:lstStyle/>
                    <a:p>
                      <a:pPr algn="ctr">
                        <a:spcAft>
                          <a:spcPts val="0"/>
                        </a:spcAft>
                      </a:pPr>
                      <a:r>
                        <a:rPr lang="fr-FR" sz="1100" dirty="0" smtClean="0">
                          <a:effectLst/>
                        </a:rPr>
                        <a:t>Gestion des effectifs</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avant le 25 du mois</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Mise à jour des effectifs du mois écoulé</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 </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Internet</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Indispensable pour les cotisations. À faire même s’il n’y a eu aucun mouvement</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2"/>
                  </a:ext>
                </a:extLst>
              </a:tr>
              <a:tr h="396000">
                <a:tc>
                  <a:txBody>
                    <a:bodyPr/>
                    <a:lstStyle/>
                    <a:p>
                      <a:pPr algn="ctr">
                        <a:spcAft>
                          <a:spcPts val="0"/>
                        </a:spcAft>
                      </a:pPr>
                      <a:r>
                        <a:rPr lang="fr-FR" sz="1100" dirty="0">
                          <a:effectLst/>
                        </a:rPr>
                        <a:t>AG de</a:t>
                      </a:r>
                      <a:br>
                        <a:rPr lang="fr-FR" sz="1100" dirty="0">
                          <a:effectLst/>
                        </a:rPr>
                      </a:br>
                      <a:r>
                        <a:rPr lang="fr-FR" sz="1100" dirty="0">
                          <a:effectLst/>
                        </a:rPr>
                        <a:t>Printemps</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avant le 31 mars</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a:effectLst/>
                        </a:rPr>
                        <a:t>Élection et vote du budget de l’année suivante</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 </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Après convocation des membres</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Permet de transmettre la modification de bureau</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3"/>
                  </a:ext>
                </a:extLst>
              </a:tr>
              <a:tr h="396000">
                <a:tc>
                  <a:txBody>
                    <a:bodyPr/>
                    <a:lstStyle/>
                    <a:p>
                      <a:pPr algn="ctr">
                        <a:spcAft>
                          <a:spcPts val="0"/>
                        </a:spcAft>
                      </a:pPr>
                      <a:r>
                        <a:rPr lang="fr-FR" sz="1100" dirty="0">
                          <a:effectLst/>
                        </a:rPr>
                        <a:t>Modification</a:t>
                      </a:r>
                      <a:br>
                        <a:rPr lang="fr-FR" sz="1100" dirty="0">
                          <a:effectLst/>
                        </a:rPr>
                      </a:br>
                      <a:r>
                        <a:rPr lang="fr-FR" sz="1100" dirty="0">
                          <a:effectLst/>
                        </a:rPr>
                        <a:t>du. Bureau</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pour le 30 avril</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a:effectLst/>
                        </a:rPr>
                        <a:t>Indication du nouveau bureau</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 </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Internet</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Indispensable pour ouvrir les autorisations d’accès</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4"/>
                  </a:ext>
                </a:extLst>
              </a:tr>
              <a:tr h="396000">
                <a:tc>
                  <a:txBody>
                    <a:bodyPr/>
                    <a:lstStyle/>
                    <a:p>
                      <a:pPr algn="ctr">
                        <a:spcAft>
                          <a:spcPts val="0"/>
                        </a:spcAft>
                      </a:pPr>
                      <a:r>
                        <a:rPr lang="fr-FR" sz="1100" dirty="0">
                          <a:effectLst/>
                        </a:rPr>
                        <a:t>Annuaire</a:t>
                      </a:r>
                      <a:br>
                        <a:rPr lang="fr-FR" sz="1100" dirty="0">
                          <a:effectLst/>
                        </a:rPr>
                      </a:br>
                      <a:r>
                        <a:rPr lang="fr-FR" sz="1100" dirty="0">
                          <a:effectLst/>
                        </a:rPr>
                        <a:t>sur internet</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tout au long de l’année</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smtClean="0">
                          <a:effectLst/>
                        </a:rPr>
                        <a:t>Actualisation</a:t>
                      </a:r>
                      <a:r>
                        <a:rPr lang="fr-FR" sz="1100" baseline="0" dirty="0" smtClean="0">
                          <a:effectLst/>
                        </a:rPr>
                        <a:t> de la base de données du DM103</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 </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Internet</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Les modifications d’adresse, mail, téléphone sont à mettre à jour systématiquement</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5"/>
                  </a:ext>
                </a:extLst>
              </a:tr>
              <a:tr h="396000">
                <a:tc>
                  <a:txBody>
                    <a:bodyPr/>
                    <a:lstStyle/>
                    <a:p>
                      <a:pPr algn="ctr">
                        <a:spcAft>
                          <a:spcPts val="0"/>
                        </a:spcAft>
                      </a:pPr>
                      <a:r>
                        <a:rPr lang="fr-FR" sz="1100" dirty="0">
                          <a:effectLst/>
                        </a:rPr>
                        <a:t>Fiche</a:t>
                      </a:r>
                      <a:br>
                        <a:rPr lang="fr-FR" sz="1100" dirty="0">
                          <a:effectLst/>
                        </a:rPr>
                      </a:br>
                      <a:r>
                        <a:rPr lang="fr-FR" sz="1100" dirty="0">
                          <a:effectLst/>
                        </a:rPr>
                        <a:t>individuelle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à chaque modification</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a:effectLst/>
                        </a:rPr>
                        <a:t>Permet des recherches par les autres membres</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 </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 </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Ne pas oublier la photo et remplir hobbies et compétences</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6"/>
                  </a:ext>
                </a:extLst>
              </a:tr>
              <a:tr h="396000">
                <a:tc>
                  <a:txBody>
                    <a:bodyPr/>
                    <a:lstStyle/>
                    <a:p>
                      <a:pPr algn="ctr">
                        <a:spcAft>
                          <a:spcPts val="0"/>
                        </a:spcAft>
                      </a:pPr>
                      <a:r>
                        <a:rPr lang="fr-FR" sz="1100" dirty="0" err="1" smtClean="0">
                          <a:effectLst/>
                        </a:rPr>
                        <a:t>MyLion</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smtClean="0">
                          <a:effectLst/>
                        </a:rPr>
                        <a:t>Une</a:t>
                      </a:r>
                      <a:r>
                        <a:rPr lang="fr-FR" sz="1100" baseline="0" dirty="0" smtClean="0">
                          <a:effectLst/>
                        </a:rPr>
                        <a:t> fois l’activité de service terminée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smtClean="0">
                          <a:effectLst/>
                        </a:rPr>
                        <a:t>Mettre</a:t>
                      </a:r>
                      <a:r>
                        <a:rPr lang="fr-FR" sz="1100" baseline="0" dirty="0" smtClean="0">
                          <a:effectLst/>
                        </a:rPr>
                        <a:t> à jour toutes les activités de service du club</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smtClean="0">
                          <a:effectLst/>
                        </a:rPr>
                        <a:t>Internet</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smtClean="0">
                          <a:effectLst/>
                        </a:rPr>
                        <a:t>La</a:t>
                      </a:r>
                      <a:r>
                        <a:rPr lang="fr-FR" sz="1100" baseline="0" dirty="0" smtClean="0">
                          <a:effectLst/>
                        </a:rPr>
                        <a:t> signalisation des activités de </a:t>
                      </a:r>
                      <a:r>
                        <a:rPr lang="fr-FR" sz="1100" baseline="0" smtClean="0">
                          <a:effectLst/>
                        </a:rPr>
                        <a:t>service peut </a:t>
                      </a:r>
                      <a:r>
                        <a:rPr lang="fr-FR" sz="1100" baseline="0" dirty="0" smtClean="0">
                          <a:effectLst/>
                        </a:rPr>
                        <a:t>être faite soit par le Président, ou le secrétaire ou le Président de la commission de service du club</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7"/>
                  </a:ext>
                </a:extLst>
              </a:tr>
              <a:tr h="396000">
                <a:tc>
                  <a:txBody>
                    <a:bodyPr/>
                    <a:lstStyle/>
                    <a:p>
                      <a:pPr algn="ctr">
                        <a:spcAft>
                          <a:spcPts val="0"/>
                        </a:spcAft>
                      </a:pPr>
                      <a:r>
                        <a:rPr lang="fr-FR" sz="1100" dirty="0">
                          <a:effectLst/>
                        </a:rPr>
                        <a:t>Excellence</a:t>
                      </a:r>
                      <a:br>
                        <a:rPr lang="fr-FR" sz="1100" dirty="0">
                          <a:effectLst/>
                        </a:rPr>
                      </a:br>
                      <a:r>
                        <a:rPr lang="fr-FR" sz="1100" dirty="0">
                          <a:effectLst/>
                        </a:rPr>
                        <a:t>de Club</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pour le 30 juin</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a:effectLst/>
                        </a:rPr>
                        <a:t>Récompense accordée</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Président de Zone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smtClean="0">
                          <a:effectLst/>
                        </a:rPr>
                        <a:t>Internet</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a:effectLst/>
                        </a:rPr>
                        <a:t>Respecter les critères d’attribution</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8"/>
                  </a:ext>
                </a:extLst>
              </a:tr>
              <a:tr h="396000">
                <a:tc>
                  <a:txBody>
                    <a:bodyPr/>
                    <a:lstStyle/>
                    <a:p>
                      <a:pPr algn="ctr">
                        <a:spcAft>
                          <a:spcPts val="0"/>
                        </a:spcAft>
                      </a:pPr>
                      <a:r>
                        <a:rPr lang="fr-FR" sz="1100" dirty="0" smtClean="0">
                          <a:effectLst/>
                        </a:rPr>
                        <a:t>Déclaration en</a:t>
                      </a:r>
                      <a:r>
                        <a:rPr lang="fr-FR" sz="1100" dirty="0">
                          <a:effectLst/>
                        </a:rPr>
                        <a:t/>
                      </a:r>
                      <a:br>
                        <a:rPr lang="fr-FR" sz="1100" dirty="0">
                          <a:effectLst/>
                        </a:rPr>
                      </a:br>
                      <a:r>
                        <a:rPr lang="fr-FR" sz="1100" dirty="0">
                          <a:effectLst/>
                        </a:rPr>
                        <a:t>Préfecture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a:effectLst/>
                        </a:rPr>
                        <a:t>3 mois maxi après l’AG de Printemps</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a:effectLst/>
                        </a:rPr>
                        <a:t>Respect de la loi de 1901</a:t>
                      </a:r>
                      <a:endParaRPr lang="fr-FR" sz="160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a:effectLst/>
                        </a:rPr>
                        <a:t>Préfecture ou sous-préfecture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ctr">
                        <a:spcAft>
                          <a:spcPts val="0"/>
                        </a:spcAft>
                      </a:pPr>
                      <a:r>
                        <a:rPr lang="fr-FR" sz="1100" dirty="0" smtClean="0">
                          <a:effectLst/>
                        </a:rPr>
                        <a:t>Internet ou poste</a:t>
                      </a:r>
                      <a:endParaRPr lang="fr-FR" sz="1600" dirty="0">
                        <a:solidFill>
                          <a:srgbClr val="0C4DA2"/>
                        </a:solidFill>
                        <a:effectLst/>
                        <a:latin typeface="Arial"/>
                        <a:ea typeface="Times New Roman"/>
                        <a:cs typeface="Times New Roman"/>
                      </a:endParaRPr>
                    </a:p>
                  </a:txBody>
                  <a:tcPr marL="16412" marR="16412" marT="0" marB="0" anchor="ctr"/>
                </a:tc>
                <a:tc>
                  <a:txBody>
                    <a:bodyPr/>
                    <a:lstStyle/>
                    <a:p>
                      <a:pPr algn="l">
                        <a:spcAft>
                          <a:spcPts val="0"/>
                        </a:spcAft>
                      </a:pPr>
                      <a:r>
                        <a:rPr lang="fr-FR" sz="1100" dirty="0" smtClean="0">
                          <a:effectLst/>
                        </a:rPr>
                        <a:t>Déclaration obligatoire, Conserver le récépissé</a:t>
                      </a:r>
                      <a:endParaRPr lang="fr-FR" sz="1600" dirty="0">
                        <a:solidFill>
                          <a:srgbClr val="0C4DA2"/>
                        </a:solidFill>
                        <a:effectLst/>
                        <a:latin typeface="Arial"/>
                        <a:ea typeface="Times New Roman"/>
                        <a:cs typeface="Times New Roman"/>
                      </a:endParaRPr>
                    </a:p>
                  </a:txBody>
                  <a:tcPr marL="16412" marR="16412" marT="0" marB="0" anchor="ctr"/>
                </a:tc>
                <a:extLst>
                  <a:ext uri="{0D108BD9-81ED-4DB2-BD59-A6C34878D82A}">
                    <a16:rowId xmlns:a16="http://schemas.microsoft.com/office/drawing/2014/main" xmlns="" val="10009"/>
                  </a:ext>
                </a:extLst>
              </a:tr>
            </a:tbl>
          </a:graphicData>
        </a:graphic>
      </p:graphicFrame>
      <p:sp>
        <p:nvSpPr>
          <p:cNvPr id="5" name="Espace réservé de la date 4"/>
          <p:cNvSpPr>
            <a:spLocks noGrp="1"/>
          </p:cNvSpPr>
          <p:nvPr>
            <p:ph type="dt" sz="half" idx="10"/>
          </p:nvPr>
        </p:nvSpPr>
        <p:spPr/>
        <p:txBody>
          <a:bodyPr/>
          <a:lstStyle/>
          <a:p>
            <a:pPr>
              <a:defRPr/>
            </a:pPr>
            <a:fld id="{C0254910-15B7-4975-BD08-C9CE7067977B}" type="datetime1">
              <a:rPr lang="fr-FR" smtClean="0"/>
              <a:pPr>
                <a:defRPr/>
              </a:pPr>
              <a:t>04/05/2020</a:t>
            </a:fld>
            <a:endParaRPr lang="fr-FR"/>
          </a:p>
        </p:txBody>
      </p:sp>
      <p:sp>
        <p:nvSpPr>
          <p:cNvPr id="7" name="AutoShape 4">
            <a:hlinkClick r:id="rId4" action="ppaction://hlinksldjump" highlightClick="1"/>
          </p:cNvPr>
          <p:cNvSpPr>
            <a:spLocks noChangeArrowheads="1"/>
          </p:cNvSpPr>
          <p:nvPr/>
        </p:nvSpPr>
        <p:spPr bwMode="auto">
          <a:xfrm>
            <a:off x="8394378" y="6436568"/>
            <a:ext cx="533400" cy="304800"/>
          </a:xfrm>
          <a:prstGeom prst="actionButtonBackPrevious">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fr-FR" altLang="fr-FR"/>
          </a:p>
        </p:txBody>
      </p:sp>
    </p:spTree>
    <p:extLst>
      <p:ext uri="{BB962C8B-B14F-4D97-AF65-F5344CB8AC3E}">
        <p14:creationId xmlns:p14="http://schemas.microsoft.com/office/powerpoint/2010/main" xmlns="" val="8424365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fade">
                                      <p:cBhvr>
                                        <p:cTn id="7" dur="2000"/>
                                        <p:tgtEl>
                                          <p:spTgt spid="100354">
                                            <p:txEl>
                                              <p:pRg st="0" end="0"/>
                                            </p:txEl>
                                          </p:spTgt>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0" fill="hold"/>
                                        <p:tgtEl>
                                          <p:spTgt spid="4"/>
                                        </p:tgtEl>
                                        <p:attrNameLst>
                                          <p:attrName>ppt_w</p:attrName>
                                        </p:attrNameLst>
                                      </p:cBhvr>
                                      <p:tavLst>
                                        <p:tav tm="0">
                                          <p:val>
                                            <p:fltVal val="0"/>
                                          </p:val>
                                        </p:tav>
                                        <p:tav tm="100000">
                                          <p:val>
                                            <p:strVal val="#ppt_w"/>
                                          </p:val>
                                        </p:tav>
                                      </p:tavLst>
                                    </p:anim>
                                    <p:anim calcmode="lin" valueType="num">
                                      <p:cBhvr>
                                        <p:cTn id="12" dur="3000" fill="hold"/>
                                        <p:tgtEl>
                                          <p:spTgt spid="4"/>
                                        </p:tgtEl>
                                        <p:attrNameLst>
                                          <p:attrName>ppt_h</p:attrName>
                                        </p:attrNameLst>
                                      </p:cBhvr>
                                      <p:tavLst>
                                        <p:tav tm="0">
                                          <p:val>
                                            <p:fltVal val="0"/>
                                          </p:val>
                                        </p:tav>
                                        <p:tav tm="100000">
                                          <p:val>
                                            <p:strVal val="#ppt_h"/>
                                          </p:val>
                                        </p:tav>
                                      </p:tavLst>
                                    </p:anim>
                                    <p:animEffect transition="in" filter="fade">
                                      <p:cBhvr>
                                        <p:cTn id="1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B47F5840-667E-43D1-A8C2-8CB51B07D216}" type="datetime1">
              <a:rPr lang="ja-JP" altLang="fr-FR" smtClean="0"/>
              <a:pPr/>
              <a:t>2020/5/4</a:t>
            </a:fld>
            <a:endParaRPr lang="fr-FR" dirty="0"/>
          </a:p>
        </p:txBody>
      </p:sp>
      <p:sp>
        <p:nvSpPr>
          <p:cNvPr id="5" name="Espace réservé du numéro de diapositive 4"/>
          <p:cNvSpPr>
            <a:spLocks noGrp="1"/>
          </p:cNvSpPr>
          <p:nvPr>
            <p:ph type="sldNum" sz="quarter" idx="12"/>
          </p:nvPr>
        </p:nvSpPr>
        <p:spPr/>
        <p:txBody>
          <a:bodyPr/>
          <a:lstStyle/>
          <a:p>
            <a:fld id="{95F7D930-624D-4EB8-8416-D6D28EB3B098}" type="slidenum">
              <a:rPr lang="fr-FR" smtClean="0"/>
              <a:pPr/>
              <a:t>4</a:t>
            </a:fld>
            <a:endParaRPr lang="fr-FR" dirty="0"/>
          </a:p>
        </p:txBody>
      </p:sp>
      <p:sp>
        <p:nvSpPr>
          <p:cNvPr id="8" name="Content Placeholder 2"/>
          <p:cNvSpPr>
            <a:spLocks noGrp="1"/>
          </p:cNvSpPr>
          <p:nvPr>
            <p:ph idx="4294967295"/>
          </p:nvPr>
        </p:nvSpPr>
        <p:spPr>
          <a:xfrm>
            <a:off x="179512" y="1484784"/>
            <a:ext cx="8640960" cy="5112568"/>
          </a:xfrm>
        </p:spPr>
        <p:txBody>
          <a:bodyPr>
            <a:noAutofit/>
          </a:bodyPr>
          <a:lstStyle/>
          <a:p>
            <a:pPr algn="just">
              <a:lnSpc>
                <a:spcPct val="100000"/>
              </a:lnSpc>
              <a:spcAft>
                <a:spcPts val="1200"/>
              </a:spcAft>
              <a:buClr>
                <a:srgbClr val="00338D"/>
              </a:buClr>
              <a:buFont typeface="Wingdings 2" panose="05020102010507070707" pitchFamily="18" charset="2"/>
              <a:buChar char="A"/>
            </a:pPr>
            <a:r>
              <a:rPr lang="fr-FR" b="1" i="0" dirty="0" smtClean="0">
                <a:solidFill>
                  <a:srgbClr val="C00000"/>
                </a:solidFill>
                <a:latin typeface="Tw Cen MT" panose="020B0602020104020603" pitchFamily="34" charset="0"/>
                <a:ea typeface="+mj-ea"/>
                <a:cs typeface="Helvetica Neue Bold Condensed"/>
              </a:rPr>
              <a:t>Une</a:t>
            </a:r>
            <a:r>
              <a:rPr lang="en-US" b="1" i="0" dirty="0" smtClean="0">
                <a:solidFill>
                  <a:srgbClr val="C00000"/>
                </a:solidFill>
                <a:latin typeface="Tw Cen MT" panose="020B0602020104020603" pitchFamily="34" charset="0"/>
                <a:ea typeface="+mj-ea"/>
                <a:cs typeface="Helvetica Neue Bold Condensed"/>
              </a:rPr>
              <a:t> Vision </a:t>
            </a:r>
            <a:r>
              <a:rPr lang="en-US" sz="3000" b="1" i="0" dirty="0" smtClean="0">
                <a:solidFill>
                  <a:srgbClr val="00338D"/>
                </a:solidFill>
                <a:latin typeface="Tw Cen MT" panose="020B0602020104020603" pitchFamily="34" charset="0"/>
                <a:ea typeface="+mj-ea"/>
                <a:cs typeface="Helvetica Neue Bold Condensed"/>
              </a:rPr>
              <a:t>: </a:t>
            </a:r>
            <a:r>
              <a:rPr lang="fr-FR" sz="3000" b="1" i="0" dirty="0">
                <a:solidFill>
                  <a:srgbClr val="00338D"/>
                </a:solidFill>
                <a:latin typeface="Tw Cen MT" panose="020B0602020104020603" pitchFamily="34" charset="0"/>
                <a:ea typeface="+mj-ea"/>
                <a:cs typeface="Helvetica Neue Bold Condensed"/>
              </a:rPr>
              <a:t>Envisager un jour où tous les besoins dans le monde peuvent être servis par </a:t>
            </a:r>
            <a:r>
              <a:rPr lang="fr-FR" sz="3000" b="1" i="0" dirty="0" smtClean="0">
                <a:solidFill>
                  <a:srgbClr val="00338D"/>
                </a:solidFill>
                <a:latin typeface="Tw Cen MT" panose="020B0602020104020603" pitchFamily="34" charset="0"/>
                <a:ea typeface="+mj-ea"/>
                <a:cs typeface="Helvetica Neue Bold Condensed"/>
              </a:rPr>
              <a:t>les Lions.</a:t>
            </a:r>
          </a:p>
          <a:p>
            <a:pPr algn="just">
              <a:spcAft>
                <a:spcPts val="1200"/>
              </a:spcAft>
              <a:buClr>
                <a:srgbClr val="00338D"/>
              </a:buClr>
              <a:buFont typeface="Wingdings 2" panose="05020102010507070707" pitchFamily="18" charset="2"/>
              <a:buChar char="A"/>
            </a:pPr>
            <a:r>
              <a:rPr lang="fr-FR" b="1" dirty="0">
                <a:solidFill>
                  <a:srgbClr val="C00000"/>
                </a:solidFill>
                <a:ea typeface="+mj-ea"/>
                <a:cs typeface="Helvetica Neue Bold Condensed"/>
              </a:rPr>
              <a:t>Une Mission </a:t>
            </a:r>
            <a:r>
              <a:rPr lang="fr-FR" sz="3000" b="1" i="0" dirty="0" smtClean="0">
                <a:solidFill>
                  <a:srgbClr val="00338D"/>
                </a:solidFill>
                <a:latin typeface="Tw Cen MT" panose="020B0602020104020603" pitchFamily="34" charset="0"/>
                <a:ea typeface="+mj-ea"/>
                <a:cs typeface="Helvetica Neue Bold Condensed"/>
              </a:rPr>
              <a:t>: </a:t>
            </a:r>
            <a:r>
              <a:rPr lang="fr-FR" sz="3000" b="1" i="0" dirty="0">
                <a:solidFill>
                  <a:srgbClr val="00338D"/>
                </a:solidFill>
                <a:latin typeface="Tw Cen MT" panose="020B0602020104020603" pitchFamily="34" charset="0"/>
                <a:ea typeface="+mj-ea"/>
                <a:cs typeface="Helvetica Neue Bold Condensed"/>
              </a:rPr>
              <a:t>La </a:t>
            </a:r>
            <a:r>
              <a:rPr lang="fr-FR" sz="3000" b="1" i="0" dirty="0" smtClean="0">
                <a:solidFill>
                  <a:srgbClr val="00338D"/>
                </a:solidFill>
                <a:latin typeface="Tw Cen MT" panose="020B0602020104020603" pitchFamily="34" charset="0"/>
                <a:ea typeface="+mj-ea"/>
                <a:cs typeface="Helvetica Neue Bold Condensed"/>
              </a:rPr>
              <a:t>SMA </a:t>
            </a:r>
            <a:r>
              <a:rPr lang="fr-FR" sz="3000" b="1" i="0" dirty="0">
                <a:solidFill>
                  <a:srgbClr val="00338D"/>
                </a:solidFill>
                <a:latin typeface="Tw Cen MT" panose="020B0602020104020603" pitchFamily="34" charset="0"/>
                <a:ea typeface="+mj-ea"/>
                <a:cs typeface="Helvetica Neue Bold Condensed"/>
              </a:rPr>
              <a:t>soutiendra la vision du LCI et LCIF et augmentera </a:t>
            </a:r>
            <a:r>
              <a:rPr lang="fr-FR" sz="3000" b="1" dirty="0" smtClean="0">
                <a:ea typeface="+mj-ea"/>
                <a:cs typeface="Helvetica Neue Bold Condensed"/>
              </a:rPr>
              <a:t>la motivation de servir</a:t>
            </a:r>
            <a:r>
              <a:rPr lang="fr-FR" sz="3000" b="1" i="0" dirty="0" smtClean="0">
                <a:solidFill>
                  <a:srgbClr val="00338D"/>
                </a:solidFill>
                <a:latin typeface="Tw Cen MT" panose="020B0602020104020603" pitchFamily="34" charset="0"/>
                <a:ea typeface="+mj-ea"/>
                <a:cs typeface="Helvetica Neue Bold Condensed"/>
              </a:rPr>
              <a:t> </a:t>
            </a:r>
          </a:p>
          <a:p>
            <a:pPr algn="just">
              <a:lnSpc>
                <a:spcPct val="100000"/>
              </a:lnSpc>
              <a:spcAft>
                <a:spcPts val="1200"/>
              </a:spcAft>
              <a:buClr>
                <a:srgbClr val="00338D"/>
              </a:buClr>
              <a:buFont typeface="Wingdings 2" panose="05020102010507070707" pitchFamily="18" charset="2"/>
              <a:buChar char="A"/>
            </a:pPr>
            <a:r>
              <a:rPr lang="fr-FR" b="1" dirty="0">
                <a:solidFill>
                  <a:srgbClr val="C00000"/>
                </a:solidFill>
                <a:ea typeface="+mj-ea"/>
                <a:cs typeface="Helvetica Neue Bold Condensed"/>
              </a:rPr>
              <a:t>Un objectif </a:t>
            </a:r>
            <a:r>
              <a:rPr lang="fr-FR" sz="3000" b="1" i="0" dirty="0" smtClean="0">
                <a:solidFill>
                  <a:srgbClr val="00338D"/>
                </a:solidFill>
                <a:ea typeface="+mj-ea"/>
                <a:cs typeface="Helvetica Neue Bold Condensed"/>
              </a:rPr>
              <a:t>: d’ici 2020-2021</a:t>
            </a:r>
          </a:p>
          <a:p>
            <a:pPr marL="728663" algn="just">
              <a:lnSpc>
                <a:spcPct val="100000"/>
              </a:lnSpc>
              <a:spcBef>
                <a:spcPts val="0"/>
              </a:spcBef>
              <a:buClr>
                <a:srgbClr val="00338D"/>
              </a:buClr>
              <a:buFont typeface="Wingdings" panose="05000000000000000000" pitchFamily="2" charset="2"/>
              <a:buChar char="§"/>
            </a:pPr>
            <a:r>
              <a:rPr lang="fr-FR" sz="3000" b="1" dirty="0" smtClean="0">
                <a:ea typeface="+mj-ea"/>
                <a:cs typeface="Helvetica Neue Bold Condensed"/>
              </a:rPr>
              <a:t>A</a:t>
            </a:r>
            <a:r>
              <a:rPr lang="fr-FR" sz="3000" b="1" i="0" dirty="0" smtClean="0">
                <a:solidFill>
                  <a:srgbClr val="00338D"/>
                </a:solidFill>
                <a:ea typeface="+mj-ea"/>
                <a:cs typeface="Helvetica Neue Bold Condensed"/>
              </a:rPr>
              <a:t>ider plus de 200 millions de personnes par an</a:t>
            </a:r>
          </a:p>
          <a:p>
            <a:pPr marL="728663" algn="just">
              <a:lnSpc>
                <a:spcPct val="100000"/>
              </a:lnSpc>
              <a:spcBef>
                <a:spcPts val="0"/>
              </a:spcBef>
              <a:buClr>
                <a:srgbClr val="00338D"/>
              </a:buClr>
              <a:buFont typeface="Wingdings" panose="05000000000000000000" pitchFamily="2" charset="2"/>
              <a:buChar char="§"/>
            </a:pPr>
            <a:r>
              <a:rPr lang="fr-FR" sz="3000" b="1" dirty="0" smtClean="0">
                <a:ea typeface="+mj-ea"/>
                <a:cs typeface="Helvetica Neue Bold Condensed"/>
              </a:rPr>
              <a:t>Atteindre </a:t>
            </a:r>
            <a:r>
              <a:rPr lang="fr-FR" sz="3000" b="1" i="0" dirty="0" smtClean="0">
                <a:solidFill>
                  <a:srgbClr val="00338D"/>
                </a:solidFill>
                <a:ea typeface="+mj-ea"/>
                <a:cs typeface="Helvetica Neue Bold Condensed"/>
              </a:rPr>
              <a:t>1,7 million de membres Lions et Leo</a:t>
            </a:r>
          </a:p>
          <a:p>
            <a:pPr marL="728663" algn="just">
              <a:lnSpc>
                <a:spcPct val="100000"/>
              </a:lnSpc>
              <a:spcBef>
                <a:spcPts val="0"/>
              </a:spcBef>
              <a:buClr>
                <a:srgbClr val="00338D"/>
              </a:buClr>
              <a:buFont typeface="Wingdings" panose="05000000000000000000" pitchFamily="2" charset="2"/>
              <a:buChar char="§"/>
            </a:pPr>
            <a:r>
              <a:rPr lang="fr-FR" sz="3000" b="1" dirty="0" smtClean="0">
                <a:ea typeface="+mj-ea"/>
                <a:cs typeface="Helvetica Neue Bold Condensed"/>
              </a:rPr>
              <a:t>Former plus de </a:t>
            </a:r>
            <a:r>
              <a:rPr lang="fr-FR" sz="3000" b="1" i="0" dirty="0" smtClean="0">
                <a:solidFill>
                  <a:srgbClr val="00338D"/>
                </a:solidFill>
                <a:ea typeface="+mj-ea"/>
                <a:cs typeface="Helvetica Neue Bold Condensed"/>
              </a:rPr>
              <a:t>500 000 membres par an</a:t>
            </a:r>
            <a:endParaRPr lang="en-US" sz="3000" b="1" dirty="0">
              <a:solidFill>
                <a:srgbClr val="00338E"/>
              </a:solidFill>
              <a:latin typeface="Open sans"/>
              <a:cs typeface="Open sans"/>
            </a:endParaRPr>
          </a:p>
        </p:txBody>
      </p:sp>
      <p:sp>
        <p:nvSpPr>
          <p:cNvPr id="10" name="TextBox 8"/>
          <p:cNvSpPr txBox="1"/>
          <p:nvPr/>
        </p:nvSpPr>
        <p:spPr>
          <a:xfrm>
            <a:off x="1043608" y="838201"/>
            <a:ext cx="7416824" cy="615553"/>
          </a:xfrm>
          <a:prstGeom prst="rect">
            <a:avLst/>
          </a:prstGeom>
          <a:noFill/>
        </p:spPr>
        <p:txBody>
          <a:bodyPr wrap="square" rtlCol="0">
            <a:spAutoFit/>
          </a:bodyPr>
          <a:lstStyle/>
          <a:p>
            <a:pPr marL="457200" indent="-457200" algn="ctr" fontAlgn="auto">
              <a:spcBef>
                <a:spcPts val="0"/>
              </a:spcBef>
              <a:spcAft>
                <a:spcPts val="0"/>
              </a:spcAft>
              <a:buClr>
                <a:srgbClr val="00338D"/>
              </a:buClr>
              <a:buBlip>
                <a:blip r:embed="rId3"/>
              </a:buBlip>
            </a:pPr>
            <a:r>
              <a:rPr lang="fr-FR" sz="3400" b="1" dirty="0" smtClean="0">
                <a:solidFill>
                  <a:srgbClr val="00338D"/>
                </a:solidFill>
                <a:latin typeface="Tw Cen MT" panose="020B0602020104020603" pitchFamily="34" charset="0"/>
                <a:ea typeface="+mn-ea"/>
                <a:cs typeface="+mn-cs"/>
                <a:hlinkClick r:id="rId4"/>
              </a:rPr>
              <a:t>Structure Mondiale d’Action, c’est :</a:t>
            </a:r>
            <a:endParaRPr lang="fr-FR" sz="3400" b="1" dirty="0" smtClean="0">
              <a:solidFill>
                <a:srgbClr val="00338D"/>
              </a:solidFill>
              <a:latin typeface="Tw Cen MT" panose="020B0602020104020603" pitchFamily="34" charset="0"/>
              <a:ea typeface="+mn-ea"/>
              <a:cs typeface="+mn-cs"/>
            </a:endParaRPr>
          </a:p>
        </p:txBody>
      </p:sp>
    </p:spTree>
    <p:extLst>
      <p:ext uri="{BB962C8B-B14F-4D97-AF65-F5344CB8AC3E}">
        <p14:creationId xmlns:p14="http://schemas.microsoft.com/office/powerpoint/2010/main" xmlns="" val="2048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1000"/>
                                        <p:tgtEl>
                                          <p:spTgt spid="8">
                                            <p:txEl>
                                              <p:pRg st="3" end="3"/>
                                            </p:txEl>
                                          </p:spTgt>
                                        </p:tgtEl>
                                      </p:cBhvr>
                                    </p:animEffect>
                                    <p:anim calcmode="lin" valueType="num">
                                      <p:cBhvr>
                                        <p:cTn id="2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000"/>
                                        <p:tgtEl>
                                          <p:spTgt spid="8">
                                            <p:txEl>
                                              <p:pRg st="4" end="4"/>
                                            </p:txEl>
                                          </p:spTgt>
                                        </p:tgtEl>
                                      </p:cBhvr>
                                    </p:animEffect>
                                    <p:anim calcmode="lin" valueType="num">
                                      <p:cBhvr>
                                        <p:cTn id="3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1000"/>
                                        <p:tgtEl>
                                          <p:spTgt spid="8">
                                            <p:txEl>
                                              <p:pRg st="5" end="5"/>
                                            </p:txEl>
                                          </p:spTgt>
                                        </p:tgtEl>
                                      </p:cBhvr>
                                    </p:animEffect>
                                    <p:anim calcmode="lin" valueType="num">
                                      <p:cBhvr>
                                        <p:cTn id="39"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74E2F7BF-BCBC-4BAB-99EE-C4EFACBC9625}" type="slidenum">
              <a:rPr lang="fr-FR" smtClean="0"/>
              <a:pPr/>
              <a:t>40</a:t>
            </a:fld>
            <a:endParaRPr lang="fr-FR" dirty="0"/>
          </a:p>
        </p:txBody>
      </p:sp>
      <p:sp>
        <p:nvSpPr>
          <p:cNvPr id="2" name="Espace réservé de la date 1"/>
          <p:cNvSpPr>
            <a:spLocks noGrp="1"/>
          </p:cNvSpPr>
          <p:nvPr>
            <p:ph type="dt" sz="half" idx="10"/>
          </p:nvPr>
        </p:nvSpPr>
        <p:spPr/>
        <p:txBody>
          <a:bodyPr/>
          <a:lstStyle/>
          <a:p>
            <a:fld id="{75A45DA3-FF16-4A00-93C6-B47C07380CF3}" type="datetime1">
              <a:rPr lang="fr-FR" smtClean="0"/>
              <a:pPr/>
              <a:t>04/05/2020</a:t>
            </a:fld>
            <a:endParaRPr lang="en-US"/>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1756442"/>
            <a:ext cx="2657475" cy="324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Bulle ronde 9"/>
          <p:cNvSpPr/>
          <p:nvPr/>
        </p:nvSpPr>
        <p:spPr>
          <a:xfrm>
            <a:off x="3203848" y="1124744"/>
            <a:ext cx="3444561" cy="1512168"/>
          </a:xfrm>
          <a:prstGeom prst="wedgeEllipseCallout">
            <a:avLst>
              <a:gd name="adj1" fmla="val -72481"/>
              <a:gd name="adj2" fmla="val 55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bg1"/>
                </a:solidFill>
              </a:rPr>
              <a:t>Gestion et Archivage des documents</a:t>
            </a:r>
            <a:endParaRPr lang="fr-FR" sz="2400" b="1" dirty="0">
              <a:solidFill>
                <a:schemeClr val="bg1"/>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11960" y="3292676"/>
            <a:ext cx="4572000" cy="3228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357211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7" name="Line 9"/>
          <p:cNvSpPr>
            <a:spLocks noChangeShapeType="1"/>
          </p:cNvSpPr>
          <p:nvPr/>
        </p:nvSpPr>
        <p:spPr bwMode="auto">
          <a:xfrm flipH="1">
            <a:off x="2052938" y="4513263"/>
            <a:ext cx="990277" cy="0"/>
          </a:xfrm>
          <a:prstGeom prst="line">
            <a:avLst/>
          </a:prstGeom>
          <a:noFill/>
          <a:ln w="508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2" name="Titre 1"/>
          <p:cNvSpPr>
            <a:spLocks noGrp="1"/>
          </p:cNvSpPr>
          <p:nvPr>
            <p:ph type="title"/>
          </p:nvPr>
        </p:nvSpPr>
        <p:spPr>
          <a:xfrm>
            <a:off x="827584" y="1052736"/>
            <a:ext cx="7416824" cy="685800"/>
          </a:xfrm>
        </p:spPr>
        <p:txBody>
          <a:bodyPr/>
          <a:lstStyle/>
          <a:p>
            <a:pPr marL="571500" indent="-571500">
              <a:buBlip>
                <a:blip r:embed="rId3"/>
              </a:buBlip>
            </a:pPr>
            <a:r>
              <a:rPr lang="fr-FR" sz="3200" dirty="0">
                <a:effectLst/>
              </a:rPr>
              <a:t>Gestion et archivage des documents</a:t>
            </a:r>
            <a:r>
              <a:rPr lang="fr-FR" sz="3600" b="0" dirty="0" smtClean="0">
                <a:effectLst/>
              </a:rPr>
              <a:t/>
            </a:r>
            <a:br>
              <a:rPr lang="fr-FR" sz="3600" b="0" dirty="0" smtClean="0">
                <a:effectLst/>
              </a:rPr>
            </a:br>
            <a:endParaRPr lang="fr-FR" sz="3600" b="0" dirty="0">
              <a:effectLst/>
            </a:endParaRPr>
          </a:p>
        </p:txBody>
      </p:sp>
      <p:sp>
        <p:nvSpPr>
          <p:cNvPr id="3" name="Espace réservé du contenu 2"/>
          <p:cNvSpPr>
            <a:spLocks noGrp="1"/>
          </p:cNvSpPr>
          <p:nvPr>
            <p:ph idx="1"/>
          </p:nvPr>
        </p:nvSpPr>
        <p:spPr>
          <a:xfrm>
            <a:off x="228600" y="1916832"/>
            <a:ext cx="8686800" cy="4407768"/>
          </a:xfrm>
        </p:spPr>
        <p:txBody>
          <a:bodyPr>
            <a:normAutofit/>
          </a:bodyPr>
          <a:lstStyle/>
          <a:p>
            <a:pPr>
              <a:buClr>
                <a:srgbClr val="00338D"/>
              </a:buClr>
              <a:buFont typeface="Wingdings 2" panose="05020102010507070707" pitchFamily="18" charset="2"/>
              <a:buChar char="A"/>
            </a:pPr>
            <a:r>
              <a:rPr lang="fr-FR" sz="2800" b="1" dirty="0"/>
              <a:t>Une précaution et une </a:t>
            </a:r>
            <a:r>
              <a:rPr lang="fr-FR" sz="2800" b="1" dirty="0" smtClean="0"/>
              <a:t>recommandation :</a:t>
            </a:r>
            <a:endParaRPr lang="fr-FR" sz="2800" b="1" dirty="0"/>
          </a:p>
        </p:txBody>
      </p:sp>
      <p:sp>
        <p:nvSpPr>
          <p:cNvPr id="97283" name="Rectangle 5"/>
          <p:cNvSpPr>
            <a:spLocks noChangeArrowheads="1"/>
          </p:cNvSpPr>
          <p:nvPr/>
        </p:nvSpPr>
        <p:spPr bwMode="auto">
          <a:xfrm>
            <a:off x="3043215" y="3678932"/>
            <a:ext cx="1676400" cy="1676400"/>
          </a:xfrm>
          <a:prstGeom prst="rect">
            <a:avLst/>
          </a:prstGeom>
          <a:solidFill>
            <a:srgbClr val="C0C0C0"/>
          </a:solidFill>
          <a:ln w="9525">
            <a:solidFill>
              <a:schemeClr val="tx1"/>
            </a:solidFill>
            <a:miter lim="800000"/>
            <a:headEnd/>
            <a:tailEnd/>
          </a:ln>
        </p:spPr>
        <p:txBody>
          <a:bodyPr wrap="none" anchor="ctr"/>
          <a:lstStyle/>
          <a:p>
            <a:endParaRPr lang="fr-FR"/>
          </a:p>
        </p:txBody>
      </p:sp>
      <p:sp>
        <p:nvSpPr>
          <p:cNvPr id="97285" name="Line 7"/>
          <p:cNvSpPr>
            <a:spLocks noChangeShapeType="1"/>
          </p:cNvSpPr>
          <p:nvPr/>
        </p:nvSpPr>
        <p:spPr bwMode="auto">
          <a:xfrm>
            <a:off x="6041178" y="3907160"/>
            <a:ext cx="990600" cy="0"/>
          </a:xfrm>
          <a:prstGeom prst="line">
            <a:avLst/>
          </a:prstGeom>
          <a:noFill/>
          <a:ln w="508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1382" name="Text Box 8"/>
          <p:cNvSpPr txBox="1">
            <a:spLocks noChangeArrowheads="1"/>
          </p:cNvSpPr>
          <p:nvPr/>
        </p:nvSpPr>
        <p:spPr bwMode="auto">
          <a:xfrm>
            <a:off x="7031778" y="3366517"/>
            <a:ext cx="157267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ts val="0"/>
              </a:spcBef>
            </a:pPr>
            <a:r>
              <a:rPr lang="fr-FR" sz="2800" b="1" dirty="0" smtClean="0">
                <a:solidFill>
                  <a:srgbClr val="00338D"/>
                </a:solidFill>
                <a:latin typeface="Tw Cen MT" panose="020B0602020104020603" pitchFamily="34" charset="0"/>
                <a:ea typeface="+mn-ea"/>
              </a:rPr>
              <a:t>Original envoyé</a:t>
            </a:r>
            <a:endParaRPr lang="fr-FR" sz="2800" b="1" dirty="0">
              <a:solidFill>
                <a:srgbClr val="00338D"/>
              </a:solidFill>
              <a:latin typeface="Tw Cen MT" panose="020B0602020104020603" pitchFamily="34" charset="0"/>
              <a:ea typeface="+mn-ea"/>
            </a:endParaRPr>
          </a:p>
        </p:txBody>
      </p:sp>
      <p:sp>
        <p:nvSpPr>
          <p:cNvPr id="101384" name="Text Box 10"/>
          <p:cNvSpPr txBox="1">
            <a:spLocks noChangeArrowheads="1"/>
          </p:cNvSpPr>
          <p:nvPr/>
        </p:nvSpPr>
        <p:spPr bwMode="auto">
          <a:xfrm>
            <a:off x="485951" y="3481959"/>
            <a:ext cx="1759637"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eaLnBrk="1" hangingPunct="1">
              <a:spcBef>
                <a:spcPts val="0"/>
              </a:spcBef>
              <a:defRPr sz="3200">
                <a:solidFill>
                  <a:srgbClr val="00338D"/>
                </a:solidFill>
                <a:latin typeface="Tw Cen MT" panose="020B0602020104020603" pitchFamily="34" charset="0"/>
                <a:ea typeface="+mn-ea"/>
              </a:defRPr>
            </a:lvl1pPr>
            <a:lvl2pPr marL="742950" indent="-285750">
              <a:defRPr sz="2400">
                <a:latin typeface="Times New Roman" pitchFamily="18" charset="0"/>
              </a:defRPr>
            </a:lvl2pPr>
            <a:lvl3pPr marL="1143000" indent="-228600">
              <a:defRPr sz="2400">
                <a:latin typeface="Times New Roman" pitchFamily="18" charset="0"/>
              </a:defRPr>
            </a:lvl3pPr>
            <a:lvl4pPr marL="1600200" indent="-228600">
              <a:defRPr sz="2400">
                <a:latin typeface="Times New Roman" pitchFamily="18" charset="0"/>
              </a:defRPr>
            </a:lvl4pPr>
            <a:lvl5pPr marL="2057400" indent="-22860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r>
              <a:rPr lang="fr-FR" sz="2800" b="1" dirty="0"/>
              <a:t>Double </a:t>
            </a:r>
            <a:r>
              <a:rPr lang="fr-FR" sz="2800" b="1" dirty="0" smtClean="0"/>
              <a:t>à conserver </a:t>
            </a:r>
            <a:r>
              <a:rPr lang="fr-FR" sz="2800" b="1" dirty="0"/>
              <a:t>dans les archives</a:t>
            </a:r>
          </a:p>
        </p:txBody>
      </p:sp>
      <p:sp>
        <p:nvSpPr>
          <p:cNvPr id="97284" name="Rectangle 6"/>
          <p:cNvSpPr>
            <a:spLocks noChangeArrowheads="1"/>
          </p:cNvSpPr>
          <p:nvPr/>
        </p:nvSpPr>
        <p:spPr bwMode="auto">
          <a:xfrm>
            <a:off x="4390178" y="3068960"/>
            <a:ext cx="1676400" cy="1676400"/>
          </a:xfrm>
          <a:prstGeom prst="rect">
            <a:avLst/>
          </a:prstGeom>
          <a:solidFill>
            <a:srgbClr val="CCCCFF"/>
          </a:solidFill>
          <a:ln w="9525">
            <a:solidFill>
              <a:schemeClr val="tx1"/>
            </a:solidFill>
            <a:miter lim="800000"/>
            <a:headEnd/>
            <a:tailEnd/>
          </a:ln>
        </p:spPr>
        <p:txBody>
          <a:bodyPr wrap="none" anchor="ctr"/>
          <a:lstStyle/>
          <a:p>
            <a:endParaRPr lang="fr-FR"/>
          </a:p>
        </p:txBody>
      </p:sp>
      <p:sp>
        <p:nvSpPr>
          <p:cNvPr id="5" name="Espace réservé du numéro de diapositive 4"/>
          <p:cNvSpPr>
            <a:spLocks noGrp="1"/>
          </p:cNvSpPr>
          <p:nvPr>
            <p:ph type="sldNum" sz="quarter" idx="12"/>
          </p:nvPr>
        </p:nvSpPr>
        <p:spPr/>
        <p:txBody>
          <a:bodyPr/>
          <a:lstStyle/>
          <a:p>
            <a:pPr>
              <a:defRPr/>
            </a:pPr>
            <a:fld id="{C4CCD9C9-A50B-4D77-9DB8-C6DFD67BFD9A}" type="slidenum">
              <a:rPr lang="fr-FR" smtClean="0"/>
              <a:pPr>
                <a:defRPr/>
              </a:pPr>
              <a:t>41</a:t>
            </a:fld>
            <a:endParaRPr lang="fr-FR"/>
          </a:p>
        </p:txBody>
      </p:sp>
      <p:sp>
        <p:nvSpPr>
          <p:cNvPr id="6" name="Espace réservé de la date 5"/>
          <p:cNvSpPr>
            <a:spLocks noGrp="1"/>
          </p:cNvSpPr>
          <p:nvPr>
            <p:ph type="dt" sz="half" idx="10"/>
          </p:nvPr>
        </p:nvSpPr>
        <p:spPr/>
        <p:txBody>
          <a:bodyPr/>
          <a:lstStyle/>
          <a:p>
            <a:pPr>
              <a:defRPr/>
            </a:pPr>
            <a:fld id="{CE13EFFC-2C3A-46EF-A646-64B826E7E9AF}" type="datetime1">
              <a:rPr lang="fr-FR" smtClean="0"/>
              <a:pPr>
                <a:defRPr/>
              </a:pPr>
              <a:t>04/05/2020</a:t>
            </a:fld>
            <a:endParaRPr lang="fr-FR"/>
          </a:p>
        </p:txBody>
      </p:sp>
    </p:spTree>
    <p:extLst>
      <p:ext uri="{BB962C8B-B14F-4D97-AF65-F5344CB8AC3E}">
        <p14:creationId xmlns:p14="http://schemas.microsoft.com/office/powerpoint/2010/main" xmlns="" val="18174085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97284"/>
                                        </p:tgtEl>
                                        <p:attrNameLst>
                                          <p:attrName>style.visibility</p:attrName>
                                        </p:attrNameLst>
                                      </p:cBhvr>
                                      <p:to>
                                        <p:strVal val="visible"/>
                                      </p:to>
                                    </p:set>
                                    <p:animEffect transition="in" filter="fade">
                                      <p:cBhvr>
                                        <p:cTn id="13" dur="1000"/>
                                        <p:tgtEl>
                                          <p:spTgt spid="97284"/>
                                        </p:tgtEl>
                                      </p:cBhvr>
                                    </p:animEffect>
                                  </p:childTnLst>
                                </p:cTn>
                              </p:par>
                            </p:childTnLst>
                          </p:cTn>
                        </p:par>
                        <p:par>
                          <p:cTn id="14" fill="hold">
                            <p:stCondLst>
                              <p:cond delay="3000"/>
                            </p:stCondLst>
                            <p:childTnLst>
                              <p:par>
                                <p:cTn id="15" presetID="22" presetClass="entr" presetSubtype="8" fill="hold" grpId="0" nodeType="afterEffect">
                                  <p:stCondLst>
                                    <p:cond delay="0"/>
                                  </p:stCondLst>
                                  <p:childTnLst>
                                    <p:set>
                                      <p:cBhvr>
                                        <p:cTn id="16" dur="1" fill="hold">
                                          <p:stCondLst>
                                            <p:cond delay="0"/>
                                          </p:stCondLst>
                                        </p:cTn>
                                        <p:tgtEl>
                                          <p:spTgt spid="97285"/>
                                        </p:tgtEl>
                                        <p:attrNameLst>
                                          <p:attrName>style.visibility</p:attrName>
                                        </p:attrNameLst>
                                      </p:cBhvr>
                                      <p:to>
                                        <p:strVal val="visible"/>
                                      </p:to>
                                    </p:set>
                                    <p:animEffect transition="in" filter="wipe(left)">
                                      <p:cBhvr>
                                        <p:cTn id="17" dur="1000"/>
                                        <p:tgtEl>
                                          <p:spTgt spid="97285"/>
                                        </p:tgtEl>
                                      </p:cBhvr>
                                    </p:animEffect>
                                  </p:childTnLst>
                                </p:cTn>
                              </p:par>
                            </p:childTnLst>
                          </p:cTn>
                        </p:par>
                        <p:par>
                          <p:cTn id="18" fill="hold">
                            <p:stCondLst>
                              <p:cond delay="4000"/>
                            </p:stCondLst>
                            <p:childTnLst>
                              <p:par>
                                <p:cTn id="19" presetID="22" presetClass="entr" presetSubtype="8" fill="hold" grpId="0" nodeType="afterEffect">
                                  <p:stCondLst>
                                    <p:cond delay="0"/>
                                  </p:stCondLst>
                                  <p:childTnLst>
                                    <p:set>
                                      <p:cBhvr>
                                        <p:cTn id="20" dur="1" fill="hold">
                                          <p:stCondLst>
                                            <p:cond delay="0"/>
                                          </p:stCondLst>
                                        </p:cTn>
                                        <p:tgtEl>
                                          <p:spTgt spid="101382"/>
                                        </p:tgtEl>
                                        <p:attrNameLst>
                                          <p:attrName>style.visibility</p:attrName>
                                        </p:attrNameLst>
                                      </p:cBhvr>
                                      <p:to>
                                        <p:strVal val="visible"/>
                                      </p:to>
                                    </p:set>
                                    <p:animEffect transition="in" filter="wipe(left)">
                                      <p:cBhvr>
                                        <p:cTn id="21" dur="1000"/>
                                        <p:tgtEl>
                                          <p:spTgt spid="101382"/>
                                        </p:tgtEl>
                                      </p:cBhvr>
                                    </p:animEffect>
                                  </p:childTnLst>
                                </p:cTn>
                              </p:par>
                            </p:childTnLst>
                          </p:cTn>
                        </p:par>
                        <p:par>
                          <p:cTn id="22" fill="hold">
                            <p:stCondLst>
                              <p:cond delay="5000"/>
                            </p:stCondLst>
                            <p:childTnLst>
                              <p:par>
                                <p:cTn id="23" presetID="10" presetClass="entr" presetSubtype="0" fill="hold" grpId="1" nodeType="afterEffect">
                                  <p:stCondLst>
                                    <p:cond delay="0"/>
                                  </p:stCondLst>
                                  <p:childTnLst>
                                    <p:set>
                                      <p:cBhvr>
                                        <p:cTn id="24" dur="1" fill="hold">
                                          <p:stCondLst>
                                            <p:cond delay="0"/>
                                          </p:stCondLst>
                                        </p:cTn>
                                        <p:tgtEl>
                                          <p:spTgt spid="97283"/>
                                        </p:tgtEl>
                                        <p:attrNameLst>
                                          <p:attrName>style.visibility</p:attrName>
                                        </p:attrNameLst>
                                      </p:cBhvr>
                                      <p:to>
                                        <p:strVal val="visible"/>
                                      </p:to>
                                    </p:set>
                                    <p:animEffect transition="in" filter="fade">
                                      <p:cBhvr>
                                        <p:cTn id="25" dur="1000"/>
                                        <p:tgtEl>
                                          <p:spTgt spid="97283"/>
                                        </p:tgtEl>
                                      </p:cBhvr>
                                    </p:animEffect>
                                  </p:childTnLst>
                                </p:cTn>
                              </p:par>
                            </p:childTnLst>
                          </p:cTn>
                        </p:par>
                        <p:par>
                          <p:cTn id="26" fill="hold">
                            <p:stCondLst>
                              <p:cond delay="6000"/>
                            </p:stCondLst>
                            <p:childTnLst>
                              <p:par>
                                <p:cTn id="27" presetID="42" presetClass="path" presetSubtype="0" accel="50000" decel="50000" fill="hold" grpId="0" nodeType="afterEffect">
                                  <p:stCondLst>
                                    <p:cond delay="0"/>
                                  </p:stCondLst>
                                  <p:childTnLst>
                                    <p:animMotion origin="layout" path="M 0.14695 -0.08727 L -0.00577 0.00718 " pathEditMode="relative" rAng="0" ptsTypes="AA">
                                      <p:cBhvr>
                                        <p:cTn id="28" dur="2000" fill="hold"/>
                                        <p:tgtEl>
                                          <p:spTgt spid="97283"/>
                                        </p:tgtEl>
                                        <p:attrNameLst>
                                          <p:attrName>ppt_x</p:attrName>
                                          <p:attrName>ppt_y</p:attrName>
                                        </p:attrNameLst>
                                      </p:cBhvr>
                                      <p:rCtr x="-7644" y="4722"/>
                                    </p:animMotion>
                                  </p:childTnLst>
                                </p:cTn>
                              </p:par>
                            </p:childTnLst>
                          </p:cTn>
                        </p:par>
                        <p:par>
                          <p:cTn id="29" fill="hold">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97287"/>
                                        </p:tgtEl>
                                        <p:attrNameLst>
                                          <p:attrName>style.visibility</p:attrName>
                                        </p:attrNameLst>
                                      </p:cBhvr>
                                      <p:to>
                                        <p:strVal val="visible"/>
                                      </p:to>
                                    </p:set>
                                    <p:animEffect transition="in" filter="wipe(right)">
                                      <p:cBhvr>
                                        <p:cTn id="32" dur="1000"/>
                                        <p:tgtEl>
                                          <p:spTgt spid="97287"/>
                                        </p:tgtEl>
                                      </p:cBhvr>
                                    </p:animEffect>
                                  </p:childTnLst>
                                </p:cTn>
                              </p:par>
                            </p:childTnLst>
                          </p:cTn>
                        </p:par>
                        <p:par>
                          <p:cTn id="33" fill="hold">
                            <p:stCondLst>
                              <p:cond delay="9000"/>
                            </p:stCondLst>
                            <p:childTnLst>
                              <p:par>
                                <p:cTn id="34" presetID="22" presetClass="entr" presetSubtype="2" fill="hold" grpId="0" nodeType="afterEffect">
                                  <p:stCondLst>
                                    <p:cond delay="0"/>
                                  </p:stCondLst>
                                  <p:childTnLst>
                                    <p:set>
                                      <p:cBhvr>
                                        <p:cTn id="35" dur="1" fill="hold">
                                          <p:stCondLst>
                                            <p:cond delay="0"/>
                                          </p:stCondLst>
                                        </p:cTn>
                                        <p:tgtEl>
                                          <p:spTgt spid="101384"/>
                                        </p:tgtEl>
                                        <p:attrNameLst>
                                          <p:attrName>style.visibility</p:attrName>
                                        </p:attrNameLst>
                                      </p:cBhvr>
                                      <p:to>
                                        <p:strVal val="visible"/>
                                      </p:to>
                                    </p:set>
                                    <p:animEffect transition="in" filter="wipe(right)">
                                      <p:cBhvr>
                                        <p:cTn id="36" dur="10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7" grpId="0" animBg="1"/>
      <p:bldP spid="97283" grpId="0" animBg="1"/>
      <p:bldP spid="97283" grpId="1" animBg="1"/>
      <p:bldP spid="97285" grpId="0" animBg="1"/>
      <p:bldP spid="101382" grpId="0"/>
      <p:bldP spid="101384" grpId="0"/>
      <p:bldP spid="9728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870992"/>
            <a:ext cx="8686800" cy="685800"/>
          </a:xfrm>
        </p:spPr>
        <p:txBody>
          <a:bodyPr/>
          <a:lstStyle/>
          <a:p>
            <a:pPr marL="457200" indent="-457200">
              <a:buBlip>
                <a:blip r:embed="rId3"/>
              </a:buBlip>
            </a:pPr>
            <a:r>
              <a:rPr lang="fr-FR" sz="3200" dirty="0">
                <a:effectLst/>
              </a:rPr>
              <a:t>Gestion et archivage des documents</a:t>
            </a:r>
            <a:r>
              <a:rPr lang="fr-FR" sz="4000" dirty="0" smtClean="0">
                <a:effectLst/>
              </a:rPr>
              <a:t/>
            </a:r>
            <a:br>
              <a:rPr lang="fr-FR" sz="4000" dirty="0" smtClean="0">
                <a:effectLst/>
              </a:rPr>
            </a:br>
            <a:endParaRPr lang="fr-FR" sz="4000" dirty="0">
              <a:effectLst/>
            </a:endParaRPr>
          </a:p>
        </p:txBody>
      </p:sp>
      <p:sp>
        <p:nvSpPr>
          <p:cNvPr id="3" name="Espace réservé du contenu 2"/>
          <p:cNvSpPr>
            <a:spLocks noGrp="1"/>
          </p:cNvSpPr>
          <p:nvPr>
            <p:ph idx="1"/>
          </p:nvPr>
        </p:nvSpPr>
        <p:spPr>
          <a:xfrm>
            <a:off x="107504" y="1500336"/>
            <a:ext cx="8856984" cy="4953000"/>
          </a:xfrm>
        </p:spPr>
        <p:txBody>
          <a:bodyPr>
            <a:noAutofit/>
          </a:bodyPr>
          <a:lstStyle/>
          <a:p>
            <a:pPr>
              <a:buClr>
                <a:srgbClr val="00338D"/>
              </a:buClr>
              <a:buFont typeface="Wingdings 2" panose="05020102010507070707" pitchFamily="18" charset="2"/>
              <a:buChar char="A"/>
            </a:pPr>
            <a:r>
              <a:rPr lang="fr-FR" sz="3000" b="1" dirty="0"/>
              <a:t>Tâches à effectuer lors de la prise de </a:t>
            </a:r>
            <a:r>
              <a:rPr lang="fr-FR" sz="3000" b="1" dirty="0" smtClean="0"/>
              <a:t>fonction</a:t>
            </a:r>
          </a:p>
          <a:p>
            <a:pPr marL="0" indent="0">
              <a:buClr>
                <a:srgbClr val="00338D"/>
              </a:buClr>
              <a:buNone/>
            </a:pPr>
            <a:endParaRPr lang="fr-FR" sz="1100" b="1" dirty="0"/>
          </a:p>
          <a:p>
            <a:pPr marL="742950" indent="-457200">
              <a:buFont typeface="Wingdings" panose="05000000000000000000" pitchFamily="2" charset="2"/>
              <a:buChar char="Ø"/>
            </a:pPr>
            <a:r>
              <a:rPr lang="fr-FR" sz="2800" b="1" dirty="0" smtClean="0"/>
              <a:t>Récupérer les registres et les archives</a:t>
            </a:r>
          </a:p>
          <a:p>
            <a:pPr marL="742950" indent="-457200">
              <a:buFont typeface="Wingdings" panose="05000000000000000000" pitchFamily="2" charset="2"/>
              <a:buChar char="Ø"/>
            </a:pPr>
            <a:endParaRPr lang="fr-FR" sz="1050" b="1" dirty="0" smtClean="0"/>
          </a:p>
          <a:p>
            <a:pPr marL="895350" lvl="1">
              <a:spcBef>
                <a:spcPts val="0"/>
              </a:spcBef>
            </a:pPr>
            <a:r>
              <a:rPr lang="fr-FR" sz="2400" b="1" dirty="0" smtClean="0"/>
              <a:t>le registre </a:t>
            </a:r>
            <a:r>
              <a:rPr lang="fr-FR" sz="2400" b="1" dirty="0"/>
              <a:t>spécial (n'est plus </a:t>
            </a:r>
            <a:r>
              <a:rPr lang="fr-FR" sz="2400" b="1" dirty="0" smtClean="0"/>
              <a:t>obligatoire)</a:t>
            </a:r>
          </a:p>
          <a:p>
            <a:pPr marL="895350" lvl="1">
              <a:spcBef>
                <a:spcPts val="0"/>
              </a:spcBef>
            </a:pPr>
            <a:r>
              <a:rPr lang="fr-FR" sz="2400" b="1" dirty="0" smtClean="0"/>
              <a:t>le registre des A.G.O. et des A.G.E.</a:t>
            </a:r>
          </a:p>
          <a:p>
            <a:pPr marL="895350" lvl="1">
              <a:spcBef>
                <a:spcPts val="0"/>
              </a:spcBef>
            </a:pPr>
            <a:r>
              <a:rPr lang="fr-FR" sz="2400" b="1" dirty="0" smtClean="0"/>
              <a:t>le registre des réunions statutaires</a:t>
            </a:r>
          </a:p>
          <a:p>
            <a:pPr marL="895350" lvl="1">
              <a:spcBef>
                <a:spcPts val="0"/>
              </a:spcBef>
            </a:pPr>
            <a:endParaRPr lang="fr-FR" sz="1400" dirty="0" smtClean="0"/>
          </a:p>
          <a:p>
            <a:pPr marL="742950" indent="-457200">
              <a:buFont typeface="Wingdings" panose="05000000000000000000" pitchFamily="2" charset="2"/>
              <a:buChar char="Ø"/>
            </a:pPr>
            <a:r>
              <a:rPr lang="fr-FR" sz="2800" b="1" dirty="0"/>
              <a:t>Vérifier le listing des membres et le mettre à </a:t>
            </a:r>
            <a:r>
              <a:rPr lang="fr-FR" sz="2800" b="1" dirty="0" smtClean="0"/>
              <a:t>jour</a:t>
            </a:r>
          </a:p>
          <a:p>
            <a:pPr marL="742950" indent="-457200">
              <a:buFont typeface="Wingdings" panose="05000000000000000000" pitchFamily="2" charset="2"/>
              <a:buChar char="Ø"/>
            </a:pPr>
            <a:endParaRPr lang="fr-FR" sz="1400" b="1" dirty="0"/>
          </a:p>
          <a:p>
            <a:pPr marL="742950" indent="-457200">
              <a:buFont typeface="Wingdings" panose="05000000000000000000" pitchFamily="2" charset="2"/>
              <a:buChar char="Ø"/>
            </a:pPr>
            <a:r>
              <a:rPr lang="fr-FR" sz="2800" b="1" dirty="0"/>
              <a:t>Vérifier l’exactitude des fiches personnelles sur le site </a:t>
            </a:r>
            <a:r>
              <a:rPr lang="fr-FR" sz="2800" b="1" dirty="0" smtClean="0"/>
              <a:t>national (sans </a:t>
            </a:r>
            <a:r>
              <a:rPr lang="fr-FR" sz="2800" b="1" dirty="0"/>
              <a:t>oublier la photo)</a:t>
            </a:r>
          </a:p>
        </p:txBody>
      </p:sp>
      <p:sp>
        <p:nvSpPr>
          <p:cNvPr id="9" name="Espace réservé du numéro de diapositive 8"/>
          <p:cNvSpPr>
            <a:spLocks noGrp="1"/>
          </p:cNvSpPr>
          <p:nvPr>
            <p:ph type="sldNum" sz="quarter" idx="12"/>
          </p:nvPr>
        </p:nvSpPr>
        <p:spPr/>
        <p:txBody>
          <a:bodyPr/>
          <a:lstStyle/>
          <a:p>
            <a:pPr>
              <a:defRPr/>
            </a:pPr>
            <a:fld id="{C4CCD9C9-A50B-4D77-9DB8-C6DFD67BFD9A}" type="slidenum">
              <a:rPr lang="fr-FR" smtClean="0"/>
              <a:pPr>
                <a:defRPr/>
              </a:pPr>
              <a:t>42</a:t>
            </a:fld>
            <a:endParaRPr lang="fr-FR"/>
          </a:p>
        </p:txBody>
      </p:sp>
      <p:sp>
        <p:nvSpPr>
          <p:cNvPr id="11" name="Espace réservé de la date 10"/>
          <p:cNvSpPr>
            <a:spLocks noGrp="1"/>
          </p:cNvSpPr>
          <p:nvPr>
            <p:ph type="dt" sz="half" idx="10"/>
          </p:nvPr>
        </p:nvSpPr>
        <p:spPr/>
        <p:txBody>
          <a:bodyPr/>
          <a:lstStyle/>
          <a:p>
            <a:pPr>
              <a:defRPr/>
            </a:pPr>
            <a:fld id="{4ECB9C0C-A7CA-463B-8A7F-AA81C495F4E4}" type="datetime1">
              <a:rPr lang="fr-FR" smtClean="0"/>
              <a:pPr>
                <a:defRPr/>
              </a:pPr>
              <a:t>04/05/2020</a:t>
            </a:fld>
            <a:endParaRPr lang="fr-FR"/>
          </a:p>
        </p:txBody>
      </p:sp>
    </p:spTree>
    <p:extLst>
      <p:ext uri="{BB962C8B-B14F-4D97-AF65-F5344CB8AC3E}">
        <p14:creationId xmlns:p14="http://schemas.microsoft.com/office/powerpoint/2010/main" xmlns="" val="38578486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childTnLst>
                          </p:cTn>
                        </p:par>
                        <p:par>
                          <p:cTn id="30" fill="hold">
                            <p:stCondLst>
                              <p:cond delay="8000"/>
                            </p:stCondLst>
                            <p:childTnLst>
                              <p:par>
                                <p:cTn id="31" presetID="10" presetClass="entr" presetSubtype="0" fill="hold" nodeType="after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901824"/>
            <a:ext cx="8136904" cy="582960"/>
          </a:xfrm>
        </p:spPr>
        <p:txBody>
          <a:bodyPr/>
          <a:lstStyle/>
          <a:p>
            <a:pPr marL="457200" indent="-457200">
              <a:buBlip>
                <a:blip r:embed="rId3"/>
              </a:buBlip>
            </a:pPr>
            <a:r>
              <a:rPr lang="fr-FR" sz="3200" dirty="0">
                <a:effectLst/>
              </a:rPr>
              <a:t>Gestion et archivage des </a:t>
            </a:r>
            <a:r>
              <a:rPr lang="fr-FR" sz="3200" dirty="0" smtClean="0">
                <a:effectLst/>
              </a:rPr>
              <a:t>documents</a:t>
            </a:r>
            <a:endParaRPr lang="fr-FR" sz="4000" dirty="0">
              <a:effectLst/>
            </a:endParaRPr>
          </a:p>
        </p:txBody>
      </p:sp>
      <p:sp>
        <p:nvSpPr>
          <p:cNvPr id="3" name="Espace réservé du contenu 2"/>
          <p:cNvSpPr>
            <a:spLocks noGrp="1"/>
          </p:cNvSpPr>
          <p:nvPr>
            <p:ph idx="1"/>
          </p:nvPr>
        </p:nvSpPr>
        <p:spPr>
          <a:xfrm>
            <a:off x="179512" y="1556792"/>
            <a:ext cx="8856984" cy="4767808"/>
          </a:xfrm>
        </p:spPr>
        <p:txBody>
          <a:bodyPr>
            <a:normAutofit fontScale="92500" lnSpcReduction="10000"/>
          </a:bodyPr>
          <a:lstStyle/>
          <a:p>
            <a:pPr>
              <a:buClr>
                <a:srgbClr val="00338D"/>
              </a:buClr>
              <a:buFont typeface="Wingdings 2" panose="05020102010507070707" pitchFamily="18" charset="2"/>
              <a:buChar char="A"/>
            </a:pPr>
            <a:r>
              <a:rPr lang="fr-FR" sz="3000" b="1" dirty="0"/>
              <a:t>Liste des documents pouvant être téléchargés</a:t>
            </a:r>
            <a:br>
              <a:rPr lang="fr-FR" sz="3000" b="1" dirty="0"/>
            </a:br>
            <a:r>
              <a:rPr lang="fr-FR" sz="3000" b="1" dirty="0"/>
              <a:t>sur </a:t>
            </a:r>
            <a:r>
              <a:rPr lang="fr-FR" sz="3000" b="1" dirty="0" smtClean="0"/>
              <a:t>le site du District Multiple  : </a:t>
            </a:r>
            <a:r>
              <a:rPr lang="fr-FR" sz="3000" b="1" dirty="0" smtClean="0">
                <a:hlinkClick r:id="rId4"/>
              </a:rPr>
              <a:t>Lien</a:t>
            </a:r>
            <a:endParaRPr lang="fr-FR" sz="3000" b="1" dirty="0" smtClean="0"/>
          </a:p>
          <a:p>
            <a:pPr>
              <a:buClr>
                <a:srgbClr val="00338D"/>
              </a:buClr>
              <a:buFont typeface="Wingdings 2" panose="05020102010507070707" pitchFamily="18" charset="2"/>
              <a:buChar char="A"/>
            </a:pPr>
            <a:endParaRPr lang="fr-FR" sz="1500" b="1" dirty="0" smtClean="0"/>
          </a:p>
          <a:p>
            <a:pPr>
              <a:buClr>
                <a:srgbClr val="00338D"/>
              </a:buClr>
              <a:buFont typeface="Wingdings 2" panose="05020102010507070707" pitchFamily="18" charset="2"/>
              <a:buChar char="A"/>
            </a:pPr>
            <a:r>
              <a:rPr lang="fr-FR" sz="3000" b="1" dirty="0"/>
              <a:t>Le matériel du Secrétaire </a:t>
            </a:r>
            <a:r>
              <a:rPr lang="fr-FR" sz="3000" b="1" dirty="0" smtClean="0"/>
              <a:t>:</a:t>
            </a:r>
            <a:r>
              <a:rPr lang="fr-FR" sz="3000" b="1" dirty="0"/>
              <a:t/>
            </a:r>
            <a:br>
              <a:rPr lang="fr-FR" sz="3000" b="1" dirty="0"/>
            </a:br>
            <a:endParaRPr lang="fr-FR" sz="1900" b="1" dirty="0"/>
          </a:p>
          <a:p>
            <a:pPr marL="619125">
              <a:buClr>
                <a:srgbClr val="00338D"/>
              </a:buClr>
              <a:buFont typeface="Wingdings" panose="05000000000000000000" pitchFamily="2" charset="2"/>
              <a:buChar char="§"/>
            </a:pPr>
            <a:r>
              <a:rPr lang="fr-FR" b="1" dirty="0"/>
              <a:t>Papier à en-tête du club</a:t>
            </a:r>
          </a:p>
          <a:p>
            <a:pPr marL="619125">
              <a:buClr>
                <a:srgbClr val="00338D"/>
              </a:buClr>
              <a:buFont typeface="Wingdings" panose="05000000000000000000" pitchFamily="2" charset="2"/>
              <a:buChar char="§"/>
            </a:pPr>
            <a:r>
              <a:rPr lang="fr-FR" b="1" dirty="0" smtClean="0"/>
              <a:t>Le </a:t>
            </a:r>
            <a:r>
              <a:rPr lang="fr-FR" b="1" dirty="0"/>
              <a:t>livre du Secrétaire (ou fichiers informatiques)</a:t>
            </a:r>
          </a:p>
          <a:p>
            <a:pPr marL="619125">
              <a:buClr>
                <a:srgbClr val="00338D"/>
              </a:buClr>
              <a:buFont typeface="Wingdings" panose="05000000000000000000" pitchFamily="2" charset="2"/>
              <a:buChar char="§"/>
            </a:pPr>
            <a:r>
              <a:rPr lang="fr-FR" b="1" dirty="0" smtClean="0"/>
              <a:t>La </a:t>
            </a:r>
            <a:r>
              <a:rPr lang="fr-FR" b="1" dirty="0"/>
              <a:t>liste des officiels du club</a:t>
            </a:r>
          </a:p>
          <a:p>
            <a:pPr marL="619125">
              <a:buClr>
                <a:srgbClr val="00338D"/>
              </a:buClr>
              <a:buFont typeface="Wingdings" panose="05000000000000000000" pitchFamily="2" charset="2"/>
              <a:buChar char="§"/>
            </a:pPr>
            <a:r>
              <a:rPr lang="fr-FR" b="1" dirty="0" smtClean="0"/>
              <a:t>Les </a:t>
            </a:r>
            <a:r>
              <a:rPr lang="fr-FR" b="1" dirty="0"/>
              <a:t>comptes rendus de chaque réunion de club et des PV des AG</a:t>
            </a:r>
          </a:p>
          <a:p>
            <a:pPr marL="619125">
              <a:buClr>
                <a:srgbClr val="00338D"/>
              </a:buClr>
              <a:buFont typeface="Wingdings" panose="05000000000000000000" pitchFamily="2" charset="2"/>
              <a:buChar char="§"/>
            </a:pPr>
            <a:r>
              <a:rPr lang="fr-FR" b="1" dirty="0" smtClean="0"/>
              <a:t>Le </a:t>
            </a:r>
            <a:r>
              <a:rPr lang="fr-FR" b="1" dirty="0"/>
              <a:t>trombinoscope du cabinet du Gouverneur</a:t>
            </a:r>
          </a:p>
          <a:p>
            <a:pPr>
              <a:buClr>
                <a:srgbClr val="00338D"/>
              </a:buClr>
              <a:buFont typeface="Wingdings 2" panose="05020102010507070707" pitchFamily="18" charset="2"/>
              <a:buChar char="A"/>
            </a:pPr>
            <a:endParaRPr lang="fr-FR" b="1" dirty="0" smtClean="0"/>
          </a:p>
          <a:p>
            <a:pPr marL="0" indent="0">
              <a:buNone/>
            </a:pPr>
            <a:endParaRPr lang="fr-FR" dirty="0"/>
          </a:p>
        </p:txBody>
      </p:sp>
      <p:sp>
        <p:nvSpPr>
          <p:cNvPr id="9" name="Espace réservé du numéro de diapositive 8"/>
          <p:cNvSpPr>
            <a:spLocks noGrp="1"/>
          </p:cNvSpPr>
          <p:nvPr>
            <p:ph type="sldNum" sz="quarter" idx="12"/>
          </p:nvPr>
        </p:nvSpPr>
        <p:spPr/>
        <p:txBody>
          <a:bodyPr/>
          <a:lstStyle/>
          <a:p>
            <a:pPr>
              <a:defRPr/>
            </a:pPr>
            <a:fld id="{C4CCD9C9-A50B-4D77-9DB8-C6DFD67BFD9A}" type="slidenum">
              <a:rPr lang="fr-FR" smtClean="0"/>
              <a:pPr>
                <a:defRPr/>
              </a:pPr>
              <a:t>43</a:t>
            </a:fld>
            <a:endParaRPr lang="fr-FR"/>
          </a:p>
        </p:txBody>
      </p:sp>
      <p:sp>
        <p:nvSpPr>
          <p:cNvPr id="11" name="Espace réservé de la date 10"/>
          <p:cNvSpPr>
            <a:spLocks noGrp="1"/>
          </p:cNvSpPr>
          <p:nvPr>
            <p:ph type="dt" sz="half" idx="10"/>
          </p:nvPr>
        </p:nvSpPr>
        <p:spPr/>
        <p:txBody>
          <a:bodyPr/>
          <a:lstStyle/>
          <a:p>
            <a:pPr>
              <a:defRPr/>
            </a:pPr>
            <a:fld id="{DC0D1970-03F9-4726-849D-D2F5E3559F73}" type="datetime1">
              <a:rPr lang="fr-FR" smtClean="0"/>
              <a:pPr>
                <a:defRPr/>
              </a:pPr>
              <a:t>04/05/2020</a:t>
            </a:fld>
            <a:endParaRPr lang="fr-FR"/>
          </a:p>
        </p:txBody>
      </p:sp>
    </p:spTree>
    <p:extLst>
      <p:ext uri="{BB962C8B-B14F-4D97-AF65-F5344CB8AC3E}">
        <p14:creationId xmlns:p14="http://schemas.microsoft.com/office/powerpoint/2010/main" xmlns="" val="7969055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50"/>
                                        <p:tgtEl>
                                          <p:spTgt spid="3">
                                            <p:txEl>
                                              <p:pRg st="2" end="2"/>
                                            </p:txEl>
                                          </p:spTgt>
                                        </p:tgtEl>
                                      </p:cBhvr>
                                    </p:animEffect>
                                    <p:anim calcmode="lin" valueType="num">
                                      <p:cBhvr>
                                        <p:cTn id="13"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anim calcmode="lin" valueType="num">
                                      <p:cBhvr>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1750"/>
                            </p:stCondLst>
                            <p:childTnLst>
                              <p:par>
                                <p:cTn id="27" presetID="16" presetClass="entr" presetSubtype="21"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anim calcmode="lin" valueType="num">
                                      <p:cBhvr>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anim calcmode="lin" valueType="num">
                                      <p:cBhvr>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881519"/>
            <a:ext cx="7632848" cy="685800"/>
          </a:xfrm>
        </p:spPr>
        <p:txBody>
          <a:bodyPr/>
          <a:lstStyle/>
          <a:p>
            <a:pPr marL="571500" indent="-571500">
              <a:buBlip>
                <a:blip r:embed="rId3"/>
              </a:buBlip>
            </a:pPr>
            <a:r>
              <a:rPr lang="fr-FR" sz="3200" dirty="0" smtClean="0">
                <a:effectLst/>
              </a:rPr>
              <a:t>Gestion et archivage des documents</a:t>
            </a:r>
            <a:br>
              <a:rPr lang="fr-FR" sz="3200" dirty="0" smtClean="0">
                <a:effectLst/>
              </a:rPr>
            </a:br>
            <a:endParaRPr lang="fr-FR" sz="3200" dirty="0">
              <a:effectLst/>
            </a:endParaRPr>
          </a:p>
        </p:txBody>
      </p:sp>
      <p:sp>
        <p:nvSpPr>
          <p:cNvPr id="3" name="Espace réservé du contenu 2"/>
          <p:cNvSpPr>
            <a:spLocks noGrp="1"/>
          </p:cNvSpPr>
          <p:nvPr>
            <p:ph idx="1"/>
          </p:nvPr>
        </p:nvSpPr>
        <p:spPr>
          <a:xfrm>
            <a:off x="228600" y="1556794"/>
            <a:ext cx="8686800" cy="4767806"/>
          </a:xfrm>
        </p:spPr>
        <p:txBody>
          <a:bodyPr>
            <a:noAutofit/>
          </a:bodyPr>
          <a:lstStyle/>
          <a:p>
            <a:pPr>
              <a:buClr>
                <a:srgbClr val="00338D"/>
              </a:buClr>
              <a:buFont typeface="Wingdings 2" panose="05020102010507070707" pitchFamily="18" charset="2"/>
              <a:buChar char="A"/>
            </a:pPr>
            <a:r>
              <a:rPr lang="fr-FR" sz="2800" b="1" dirty="0"/>
              <a:t>La conservation des </a:t>
            </a:r>
            <a:r>
              <a:rPr lang="fr-FR" sz="2800" b="1" dirty="0" smtClean="0"/>
              <a:t>archives :</a:t>
            </a:r>
            <a:r>
              <a:rPr lang="fr-FR" sz="3800" b="1" i="1" dirty="0" smtClean="0">
                <a:effectLst>
                  <a:outerShdw blurRad="38100" dist="38100" dir="2700000" algn="tl">
                    <a:srgbClr val="000000">
                      <a:alpha val="43137"/>
                    </a:srgbClr>
                  </a:outerShdw>
                </a:effectLst>
              </a:rPr>
              <a:t/>
            </a:r>
            <a:br>
              <a:rPr lang="fr-FR" sz="3800" b="1" i="1" dirty="0" smtClean="0">
                <a:effectLst>
                  <a:outerShdw blurRad="38100" dist="38100" dir="2700000" algn="tl">
                    <a:srgbClr val="000000">
                      <a:alpha val="43137"/>
                    </a:srgbClr>
                  </a:outerShdw>
                </a:effectLst>
              </a:rPr>
            </a:br>
            <a:endParaRPr lang="fr-FR" sz="1100" b="1" i="1" dirty="0">
              <a:effectLst>
                <a:outerShdw blurRad="38100" dist="38100" dir="2700000" algn="tl">
                  <a:srgbClr val="000000">
                    <a:alpha val="43137"/>
                  </a:srgbClr>
                </a:outerShdw>
              </a:effectLst>
            </a:endParaRPr>
          </a:p>
          <a:p>
            <a:pPr marL="742950" indent="-457200">
              <a:spcBef>
                <a:spcPts val="0"/>
              </a:spcBef>
              <a:buFont typeface="Wingdings" panose="05000000000000000000" pitchFamily="2" charset="2"/>
              <a:buChar char="Ø"/>
            </a:pPr>
            <a:r>
              <a:rPr lang="fr-FR" sz="2600" b="1" dirty="0" smtClean="0"/>
              <a:t>Le registre spécial pour les associations (loi 1901)</a:t>
            </a:r>
          </a:p>
          <a:p>
            <a:pPr marL="706438" indent="0">
              <a:spcBef>
                <a:spcPts val="0"/>
              </a:spcBef>
              <a:buNone/>
            </a:pPr>
            <a:r>
              <a:rPr lang="fr-FR" sz="2800" b="1" dirty="0" smtClean="0"/>
              <a:t>(</a:t>
            </a:r>
            <a:r>
              <a:rPr lang="fr-FR" sz="2000" b="1" dirty="0" smtClean="0"/>
              <a:t>n’est plus obligatoire</a:t>
            </a:r>
            <a:r>
              <a:rPr lang="fr-FR" sz="2800" b="1" dirty="0" smtClean="0"/>
              <a:t>) </a:t>
            </a:r>
            <a:r>
              <a:rPr lang="fr-FR" dirty="0" smtClean="0">
                <a:solidFill>
                  <a:srgbClr val="FF0000"/>
                </a:solidFill>
              </a:rPr>
              <a:t>**</a:t>
            </a:r>
          </a:p>
          <a:p>
            <a:pPr marL="742950" indent="-457200">
              <a:spcBef>
                <a:spcPts val="0"/>
              </a:spcBef>
              <a:buFont typeface="Wingdings" panose="05000000000000000000" pitchFamily="2" charset="2"/>
              <a:buChar char="Ø"/>
            </a:pPr>
            <a:endParaRPr lang="fr-FR" dirty="0">
              <a:solidFill>
                <a:srgbClr val="FF0000"/>
              </a:solidFill>
            </a:endParaRPr>
          </a:p>
          <a:p>
            <a:pPr marL="742950" indent="-457200">
              <a:spcBef>
                <a:spcPts val="0"/>
              </a:spcBef>
              <a:buFont typeface="Wingdings" panose="05000000000000000000" pitchFamily="2" charset="2"/>
              <a:buChar char="Ø"/>
            </a:pPr>
            <a:endParaRPr lang="fr-FR" dirty="0" smtClean="0">
              <a:solidFill>
                <a:srgbClr val="FF0000"/>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64288" y="3429000"/>
            <a:ext cx="1800200" cy="180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Espace réservé du numéro de diapositive 7"/>
          <p:cNvSpPr>
            <a:spLocks noGrp="1"/>
          </p:cNvSpPr>
          <p:nvPr>
            <p:ph type="sldNum" sz="quarter" idx="12"/>
          </p:nvPr>
        </p:nvSpPr>
        <p:spPr/>
        <p:txBody>
          <a:bodyPr/>
          <a:lstStyle/>
          <a:p>
            <a:pPr>
              <a:defRPr/>
            </a:pPr>
            <a:fld id="{C4CCD9C9-A50B-4D77-9DB8-C6DFD67BFD9A}" type="slidenum">
              <a:rPr lang="fr-FR" smtClean="0"/>
              <a:pPr>
                <a:defRPr/>
              </a:pPr>
              <a:t>44</a:t>
            </a:fld>
            <a:endParaRPr lang="fr-FR"/>
          </a:p>
        </p:txBody>
      </p:sp>
      <p:sp>
        <p:nvSpPr>
          <p:cNvPr id="9" name="Espace réservé de la date 8"/>
          <p:cNvSpPr>
            <a:spLocks noGrp="1"/>
          </p:cNvSpPr>
          <p:nvPr>
            <p:ph type="dt" sz="half" idx="10"/>
          </p:nvPr>
        </p:nvSpPr>
        <p:spPr/>
        <p:txBody>
          <a:bodyPr/>
          <a:lstStyle/>
          <a:p>
            <a:pPr>
              <a:defRPr/>
            </a:pPr>
            <a:fld id="{C66B1353-2099-45B4-A51B-4E37926135C5}" type="datetime1">
              <a:rPr lang="fr-FR" smtClean="0"/>
              <a:pPr>
                <a:defRPr/>
              </a:pPr>
              <a:t>04/05/2020</a:t>
            </a:fld>
            <a:endParaRPr lang="fr-FR"/>
          </a:p>
        </p:txBody>
      </p:sp>
      <p:sp>
        <p:nvSpPr>
          <p:cNvPr id="11" name="Rectangle à coins arrondis 10"/>
          <p:cNvSpPr/>
          <p:nvPr/>
        </p:nvSpPr>
        <p:spPr>
          <a:xfrm>
            <a:off x="740070" y="5439038"/>
            <a:ext cx="6912768" cy="7920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lvl="1" indent="20638">
              <a:spcBef>
                <a:spcPts val="0"/>
              </a:spcBef>
              <a:buNone/>
            </a:pPr>
            <a:r>
              <a:rPr lang="fr-FR" b="1" dirty="0">
                <a:solidFill>
                  <a:srgbClr val="FF0000"/>
                </a:solidFill>
              </a:rPr>
              <a:t>** Loi du 1-7-1901 art.5 : dernier alinéa </a:t>
            </a:r>
            <a:r>
              <a:rPr lang="fr-FR" b="1" u="sng" dirty="0">
                <a:solidFill>
                  <a:srgbClr val="FF0000"/>
                </a:solidFill>
              </a:rPr>
              <a:t>abrogé </a:t>
            </a:r>
            <a:r>
              <a:rPr lang="fr-FR" b="1" dirty="0">
                <a:solidFill>
                  <a:srgbClr val="FF0000"/>
                </a:solidFill>
              </a:rPr>
              <a:t> par l’ordonnance 2015-904 du 23-07-2015 art.1,2. Effet au 25/07/2015</a:t>
            </a:r>
          </a:p>
        </p:txBody>
      </p:sp>
      <p:sp>
        <p:nvSpPr>
          <p:cNvPr id="4" name="Rectangle à coins arrondis 3"/>
          <p:cNvSpPr/>
          <p:nvPr/>
        </p:nvSpPr>
        <p:spPr>
          <a:xfrm>
            <a:off x="971600" y="3356992"/>
            <a:ext cx="5832648" cy="12242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lnSpc>
                <a:spcPct val="90000"/>
              </a:lnSpc>
              <a:spcBef>
                <a:spcPct val="0"/>
              </a:spcBef>
            </a:pPr>
            <a:r>
              <a:rPr lang="fr-FR" sz="2400" b="1" dirty="0" smtClean="0">
                <a:solidFill>
                  <a:srgbClr val="FF0000"/>
                </a:solidFill>
              </a:rPr>
              <a:t>Mais il faut être en </a:t>
            </a:r>
            <a:r>
              <a:rPr lang="fr-FR" sz="2400" b="1" dirty="0">
                <a:solidFill>
                  <a:srgbClr val="FF0000"/>
                </a:solidFill>
              </a:rPr>
              <a:t>conformité avec la constitution et Statuts (</a:t>
            </a:r>
            <a:r>
              <a:rPr lang="fr-FR" sz="2400" b="1" dirty="0">
                <a:solidFill>
                  <a:srgbClr val="FF0000"/>
                </a:solidFill>
                <a:hlinkClick r:id="rId5"/>
              </a:rPr>
              <a:t>LA-2</a:t>
            </a:r>
            <a:r>
              <a:rPr lang="fr-FR" sz="2400" b="1" dirty="0">
                <a:solidFill>
                  <a:srgbClr val="FF0000"/>
                </a:solidFill>
              </a:rPr>
              <a:t>) Article III, Section 5 (d)</a:t>
            </a:r>
          </a:p>
        </p:txBody>
      </p:sp>
    </p:spTree>
    <p:extLst>
      <p:ext uri="{BB962C8B-B14F-4D97-AF65-F5344CB8AC3E}">
        <p14:creationId xmlns:p14="http://schemas.microsoft.com/office/powerpoint/2010/main" xmlns="" val="7928759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750"/>
                                        <p:tgtEl>
                                          <p:spTgt spid="4"/>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870992"/>
            <a:ext cx="8686800" cy="685800"/>
          </a:xfrm>
        </p:spPr>
        <p:txBody>
          <a:bodyPr/>
          <a:lstStyle/>
          <a:p>
            <a:pPr marL="457200" indent="-457200">
              <a:buBlip>
                <a:blip r:embed="rId3"/>
              </a:buBlip>
            </a:pPr>
            <a:r>
              <a:rPr lang="fr-FR" sz="3200" dirty="0">
                <a:effectLst/>
                <a:latin typeface="Tw Cen MT" panose="020B0602020104020603" pitchFamily="34" charset="0"/>
                <a:ea typeface="+mn-ea"/>
                <a:cs typeface="+mn-cs"/>
              </a:rPr>
              <a:t>Gestion et archivage des documents</a:t>
            </a:r>
            <a:r>
              <a:rPr lang="fr-FR" dirty="0" smtClean="0">
                <a:effectLst/>
              </a:rPr>
              <a:t/>
            </a:r>
            <a:br>
              <a:rPr lang="fr-FR" dirty="0" smtClean="0">
                <a:effectLst/>
              </a:rPr>
            </a:br>
            <a:endParaRPr lang="fr-FR" dirty="0">
              <a:effectLst/>
            </a:endParaRPr>
          </a:p>
        </p:txBody>
      </p:sp>
      <p:sp>
        <p:nvSpPr>
          <p:cNvPr id="3" name="Espace réservé du contenu 2"/>
          <p:cNvSpPr>
            <a:spLocks noGrp="1"/>
          </p:cNvSpPr>
          <p:nvPr>
            <p:ph idx="1"/>
          </p:nvPr>
        </p:nvSpPr>
        <p:spPr>
          <a:xfrm>
            <a:off x="107504" y="1371600"/>
            <a:ext cx="8807894" cy="4953000"/>
          </a:xfrm>
        </p:spPr>
        <p:txBody>
          <a:bodyPr>
            <a:noAutofit/>
          </a:bodyPr>
          <a:lstStyle/>
          <a:p>
            <a:pPr>
              <a:buClr>
                <a:srgbClr val="00338D"/>
              </a:buClr>
              <a:buFont typeface="Wingdings 2" panose="05020102010507070707" pitchFamily="18" charset="2"/>
              <a:buChar char="A"/>
            </a:pPr>
            <a:r>
              <a:rPr lang="fr-FR" sz="2800" b="1" dirty="0" smtClean="0"/>
              <a:t>Autres registres ou fichiers à conserver :</a:t>
            </a:r>
            <a:r>
              <a:rPr lang="fr-FR" sz="3800" b="1" i="1" dirty="0" smtClean="0">
                <a:effectLst>
                  <a:outerShdw blurRad="38100" dist="38100" dir="2700000" algn="tl">
                    <a:srgbClr val="000000">
                      <a:alpha val="43137"/>
                    </a:srgbClr>
                  </a:outerShdw>
                </a:effectLst>
              </a:rPr>
              <a:t/>
            </a:r>
            <a:br>
              <a:rPr lang="fr-FR" sz="3800" b="1" i="1" dirty="0" smtClean="0">
                <a:effectLst>
                  <a:outerShdw blurRad="38100" dist="38100" dir="2700000" algn="tl">
                    <a:srgbClr val="000000">
                      <a:alpha val="43137"/>
                    </a:srgbClr>
                  </a:outerShdw>
                </a:effectLst>
              </a:rPr>
            </a:br>
            <a:endParaRPr lang="fr-FR" sz="1200" b="1" i="1" dirty="0">
              <a:effectLst>
                <a:outerShdw blurRad="38100" dist="38100" dir="2700000" algn="tl">
                  <a:srgbClr val="000000">
                    <a:alpha val="43137"/>
                  </a:srgbClr>
                </a:outerShdw>
              </a:effectLst>
            </a:endParaRPr>
          </a:p>
          <a:p>
            <a:pPr marL="630238" lvl="1" indent="-266700">
              <a:spcBef>
                <a:spcPts val="0"/>
              </a:spcBef>
              <a:buFont typeface="Wingdings" panose="05000000000000000000" pitchFamily="2" charset="2"/>
              <a:buChar char="Ø"/>
            </a:pPr>
            <a:r>
              <a:rPr lang="fr-FR" sz="2400" b="1" dirty="0" smtClean="0"/>
              <a:t>les comptes rendus des </a:t>
            </a:r>
            <a:r>
              <a:rPr lang="fr-FR" sz="2400" b="1" dirty="0"/>
              <a:t>réunions </a:t>
            </a:r>
            <a:r>
              <a:rPr lang="fr-FR" sz="2400" b="1" dirty="0" smtClean="0"/>
              <a:t>statutaires et de</a:t>
            </a:r>
          </a:p>
          <a:p>
            <a:pPr marL="363538" lvl="1" indent="0">
              <a:spcBef>
                <a:spcPts val="0"/>
              </a:spcBef>
              <a:buNone/>
            </a:pPr>
            <a:r>
              <a:rPr lang="fr-FR" sz="2400" b="1" dirty="0"/>
              <a:t> </a:t>
            </a:r>
            <a:r>
              <a:rPr lang="fr-FR" sz="2400" b="1" dirty="0" smtClean="0"/>
              <a:t>  de bureau</a:t>
            </a:r>
          </a:p>
          <a:p>
            <a:pPr marL="630238" lvl="1" indent="-266700">
              <a:spcBef>
                <a:spcPts val="0"/>
              </a:spcBef>
              <a:buFont typeface="Wingdings" panose="05000000000000000000" pitchFamily="2" charset="2"/>
              <a:buChar char="Ø"/>
            </a:pPr>
            <a:endParaRPr lang="fr-FR" sz="1400" b="1" dirty="0"/>
          </a:p>
          <a:p>
            <a:pPr marL="630238" lvl="1" indent="-266700">
              <a:spcBef>
                <a:spcPts val="0"/>
              </a:spcBef>
              <a:buFont typeface="Wingdings" panose="05000000000000000000" pitchFamily="2" charset="2"/>
              <a:buChar char="Ø"/>
            </a:pPr>
            <a:r>
              <a:rPr lang="fr-FR" sz="2400" b="1" dirty="0" smtClean="0"/>
              <a:t>les procès-verbaux </a:t>
            </a:r>
            <a:r>
              <a:rPr lang="fr-FR" sz="2400" b="1" dirty="0"/>
              <a:t>de réunions du </a:t>
            </a:r>
            <a:r>
              <a:rPr lang="fr-FR" sz="2400" b="1" dirty="0" smtClean="0"/>
              <a:t>conseil d’administration et </a:t>
            </a:r>
            <a:r>
              <a:rPr lang="fr-FR" sz="2400" b="1" dirty="0"/>
              <a:t>des Assemblées </a:t>
            </a:r>
            <a:r>
              <a:rPr lang="fr-FR" sz="2400" b="1" dirty="0" smtClean="0"/>
              <a:t>Générales</a:t>
            </a:r>
          </a:p>
          <a:p>
            <a:pPr marL="630238" lvl="1" indent="-266700">
              <a:spcBef>
                <a:spcPts val="0"/>
              </a:spcBef>
              <a:buFont typeface="Wingdings" panose="05000000000000000000" pitchFamily="2" charset="2"/>
              <a:buChar char="Ø"/>
            </a:pPr>
            <a:endParaRPr lang="fr-FR" sz="1400" b="1" dirty="0"/>
          </a:p>
          <a:p>
            <a:pPr marL="630238" lvl="1" indent="-266700">
              <a:spcBef>
                <a:spcPts val="0"/>
              </a:spcBef>
              <a:buFont typeface="Wingdings" panose="05000000000000000000" pitchFamily="2" charset="2"/>
              <a:buChar char="Ø"/>
            </a:pPr>
            <a:r>
              <a:rPr lang="fr-FR" sz="2400" b="1" dirty="0" smtClean="0"/>
              <a:t>la liste </a:t>
            </a:r>
            <a:r>
              <a:rPr lang="fr-FR" sz="2400" b="1" dirty="0"/>
              <a:t>des </a:t>
            </a:r>
            <a:r>
              <a:rPr lang="fr-FR" sz="2400" b="1" dirty="0" smtClean="0"/>
              <a:t>officiels et des responsables des commissions</a:t>
            </a:r>
          </a:p>
          <a:p>
            <a:pPr marL="630238" lvl="1" indent="-266700">
              <a:spcBef>
                <a:spcPts val="0"/>
              </a:spcBef>
              <a:buFont typeface="Wingdings" panose="05000000000000000000" pitchFamily="2" charset="2"/>
              <a:buChar char="Ø"/>
            </a:pPr>
            <a:endParaRPr lang="fr-FR" sz="1400" b="1" dirty="0"/>
          </a:p>
          <a:p>
            <a:pPr marL="630238" lvl="1" indent="-266700">
              <a:spcBef>
                <a:spcPts val="0"/>
              </a:spcBef>
              <a:buFont typeface="Wingdings" panose="05000000000000000000" pitchFamily="2" charset="2"/>
              <a:buChar char="Ø"/>
            </a:pPr>
            <a:r>
              <a:rPr lang="fr-FR" sz="2400" b="1" dirty="0"/>
              <a:t>l</a:t>
            </a:r>
            <a:r>
              <a:rPr lang="fr-FR" sz="2400" b="1" dirty="0" smtClean="0"/>
              <a:t>e fichier </a:t>
            </a:r>
            <a:r>
              <a:rPr lang="fr-FR" sz="2400" b="1" dirty="0"/>
              <a:t>des membres (par fonction</a:t>
            </a:r>
            <a:r>
              <a:rPr lang="fr-FR" sz="2400" b="1" dirty="0" smtClean="0"/>
              <a:t>)</a:t>
            </a:r>
          </a:p>
          <a:p>
            <a:pPr marL="630238" lvl="1" indent="-266700">
              <a:spcBef>
                <a:spcPts val="0"/>
              </a:spcBef>
              <a:buFont typeface="Wingdings" panose="05000000000000000000" pitchFamily="2" charset="2"/>
              <a:buChar char="Ø"/>
            </a:pPr>
            <a:endParaRPr lang="fr-FR" sz="1400" b="1" dirty="0" smtClean="0"/>
          </a:p>
          <a:p>
            <a:pPr marL="630238" lvl="1" indent="-266700" algn="just">
              <a:spcBef>
                <a:spcPts val="0"/>
              </a:spcBef>
              <a:buFont typeface="Wingdings" panose="05000000000000000000" pitchFamily="2" charset="2"/>
              <a:buChar char="Ø"/>
            </a:pPr>
            <a:r>
              <a:rPr lang="fr-FR" sz="2400" b="1" dirty="0" smtClean="0"/>
              <a:t>L’attestation d’assurance </a:t>
            </a:r>
            <a:r>
              <a:rPr lang="fr-FR" sz="2400" b="1" dirty="0"/>
              <a:t>: </a:t>
            </a:r>
            <a:r>
              <a:rPr lang="fr-FR" sz="2000" dirty="0"/>
              <a:t>couverture des risques Responsabilité Civile concernant tous dommages causés aux tiers lors des manifestations courantes des Clubs, limitée à 1500 personnes. </a:t>
            </a:r>
            <a:r>
              <a:rPr lang="fr-FR" sz="2000" b="1" dirty="0" smtClean="0">
                <a:solidFill>
                  <a:srgbClr val="C00000"/>
                </a:solidFill>
              </a:rPr>
              <a:t>Délivrée par le DM nominativement </a:t>
            </a:r>
            <a:r>
              <a:rPr lang="fr-FR" sz="2000" b="1" dirty="0">
                <a:solidFill>
                  <a:srgbClr val="C00000"/>
                </a:solidFill>
              </a:rPr>
              <a:t>à chaque Président de Club au mois de </a:t>
            </a:r>
            <a:r>
              <a:rPr lang="fr-FR" sz="2000" b="1" dirty="0" smtClean="0">
                <a:solidFill>
                  <a:srgbClr val="C00000"/>
                </a:solidFill>
              </a:rPr>
              <a:t>juillet. </a:t>
            </a:r>
            <a:endParaRPr lang="fr-FR" sz="2000" b="1" dirty="0">
              <a:solidFill>
                <a:srgbClr val="C00000"/>
              </a:solidFill>
            </a:endParaRPr>
          </a:p>
          <a:p>
            <a:pPr marL="1066800" lvl="1" indent="-457200" algn="just">
              <a:spcBef>
                <a:spcPts val="0"/>
              </a:spcBef>
              <a:buFont typeface="Wingdings" panose="05000000000000000000" pitchFamily="2" charset="2"/>
              <a:buChar char="Ø"/>
            </a:pPr>
            <a:endParaRPr lang="fr-FR" sz="2000" dirty="0"/>
          </a:p>
          <a:p>
            <a:pPr marL="1066800" lvl="1" indent="-457200">
              <a:spcBef>
                <a:spcPts val="0"/>
              </a:spcBef>
              <a:buFont typeface="Wingdings" panose="05000000000000000000" pitchFamily="2" charset="2"/>
              <a:buChar char="Ø"/>
            </a:pPr>
            <a:r>
              <a:rPr lang="fr-FR" sz="2400" b="1" dirty="0" smtClean="0"/>
              <a:t> </a:t>
            </a:r>
            <a:endParaRPr lang="fr-FR" sz="2400" b="1" dirty="0"/>
          </a:p>
        </p:txBody>
      </p:sp>
      <p:sp>
        <p:nvSpPr>
          <p:cNvPr id="8" name="Espace réservé du numéro de diapositive 7"/>
          <p:cNvSpPr>
            <a:spLocks noGrp="1"/>
          </p:cNvSpPr>
          <p:nvPr>
            <p:ph type="sldNum" sz="quarter" idx="12"/>
          </p:nvPr>
        </p:nvSpPr>
        <p:spPr/>
        <p:txBody>
          <a:bodyPr/>
          <a:lstStyle/>
          <a:p>
            <a:pPr>
              <a:defRPr/>
            </a:pPr>
            <a:fld id="{C4CCD9C9-A50B-4D77-9DB8-C6DFD67BFD9A}" type="slidenum">
              <a:rPr lang="fr-FR" smtClean="0"/>
              <a:pPr>
                <a:defRPr/>
              </a:pPr>
              <a:t>45</a:t>
            </a:fld>
            <a:endParaRPr lang="fr-FR"/>
          </a:p>
        </p:txBody>
      </p:sp>
      <p:sp>
        <p:nvSpPr>
          <p:cNvPr id="9" name="Espace réservé de la date 8"/>
          <p:cNvSpPr>
            <a:spLocks noGrp="1"/>
          </p:cNvSpPr>
          <p:nvPr>
            <p:ph type="dt" sz="half" idx="10"/>
          </p:nvPr>
        </p:nvSpPr>
        <p:spPr/>
        <p:txBody>
          <a:bodyPr/>
          <a:lstStyle/>
          <a:p>
            <a:pPr>
              <a:defRPr/>
            </a:pPr>
            <a:fld id="{051951CF-E1F6-4291-8C25-4627517C9A4D}" type="datetime1">
              <a:rPr lang="fr-FR" smtClean="0"/>
              <a:pPr>
                <a:defRPr/>
              </a:pPr>
              <a:t>04/05/2020</a:t>
            </a:fld>
            <a:endParaRPr lang="fr-FR"/>
          </a:p>
        </p:txBody>
      </p:sp>
      <p:sp>
        <p:nvSpPr>
          <p:cNvPr id="5" name="Pentagone 4"/>
          <p:cNvSpPr/>
          <p:nvPr/>
        </p:nvSpPr>
        <p:spPr>
          <a:xfrm rot="2194880">
            <a:off x="6768243" y="1999928"/>
            <a:ext cx="1944216" cy="576064"/>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a:solidFill>
                  <a:srgbClr val="FF0000"/>
                </a:solidFill>
              </a:rPr>
              <a:t>C’est une recommandation</a:t>
            </a:r>
            <a:endParaRPr lang="fr-FR" dirty="0"/>
          </a:p>
        </p:txBody>
      </p:sp>
      <p:sp>
        <p:nvSpPr>
          <p:cNvPr id="7" name="Flèche courbée vers le bas 6"/>
          <p:cNvSpPr/>
          <p:nvPr/>
        </p:nvSpPr>
        <p:spPr>
          <a:xfrm rot="3527371">
            <a:off x="7755539" y="1628800"/>
            <a:ext cx="576064" cy="360039"/>
          </a:xfrm>
          <a:prstGeom prst="curved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AutoShape 4">
            <a:hlinkClick r:id="rId4" action="ppaction://hlinksldjump" highlightClick="1"/>
          </p:cNvPr>
          <p:cNvSpPr>
            <a:spLocks noChangeArrowheads="1"/>
          </p:cNvSpPr>
          <p:nvPr/>
        </p:nvSpPr>
        <p:spPr bwMode="auto">
          <a:xfrm>
            <a:off x="8394378" y="6362396"/>
            <a:ext cx="533400" cy="304800"/>
          </a:xfrm>
          <a:prstGeom prst="actionButtonBackPrevious">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fr-FR" altLang="fr-FR"/>
          </a:p>
        </p:txBody>
      </p:sp>
    </p:spTree>
    <p:extLst>
      <p:ext uri="{BB962C8B-B14F-4D97-AF65-F5344CB8AC3E}">
        <p14:creationId xmlns:p14="http://schemas.microsoft.com/office/powerpoint/2010/main" xmlns="" val="20881005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1000"/>
                                        <p:tgtEl>
                                          <p:spTgt spid="3">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1000"/>
                                        <p:tgtEl>
                                          <p:spTgt spid="3">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fade">
                                      <p:cBhvr>
                                        <p:cTn id="31"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1560" y="839114"/>
            <a:ext cx="7925168" cy="6058077"/>
          </a:xfrm>
          <a:prstGeom prst="rect">
            <a:avLst/>
          </a:prstGeom>
        </p:spPr>
      </p:pic>
      <p:sp>
        <p:nvSpPr>
          <p:cNvPr id="4" name="Espace réservé de la date 3"/>
          <p:cNvSpPr>
            <a:spLocks noGrp="1"/>
          </p:cNvSpPr>
          <p:nvPr>
            <p:ph type="dt" sz="half" idx="10"/>
          </p:nvPr>
        </p:nvSpPr>
        <p:spPr/>
        <p:txBody>
          <a:bodyPr/>
          <a:lstStyle/>
          <a:p>
            <a:fld id="{247DB81C-8214-4C39-83F7-C55B03260F44}" type="datetime1">
              <a:rPr lang="fr-FR" smtClean="0"/>
              <a:pPr/>
              <a:t>04/05/2020</a:t>
            </a:fld>
            <a:endParaRPr lang="fr-FR" dirty="0"/>
          </a:p>
        </p:txBody>
      </p:sp>
      <p:sp>
        <p:nvSpPr>
          <p:cNvPr id="2" name="Espace réservé du numéro de diapositive 1"/>
          <p:cNvSpPr>
            <a:spLocks noGrp="1"/>
          </p:cNvSpPr>
          <p:nvPr>
            <p:ph type="sldNum" sz="quarter" idx="12"/>
          </p:nvPr>
        </p:nvSpPr>
        <p:spPr/>
        <p:txBody>
          <a:bodyPr/>
          <a:lstStyle/>
          <a:p>
            <a:fld id="{74E2F7BF-BCBC-4BAB-99EE-C4EFACBC9625}" type="slidenum">
              <a:rPr lang="fr-FR" smtClean="0"/>
              <a:pPr/>
              <a:t>46</a:t>
            </a:fld>
            <a:endParaRPr lang="fr-FR" dirty="0"/>
          </a:p>
        </p:txBody>
      </p:sp>
      <p:sp>
        <p:nvSpPr>
          <p:cNvPr id="5" name="Rectangle 4"/>
          <p:cNvSpPr/>
          <p:nvPr/>
        </p:nvSpPr>
        <p:spPr>
          <a:xfrm>
            <a:off x="2411760" y="5085184"/>
            <a:ext cx="4809145" cy="646331"/>
          </a:xfrm>
          <a:prstGeom prst="rect">
            <a:avLst/>
          </a:prstGeom>
        </p:spPr>
        <p:txBody>
          <a:bodyPr wrap="square">
            <a:spAutoFit/>
          </a:bodyPr>
          <a:lstStyle/>
          <a:p>
            <a:pPr marL="342900" indent="-342900">
              <a:buBlip>
                <a:blip r:embed="rId3"/>
              </a:buBlip>
            </a:pPr>
            <a:r>
              <a:rPr lang="fr-FR" sz="3600" b="1" dirty="0">
                <a:solidFill>
                  <a:srgbClr val="00338D"/>
                </a:solidFill>
              </a:rPr>
              <a:t>Ressources en </a:t>
            </a:r>
            <a:r>
              <a:rPr lang="fr-FR" sz="3600" b="1" dirty="0" smtClean="0">
                <a:solidFill>
                  <a:srgbClr val="00338D"/>
                </a:solidFill>
              </a:rPr>
              <a:t>ligne</a:t>
            </a:r>
            <a:endParaRPr lang="fr-FR" sz="3600" b="1" dirty="0">
              <a:solidFill>
                <a:srgbClr val="00338D"/>
              </a:solidFill>
            </a:endParaRPr>
          </a:p>
        </p:txBody>
      </p:sp>
      <p:sp>
        <p:nvSpPr>
          <p:cNvPr id="6" name="ZoneTexte 5"/>
          <p:cNvSpPr txBox="1"/>
          <p:nvPr/>
        </p:nvSpPr>
        <p:spPr>
          <a:xfrm>
            <a:off x="1403648" y="1052736"/>
            <a:ext cx="6489027" cy="3683060"/>
          </a:xfrm>
          <a:prstGeom prst="rect">
            <a:avLst/>
          </a:prstGeom>
          <a:noFill/>
        </p:spPr>
        <p:txBody>
          <a:bodyPr wrap="square" rtlCol="0">
            <a:spAutoFit/>
          </a:bodyPr>
          <a:lstStyle/>
          <a:p>
            <a:pPr marL="342900" indent="-342900">
              <a:lnSpc>
                <a:spcPts val="4000"/>
              </a:lnSpc>
              <a:buClr>
                <a:srgbClr val="00338D"/>
              </a:buClr>
              <a:buFont typeface="Wingdings 2" panose="05020102010507070707" pitchFamily="18" charset="2"/>
              <a:buChar char="A"/>
            </a:pPr>
            <a:r>
              <a:rPr lang="fr-FR" sz="2600" b="1" dirty="0" smtClean="0">
                <a:solidFill>
                  <a:srgbClr val="00338D"/>
                </a:solidFill>
                <a:hlinkClick r:id="rId4"/>
              </a:rPr>
              <a:t>Accès au site International</a:t>
            </a:r>
            <a:endParaRPr lang="fr-FR" sz="2600" b="1" dirty="0" smtClean="0">
              <a:solidFill>
                <a:srgbClr val="00338D"/>
              </a:solidFill>
            </a:endParaRPr>
          </a:p>
          <a:p>
            <a:pPr marL="342900" indent="-342900">
              <a:lnSpc>
                <a:spcPts val="4000"/>
              </a:lnSpc>
              <a:buClr>
                <a:srgbClr val="00338D"/>
              </a:buClr>
              <a:buFont typeface="Wingdings 2" panose="05020102010507070707" pitchFamily="18" charset="2"/>
              <a:buChar char="A"/>
            </a:pPr>
            <a:r>
              <a:rPr lang="fr-FR" sz="2600" b="1" dirty="0" smtClean="0">
                <a:solidFill>
                  <a:srgbClr val="00338D"/>
                </a:solidFill>
                <a:hlinkClick r:id="rId5"/>
              </a:rPr>
              <a:t>Ressources pour la gestion des Clubs</a:t>
            </a:r>
            <a:endParaRPr lang="fr-FR" sz="2600" b="1" dirty="0" smtClean="0">
              <a:solidFill>
                <a:srgbClr val="00338D"/>
              </a:solidFill>
            </a:endParaRPr>
          </a:p>
          <a:p>
            <a:pPr marL="342900" indent="-342900">
              <a:lnSpc>
                <a:spcPts val="4000"/>
              </a:lnSpc>
              <a:buClr>
                <a:srgbClr val="00338D"/>
              </a:buClr>
              <a:buFont typeface="Wingdings 2" panose="05020102010507070707" pitchFamily="18" charset="2"/>
              <a:buChar char="A"/>
            </a:pPr>
            <a:r>
              <a:rPr lang="fr-FR" sz="2400" b="1" dirty="0" smtClean="0">
                <a:solidFill>
                  <a:srgbClr val="00338D"/>
                </a:solidFill>
                <a:hlinkClick r:id="rId6"/>
              </a:rPr>
              <a:t>Guide du Secrétaire de Club</a:t>
            </a:r>
            <a:endParaRPr lang="fr-FR" sz="2400" b="1" dirty="0">
              <a:solidFill>
                <a:srgbClr val="00338D"/>
              </a:solidFill>
            </a:endParaRPr>
          </a:p>
          <a:p>
            <a:pPr marL="342900" indent="-342900">
              <a:lnSpc>
                <a:spcPts val="4000"/>
              </a:lnSpc>
              <a:buClr>
                <a:srgbClr val="00338D"/>
              </a:buClr>
              <a:buFont typeface="Wingdings 2" panose="05020102010507070707" pitchFamily="18" charset="2"/>
              <a:buChar char="A"/>
            </a:pPr>
            <a:r>
              <a:rPr lang="fr-FR" sz="2600" b="1" dirty="0" smtClean="0">
                <a:solidFill>
                  <a:srgbClr val="00338D"/>
                </a:solidFill>
                <a:hlinkClick r:id="rId7"/>
              </a:rPr>
              <a:t>Site National du District  Multiple</a:t>
            </a:r>
            <a:endParaRPr lang="fr-FR" sz="2600" b="1" dirty="0" smtClean="0">
              <a:solidFill>
                <a:srgbClr val="00338D"/>
              </a:solidFill>
            </a:endParaRPr>
          </a:p>
          <a:p>
            <a:pPr marL="342900" indent="-342900">
              <a:lnSpc>
                <a:spcPts val="4000"/>
              </a:lnSpc>
              <a:buClr>
                <a:srgbClr val="00338D"/>
              </a:buClr>
              <a:buFont typeface="Wingdings 2" panose="05020102010507070707" pitchFamily="18" charset="2"/>
              <a:buChar char="A"/>
            </a:pPr>
            <a:r>
              <a:rPr lang="fr-FR" sz="2600" b="1" dirty="0" smtClean="0">
                <a:solidFill>
                  <a:srgbClr val="00338D"/>
                </a:solidFill>
                <a:hlinkClick r:id="rId8"/>
              </a:rPr>
              <a:t>Facebook du site National</a:t>
            </a:r>
            <a:endParaRPr lang="fr-FR" sz="2600" b="1" dirty="0" smtClean="0">
              <a:solidFill>
                <a:srgbClr val="00338D"/>
              </a:solidFill>
            </a:endParaRPr>
          </a:p>
          <a:p>
            <a:pPr marL="342900" indent="-342900">
              <a:lnSpc>
                <a:spcPts val="4000"/>
              </a:lnSpc>
              <a:buClr>
                <a:srgbClr val="00338D"/>
              </a:buClr>
              <a:buFont typeface="Wingdings 2" panose="05020102010507070707" pitchFamily="18" charset="2"/>
              <a:buChar char="A"/>
            </a:pPr>
            <a:r>
              <a:rPr lang="fr-FR" sz="2600" b="1" dirty="0" smtClean="0">
                <a:solidFill>
                  <a:srgbClr val="00338D"/>
                </a:solidFill>
              </a:rPr>
              <a:t>Site du District</a:t>
            </a:r>
          </a:p>
          <a:p>
            <a:pPr marL="342900" indent="-342900">
              <a:lnSpc>
                <a:spcPts val="4000"/>
              </a:lnSpc>
              <a:buClr>
                <a:srgbClr val="00338D"/>
              </a:buClr>
              <a:buFont typeface="Wingdings 2" panose="05020102010507070707" pitchFamily="18" charset="2"/>
              <a:buChar char="A"/>
            </a:pPr>
            <a:r>
              <a:rPr lang="fr-FR" sz="2600" b="1" dirty="0" smtClean="0">
                <a:solidFill>
                  <a:srgbClr val="00338D"/>
                </a:solidFill>
              </a:rPr>
              <a:t>Facebook du District</a:t>
            </a:r>
            <a:endParaRPr lang="fr-FR" sz="2600" b="1" dirty="0">
              <a:solidFill>
                <a:srgbClr val="00338D"/>
              </a:solidFill>
            </a:endParaRPr>
          </a:p>
        </p:txBody>
      </p:sp>
      <p:pic>
        <p:nvPicPr>
          <p:cNvPr id="8196"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00310" y="5917271"/>
            <a:ext cx="646291" cy="646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857510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effectLst/>
              </a:rPr>
              <a:t>Questions diverses</a:t>
            </a:r>
            <a:endParaRPr lang="fr-FR" b="1" dirty="0">
              <a:effectLst/>
            </a:endParaRPr>
          </a:p>
        </p:txBody>
      </p:sp>
      <p:sp>
        <p:nvSpPr>
          <p:cNvPr id="4" name="Espace réservé de la date 3"/>
          <p:cNvSpPr>
            <a:spLocks noGrp="1"/>
          </p:cNvSpPr>
          <p:nvPr>
            <p:ph type="dt" sz="half" idx="10"/>
          </p:nvPr>
        </p:nvSpPr>
        <p:spPr/>
        <p:txBody>
          <a:bodyPr/>
          <a:lstStyle/>
          <a:p>
            <a:fld id="{D9E6BA28-C517-4CFB-A2FF-84FF0C8089C1}" type="datetime1">
              <a:rPr lang="fr-FR" smtClean="0"/>
              <a:pPr/>
              <a:t>04/05/2020</a:t>
            </a:fld>
            <a:endParaRPr lang="fr-FR" dirty="0"/>
          </a:p>
        </p:txBody>
      </p:sp>
      <p:sp>
        <p:nvSpPr>
          <p:cNvPr id="6" name="Espace réservé du numéro de diapositive 5"/>
          <p:cNvSpPr>
            <a:spLocks noGrp="1"/>
          </p:cNvSpPr>
          <p:nvPr>
            <p:ph type="sldNum" sz="quarter" idx="12"/>
          </p:nvPr>
        </p:nvSpPr>
        <p:spPr/>
        <p:txBody>
          <a:bodyPr/>
          <a:lstStyle/>
          <a:p>
            <a:fld id="{74E2F7BF-BCBC-4BAB-99EE-C4EFACBC9625}" type="slidenum">
              <a:rPr lang="fr-FR" smtClean="0"/>
              <a:pPr/>
              <a:t>47</a:t>
            </a:fld>
            <a:endParaRPr lang="fr-FR" dirty="0"/>
          </a:p>
        </p:txBody>
      </p:sp>
      <p:pic>
        <p:nvPicPr>
          <p:cNvPr id="7" name="Picture 3" descr="C:\WINNT\Profiles\tpietras\Application Data\Microsoft\Media Catalog\Downloaded Clips\cl0\BS01890_.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2" y="2047879"/>
            <a:ext cx="1819275"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j00787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13931" y="1295400"/>
            <a:ext cx="1953671" cy="4737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177414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Effect transition="in" filter="fade">
                                      <p:cBhvr>
                                        <p:cTn id="9" dur="5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0" fill="hold"/>
                                        <p:tgtEl>
                                          <p:spTgt spid="7"/>
                                        </p:tgtEl>
                                        <p:attrNameLst>
                                          <p:attrName>ppt_w</p:attrName>
                                        </p:attrNameLst>
                                      </p:cBhvr>
                                      <p:tavLst>
                                        <p:tav tm="0">
                                          <p:val>
                                            <p:fltVal val="0"/>
                                          </p:val>
                                        </p:tav>
                                        <p:tav tm="100000">
                                          <p:val>
                                            <p:strVal val="#ppt_w"/>
                                          </p:val>
                                        </p:tav>
                                      </p:tavLst>
                                    </p:anim>
                                    <p:anim calcmode="lin" valueType="num">
                                      <p:cBhvr>
                                        <p:cTn id="13" dur="5000" fill="hold"/>
                                        <p:tgtEl>
                                          <p:spTgt spid="7"/>
                                        </p:tgtEl>
                                        <p:attrNameLst>
                                          <p:attrName>ppt_h</p:attrName>
                                        </p:attrNameLst>
                                      </p:cBhvr>
                                      <p:tavLst>
                                        <p:tav tm="0">
                                          <p:val>
                                            <p:fltVal val="0"/>
                                          </p:val>
                                        </p:tav>
                                        <p:tav tm="100000">
                                          <p:val>
                                            <p:strVal val="#ppt_h"/>
                                          </p:val>
                                        </p:tav>
                                      </p:tavLst>
                                    </p:anim>
                                    <p:animEffect transition="in" filter="fade">
                                      <p:cBhvr>
                                        <p:cTn id="1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118" y="4941636"/>
            <a:ext cx="5287222" cy="388382"/>
            <a:chOff x="1590102" y="5061176"/>
            <a:chExt cx="7049629" cy="517843"/>
          </a:xfrm>
        </p:grpSpPr>
        <p:sp>
          <p:nvSpPr>
            <p:cNvPr id="20" name="Rounded Rectangle 19"/>
            <p:cNvSpPr/>
            <p:nvPr/>
          </p:nvSpPr>
          <p:spPr>
            <a:xfrm>
              <a:off x="1590102" y="5061176"/>
              <a:ext cx="2745665"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1" name="TextBox 20"/>
            <p:cNvSpPr txBox="1"/>
            <p:nvPr/>
          </p:nvSpPr>
          <p:spPr>
            <a:xfrm>
              <a:off x="1637625" y="5086576"/>
              <a:ext cx="2685608" cy="492443"/>
            </a:xfrm>
            <a:prstGeom prst="rect">
              <a:avLst/>
            </a:prstGeom>
            <a:noFill/>
          </p:spPr>
          <p:txBody>
            <a:bodyPr wrap="none" rtlCol="0">
              <a:spAutoFit/>
            </a:bodyPr>
            <a:lstStyle/>
            <a:p>
              <a:pPr algn="ctr"/>
              <a:r>
                <a:rPr lang="fr-FR" dirty="0">
                  <a:solidFill>
                    <a:prstClr val="white"/>
                  </a:solidFill>
                  <a:latin typeface="Helvetica 55 Roman" charset="0"/>
                  <a:ea typeface="Helvetica 55 Roman" charset="0"/>
                  <a:cs typeface="Helvetica 55 Roman" charset="0"/>
                </a:rPr>
                <a:t>INTERNATIONAL</a:t>
              </a:r>
            </a:p>
          </p:txBody>
        </p:sp>
        <p:sp>
          <p:nvSpPr>
            <p:cNvPr id="16" name="Rounded Rectangle 15"/>
            <p:cNvSpPr/>
            <p:nvPr/>
          </p:nvSpPr>
          <p:spPr>
            <a:xfrm>
              <a:off x="4500807" y="5061176"/>
              <a:ext cx="1568824"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7" name="TextBox 16"/>
            <p:cNvSpPr txBox="1"/>
            <p:nvPr/>
          </p:nvSpPr>
          <p:spPr>
            <a:xfrm>
              <a:off x="4452171" y="5086576"/>
              <a:ext cx="1665415" cy="492443"/>
            </a:xfrm>
            <a:prstGeom prst="rect">
              <a:avLst/>
            </a:prstGeom>
            <a:noFill/>
          </p:spPr>
          <p:txBody>
            <a:bodyPr wrap="none" rtlCol="0">
              <a:spAutoFit/>
            </a:bodyPr>
            <a:lstStyle/>
            <a:p>
              <a:pPr algn="ctr"/>
              <a:r>
                <a:rPr lang="fr-FR">
                  <a:solidFill>
                    <a:prstClr val="white"/>
                  </a:solidFill>
                  <a:latin typeface="Helvetica 55 Roman" charset="0"/>
                  <a:ea typeface="Helvetica 55 Roman" charset="0"/>
                  <a:cs typeface="Helvetica 55 Roman" charset="0"/>
                </a:rPr>
                <a:t>DISTRICT</a:t>
              </a:r>
            </a:p>
          </p:txBody>
        </p:sp>
        <p:sp>
          <p:nvSpPr>
            <p:cNvPr id="9" name="Rounded Rectangle 8"/>
            <p:cNvSpPr/>
            <p:nvPr/>
          </p:nvSpPr>
          <p:spPr>
            <a:xfrm>
              <a:off x="7224655" y="5061176"/>
              <a:ext cx="1415076"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TextBox 7"/>
            <p:cNvSpPr txBox="1"/>
            <p:nvPr/>
          </p:nvSpPr>
          <p:spPr>
            <a:xfrm>
              <a:off x="7319331" y="5086576"/>
              <a:ext cx="1272143" cy="492443"/>
            </a:xfrm>
            <a:prstGeom prst="rect">
              <a:avLst/>
            </a:prstGeom>
            <a:noFill/>
          </p:spPr>
          <p:txBody>
            <a:bodyPr wrap="none" rtlCol="0">
              <a:spAutoFit/>
            </a:bodyPr>
            <a:lstStyle/>
            <a:p>
              <a:pPr algn="ctr"/>
              <a:r>
                <a:rPr lang="fr-FR">
                  <a:solidFill>
                    <a:prstClr val="white"/>
                  </a:solidFill>
                  <a:latin typeface="Helvetica 55 Roman" charset="0"/>
                  <a:ea typeface="Helvetica 55 Roman" charset="0"/>
                  <a:cs typeface="Helvetica 55 Roman" charset="0"/>
                </a:rPr>
                <a:t>CLUBS</a:t>
              </a:r>
            </a:p>
          </p:txBody>
        </p:sp>
      </p:grpSp>
      <p:grpSp>
        <p:nvGrpSpPr>
          <p:cNvPr id="12" name="Group 11"/>
          <p:cNvGrpSpPr/>
          <p:nvPr/>
        </p:nvGrpSpPr>
        <p:grpSpPr>
          <a:xfrm>
            <a:off x="2760456" y="3479427"/>
            <a:ext cx="3724836" cy="1533245"/>
            <a:chOff x="3017220" y="3496236"/>
            <a:chExt cx="4966448" cy="1602590"/>
          </a:xfrm>
        </p:grpSpPr>
        <p:cxnSp>
          <p:nvCxnSpPr>
            <p:cNvPr id="22" name="Straight Connector 21"/>
            <p:cNvCxnSpPr/>
            <p:nvPr/>
          </p:nvCxnSpPr>
          <p:spPr>
            <a:xfrm>
              <a:off x="3017220" y="3759201"/>
              <a:ext cx="0" cy="1339625"/>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3597" y="3496236"/>
              <a:ext cx="0" cy="1602590"/>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83668" y="4321586"/>
              <a:ext cx="0" cy="777240"/>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082017" y="2015603"/>
            <a:ext cx="2839212" cy="2834640"/>
            <a:chOff x="6776022" y="1538494"/>
            <a:chExt cx="3785616" cy="3779520"/>
          </a:xfrm>
        </p:grpSpPr>
        <p:sp>
          <p:nvSpPr>
            <p:cNvPr id="27" name="Freeform 26"/>
            <p:cNvSpPr/>
            <p:nvPr/>
          </p:nvSpPr>
          <p:spPr>
            <a:xfrm flipH="1">
              <a:off x="7425765" y="3098800"/>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Freeform 27"/>
            <p:cNvSpPr/>
            <p:nvPr/>
          </p:nvSpPr>
          <p:spPr>
            <a:xfrm>
              <a:off x="8713694" y="3089835"/>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ounded Rectangle 31"/>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34" name="Picture 3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76022" y="1538494"/>
              <a:ext cx="3785616" cy="3779520"/>
            </a:xfrm>
            <a:prstGeom prst="rect">
              <a:avLst/>
            </a:prstGeom>
          </p:spPr>
        </p:pic>
      </p:grpSp>
      <p:grpSp>
        <p:nvGrpSpPr>
          <p:cNvPr id="35" name="Group 34"/>
          <p:cNvGrpSpPr/>
          <p:nvPr/>
        </p:nvGrpSpPr>
        <p:grpSpPr>
          <a:xfrm>
            <a:off x="3222525" y="2149950"/>
            <a:ext cx="1956816" cy="1956816"/>
            <a:chOff x="4296700" y="1717623"/>
            <a:chExt cx="2609088" cy="2609088"/>
          </a:xfrm>
        </p:grpSpPr>
        <p:sp>
          <p:nvSpPr>
            <p:cNvPr id="36" name="Freeform 35"/>
            <p:cNvSpPr/>
            <p:nvPr/>
          </p:nvSpPr>
          <p:spPr>
            <a:xfrm flipH="1">
              <a:off x="4754283" y="2805953"/>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Freeform 36"/>
            <p:cNvSpPr/>
            <p:nvPr/>
          </p:nvSpPr>
          <p:spPr>
            <a:xfrm>
              <a:off x="5653741" y="2880659"/>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ounded Rectangle 37"/>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40000">
              <a:off x="4296700" y="1717623"/>
              <a:ext cx="2609088" cy="2609088"/>
            </a:xfrm>
            <a:prstGeom prst="rect">
              <a:avLst/>
            </a:prstGeom>
          </p:spPr>
        </p:pic>
      </p:grpSp>
      <p:grpSp>
        <p:nvGrpSpPr>
          <p:cNvPr id="40" name="Group 39"/>
          <p:cNvGrpSpPr/>
          <p:nvPr/>
        </p:nvGrpSpPr>
        <p:grpSpPr>
          <a:xfrm>
            <a:off x="2075292" y="2993379"/>
            <a:ext cx="1344168" cy="1339596"/>
            <a:chOff x="2767056" y="2842195"/>
            <a:chExt cx="1792224" cy="1786128"/>
          </a:xfrm>
        </p:grpSpPr>
        <p:sp>
          <p:nvSpPr>
            <p:cNvPr id="41" name="Freeform 40"/>
            <p:cNvSpPr/>
            <p:nvPr/>
          </p:nvSpPr>
          <p:spPr>
            <a:xfrm flipH="1">
              <a:off x="3068918" y="3606800"/>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Freeform 41"/>
            <p:cNvSpPr/>
            <p:nvPr/>
          </p:nvSpPr>
          <p:spPr>
            <a:xfrm>
              <a:off x="3687482" y="3597835"/>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ounded Rectangle 42"/>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44" name="Picture 4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67056" y="2842195"/>
              <a:ext cx="1792224" cy="1786128"/>
            </a:xfrm>
            <a:prstGeom prst="rect">
              <a:avLst/>
            </a:prstGeom>
          </p:spPr>
        </p:pic>
      </p:grpSp>
      <p:grpSp>
        <p:nvGrpSpPr>
          <p:cNvPr id="98" name="Group 97"/>
          <p:cNvGrpSpPr/>
          <p:nvPr/>
        </p:nvGrpSpPr>
        <p:grpSpPr>
          <a:xfrm>
            <a:off x="351865" y="2084743"/>
            <a:ext cx="1686913" cy="388382"/>
            <a:chOff x="1269999" y="1319904"/>
            <a:chExt cx="2249218" cy="517843"/>
          </a:xfrm>
        </p:grpSpPr>
        <p:sp>
          <p:nvSpPr>
            <p:cNvPr id="99" name="Rounded Rectangle 98"/>
            <p:cNvSpPr/>
            <p:nvPr/>
          </p:nvSpPr>
          <p:spPr>
            <a:xfrm>
              <a:off x="1269999" y="1319904"/>
              <a:ext cx="2160495"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0" name="TextBox 99"/>
            <p:cNvSpPr txBox="1"/>
            <p:nvPr/>
          </p:nvSpPr>
          <p:spPr>
            <a:xfrm>
              <a:off x="1323743" y="1345304"/>
              <a:ext cx="2195474" cy="492443"/>
            </a:xfrm>
            <a:prstGeom prst="rect">
              <a:avLst/>
            </a:prstGeom>
            <a:noFill/>
          </p:spPr>
          <p:txBody>
            <a:bodyPr wrap="none" rtlCol="0">
              <a:spAutoFit/>
            </a:bodyPr>
            <a:lstStyle/>
            <a:p>
              <a:r>
                <a:rPr lang="fr-FR">
                  <a:solidFill>
                    <a:prstClr val="white"/>
                  </a:solidFill>
                  <a:latin typeface="Helvetica 55 Roman" charset="0"/>
                  <a:ea typeface="Helvetica 55 Roman" charset="0"/>
                  <a:cs typeface="Helvetica 55 Roman" charset="0"/>
                </a:rPr>
                <a:t>LEADERSHIP</a:t>
              </a:r>
            </a:p>
          </p:txBody>
        </p:sp>
      </p:grpSp>
      <p:grpSp>
        <p:nvGrpSpPr>
          <p:cNvPr id="101" name="Group 100"/>
          <p:cNvGrpSpPr/>
          <p:nvPr/>
        </p:nvGrpSpPr>
        <p:grpSpPr>
          <a:xfrm>
            <a:off x="351864" y="1640990"/>
            <a:ext cx="1317052" cy="388382"/>
            <a:chOff x="1269999" y="1319904"/>
            <a:chExt cx="2397820" cy="517843"/>
          </a:xfrm>
        </p:grpSpPr>
        <p:sp>
          <p:nvSpPr>
            <p:cNvPr id="102" name="Rounded Rectangle 101"/>
            <p:cNvSpPr/>
            <p:nvPr/>
          </p:nvSpPr>
          <p:spPr>
            <a:xfrm>
              <a:off x="1269999" y="1319904"/>
              <a:ext cx="2303930" cy="502920"/>
            </a:xfrm>
            <a:prstGeom prst="roundRect">
              <a:avLst/>
            </a:pr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3" name="TextBox 102"/>
            <p:cNvSpPr txBox="1"/>
            <p:nvPr/>
          </p:nvSpPr>
          <p:spPr>
            <a:xfrm>
              <a:off x="1323743" y="1345304"/>
              <a:ext cx="2344076" cy="492443"/>
            </a:xfrm>
            <a:prstGeom prst="rect">
              <a:avLst/>
            </a:prstGeom>
            <a:noFill/>
          </p:spPr>
          <p:txBody>
            <a:bodyPr wrap="none" rtlCol="0">
              <a:spAutoFit/>
            </a:bodyPr>
            <a:lstStyle/>
            <a:p>
              <a:r>
                <a:rPr lang="fr-FR" dirty="0">
                  <a:solidFill>
                    <a:prstClr val="white"/>
                  </a:solidFill>
                  <a:latin typeface="Helvetica 55 Roman" charset="0"/>
                  <a:ea typeface="Helvetica 55 Roman" charset="0"/>
                  <a:cs typeface="Helvetica 55 Roman" charset="0"/>
                </a:rPr>
                <a:t>EFFECTIF</a:t>
              </a:r>
            </a:p>
          </p:txBody>
        </p:sp>
      </p:grpSp>
      <p:grpSp>
        <p:nvGrpSpPr>
          <p:cNvPr id="104" name="Group 103"/>
          <p:cNvGrpSpPr/>
          <p:nvPr/>
        </p:nvGrpSpPr>
        <p:grpSpPr>
          <a:xfrm>
            <a:off x="347604" y="1201721"/>
            <a:ext cx="1193596" cy="388382"/>
            <a:chOff x="1258342" y="525034"/>
            <a:chExt cx="1591461" cy="517843"/>
          </a:xfrm>
        </p:grpSpPr>
        <p:sp>
          <p:nvSpPr>
            <p:cNvPr id="105" name="Rounded Rectangle 104"/>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6" name="TextBox 105"/>
            <p:cNvSpPr txBox="1"/>
            <p:nvPr/>
          </p:nvSpPr>
          <p:spPr>
            <a:xfrm>
              <a:off x="1258342" y="550434"/>
              <a:ext cx="1591461" cy="492443"/>
            </a:xfrm>
            <a:prstGeom prst="rect">
              <a:avLst/>
            </a:prstGeom>
            <a:noFill/>
          </p:spPr>
          <p:txBody>
            <a:bodyPr wrap="none" rtlCol="0">
              <a:spAutoFit/>
            </a:bodyPr>
            <a:lstStyle/>
            <a:p>
              <a:pPr algn="ctr"/>
              <a:r>
                <a:rPr lang="fr-FR">
                  <a:solidFill>
                    <a:prstClr val="white"/>
                  </a:solidFill>
                  <a:latin typeface="Helvetica 55 Roman" charset="0"/>
                  <a:ea typeface="Helvetica 55 Roman" charset="0"/>
                  <a:cs typeface="Helvetica 55 Roman" charset="0"/>
                </a:rPr>
                <a:t>SERVICE</a:t>
              </a:r>
            </a:p>
          </p:txBody>
        </p:sp>
      </p:grpSp>
      <p:grpSp>
        <p:nvGrpSpPr>
          <p:cNvPr id="47" name="Group 46"/>
          <p:cNvGrpSpPr/>
          <p:nvPr/>
        </p:nvGrpSpPr>
        <p:grpSpPr>
          <a:xfrm>
            <a:off x="2274296" y="1126589"/>
            <a:ext cx="4880885" cy="377190"/>
            <a:chOff x="3088583" y="142995"/>
            <a:chExt cx="5660858" cy="502920"/>
          </a:xfrm>
        </p:grpSpPr>
        <p:sp>
          <p:nvSpPr>
            <p:cNvPr id="48" name="Rounded Rectangle 47"/>
            <p:cNvSpPr/>
            <p:nvPr/>
          </p:nvSpPr>
          <p:spPr>
            <a:xfrm>
              <a:off x="3088584" y="142995"/>
              <a:ext cx="5660857"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 name="TextBox 48"/>
            <p:cNvSpPr txBox="1"/>
            <p:nvPr/>
          </p:nvSpPr>
          <p:spPr>
            <a:xfrm>
              <a:off x="3088583" y="162999"/>
              <a:ext cx="566085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50" b="1" dirty="0">
                  <a:solidFill>
                    <a:prstClr val="white"/>
                  </a:solidFill>
                  <a:latin typeface="Helvetica 85 Heavy" charset="0"/>
                  <a:ea typeface="Helvetica 85 Heavy" charset="0"/>
                  <a:cs typeface="Helvetica 85 Heavy" charset="0"/>
                </a:rPr>
                <a:t>Les clubs sont le moteur de notre association</a:t>
              </a:r>
            </a:p>
          </p:txBody>
        </p:sp>
      </p:grpSp>
      <p:sp>
        <p:nvSpPr>
          <p:cNvPr id="2" name="Espace réservé de la date 1"/>
          <p:cNvSpPr>
            <a:spLocks noGrp="1"/>
          </p:cNvSpPr>
          <p:nvPr>
            <p:ph type="dt" sz="half" idx="10"/>
          </p:nvPr>
        </p:nvSpPr>
        <p:spPr/>
        <p:txBody>
          <a:bodyPr/>
          <a:lstStyle/>
          <a:p>
            <a:fld id="{000559A7-5BAF-46C3-AD4A-5BAC82FB578A}" type="datetime1">
              <a:rPr lang="en-US" smtClean="0">
                <a:solidFill>
                  <a:prstClr val="black">
                    <a:tint val="75000"/>
                  </a:prstClr>
                </a:solidFill>
              </a:rPr>
              <a:pPr/>
              <a:t>5/4/2020</a:t>
            </a:fld>
            <a:endParaRPr lang="en-US">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2B62C64E-7696-574A-BCD5-972323F46648}"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xmlns="" val="33146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0">
                                      <p:cBhvr>
                                        <p:cTn id="6" dur="120000" fill="hold"/>
                                        <p:tgtEl>
                                          <p:spTgt spid="40"/>
                                        </p:tgtEl>
                                        <p:attrNameLst>
                                          <p:attrName>r</p:attrName>
                                        </p:attrNameLst>
                                      </p:cBhvr>
                                    </p:animRot>
                                  </p:childTnLst>
                                </p:cTn>
                              </p:par>
                              <p:par>
                                <p:cTn id="7" presetID="42" presetClass="path" presetSubtype="0" accel="50000" decel="50000" fill="hold" nodeType="withEffect">
                                  <p:stCondLst>
                                    <p:cond delay="0"/>
                                  </p:stCondLst>
                                  <p:childTnLst>
                                    <p:animMotion origin="layout" path="M -6.25E-7 -3.7037E-7 L 0.00065 -0.08866 " pathEditMode="relative" rAng="0" ptsTypes="AA">
                                      <p:cBhvr>
                                        <p:cTn id="8" dur="2000" fill="hold"/>
                                        <p:tgtEl>
                                          <p:spTgt spid="40"/>
                                        </p:tgtEl>
                                        <p:attrNameLst>
                                          <p:attrName>ppt_x</p:attrName>
                                          <p:attrName>ppt_y</p:attrName>
                                        </p:attrNameLst>
                                      </p:cBhvr>
                                      <p:rCtr x="26" y="-4444"/>
                                    </p:animMotion>
                                  </p:childTnLst>
                                </p:cTn>
                              </p:par>
                              <p:par>
                                <p:cTn id="9" presetID="8" presetClass="emph" presetSubtype="0" fill="hold" nodeType="withEffect">
                                  <p:stCondLst>
                                    <p:cond delay="0"/>
                                  </p:stCondLst>
                                  <p:childTnLst>
                                    <p:animRot by="-162000000">
                                      <p:cBhvr>
                                        <p:cTn id="10" dur="120000" fill="hold"/>
                                        <p:tgtEl>
                                          <p:spTgt spid="35"/>
                                        </p:tgtEl>
                                        <p:attrNameLst>
                                          <p:attrName>r</p:attrName>
                                        </p:attrNameLst>
                                      </p:cBhvr>
                                    </p:animRot>
                                  </p:childTnLst>
                                </p:cTn>
                              </p:par>
                              <p:par>
                                <p:cTn id="11" presetID="42" presetClass="path" presetSubtype="0" accel="50000" decel="50000" fill="hold" nodeType="withEffect">
                                  <p:stCondLst>
                                    <p:cond delay="0"/>
                                  </p:stCondLst>
                                  <p:childTnLst>
                                    <p:animMotion origin="layout" path="M 5E-6 4.81481E-6 L 0.00091 -0.08936 " pathEditMode="relative" rAng="0" ptsTypes="AA">
                                      <p:cBhvr>
                                        <p:cTn id="12" dur="2000" fill="hold"/>
                                        <p:tgtEl>
                                          <p:spTgt spid="35"/>
                                        </p:tgtEl>
                                        <p:attrNameLst>
                                          <p:attrName>ppt_x</p:attrName>
                                          <p:attrName>ppt_y</p:attrName>
                                        </p:attrNameLst>
                                      </p:cBhvr>
                                      <p:rCtr x="39" y="-4468"/>
                                    </p:animMotion>
                                  </p:childTnLst>
                                </p:cTn>
                              </p:par>
                              <p:par>
                                <p:cTn id="13" presetID="8" presetClass="emph" presetSubtype="0" fill="hold" nodeType="withEffect">
                                  <p:stCondLst>
                                    <p:cond delay="0"/>
                                  </p:stCondLst>
                                  <p:childTnLst>
                                    <p:animRot by="86400000">
                                      <p:cBhvr>
                                        <p:cTn id="14" dur="120000" fill="hold"/>
                                        <p:tgtEl>
                                          <p:spTgt spid="23"/>
                                        </p:tgtEl>
                                        <p:attrNameLst>
                                          <p:attrName>r</p:attrName>
                                        </p:attrNameLst>
                                      </p:cBhvr>
                                    </p:animRot>
                                  </p:childTnLst>
                                </p:cTn>
                              </p:par>
                              <p:par>
                                <p:cTn id="15" presetID="42" presetClass="path" presetSubtype="0" accel="50000" decel="50000" fill="hold" nodeType="withEffect">
                                  <p:stCondLst>
                                    <p:cond delay="0"/>
                                  </p:stCondLst>
                                  <p:childTnLst>
                                    <p:animMotion origin="layout" path="M 2.5E-6 -4.44444E-6 L 0.00078 -0.0824 " pathEditMode="relative" rAng="0" ptsTypes="AA">
                                      <p:cBhvr>
                                        <p:cTn id="16" dur="2000" fill="hold"/>
                                        <p:tgtEl>
                                          <p:spTgt spid="23"/>
                                        </p:tgtEl>
                                        <p:attrNameLst>
                                          <p:attrName>ppt_x</p:attrName>
                                          <p:attrName>ppt_y</p:attrName>
                                        </p:attrNameLst>
                                      </p:cBhvr>
                                      <p:rCtr x="39" y="-4120"/>
                                    </p:animMotion>
                                  </p:childTnLst>
                                </p:cTn>
                              </p:par>
                              <p:par>
                                <p:cTn id="17" presetID="22" presetClass="entr" presetSubtype="8"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par>
                                <p:cTn id="20" presetID="22" presetClass="entr" presetSubtype="4" fill="hold"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141EFC2F-66E3-4F50-9082-C0973347AF8B}" type="datetime1">
              <a:rPr lang="ja-JP" altLang="fr-FR" smtClean="0"/>
              <a:pPr>
                <a:defRPr/>
              </a:pPr>
              <a:t>2020/5/4</a:t>
            </a:fld>
            <a:endParaRPr lang="fr-FR" dirty="0"/>
          </a:p>
        </p:txBody>
      </p:sp>
      <p:sp>
        <p:nvSpPr>
          <p:cNvPr id="3" name="Espace réservé du numéro de diapositive 2"/>
          <p:cNvSpPr>
            <a:spLocks noGrp="1"/>
          </p:cNvSpPr>
          <p:nvPr>
            <p:ph type="sldNum" sz="quarter" idx="12"/>
          </p:nvPr>
        </p:nvSpPr>
        <p:spPr/>
        <p:txBody>
          <a:bodyPr/>
          <a:lstStyle/>
          <a:p>
            <a:pPr>
              <a:defRPr/>
            </a:pPr>
            <a:fld id="{C4CCD9C9-A50B-4D77-9DB8-C6DFD67BFD9A}" type="slidenum">
              <a:rPr lang="fr-FR" smtClean="0"/>
              <a:pPr>
                <a:defRPr/>
              </a:pPr>
              <a:t>6</a:t>
            </a:fld>
            <a:endParaRPr lang="fr-FR" dirty="0"/>
          </a:p>
        </p:txBody>
      </p:sp>
      <p:sp>
        <p:nvSpPr>
          <p:cNvPr id="6" name="Content Placeholder 1"/>
          <p:cNvSpPr txBox="1">
            <a:spLocks/>
          </p:cNvSpPr>
          <p:nvPr/>
        </p:nvSpPr>
        <p:spPr>
          <a:xfrm>
            <a:off x="107504" y="1844824"/>
            <a:ext cx="9036496" cy="4536504"/>
          </a:xfrm>
          <a:prstGeom prst="rect">
            <a:avLst/>
          </a:prstGeom>
        </p:spPr>
        <p:txBody>
          <a:bodyPr/>
          <a:lstStyle>
            <a:lvl1pPr marL="342900" indent="-342900" algn="l" defTabSz="914400" rtl="0" eaLnBrk="1" latinLnBrk="0" hangingPunct="1">
              <a:spcBef>
                <a:spcPct val="20000"/>
              </a:spcBef>
              <a:buFontTx/>
              <a:buBlip>
                <a:blip r:embed="rId3"/>
              </a:buBlip>
              <a:defRPr sz="3200" kern="1200">
                <a:solidFill>
                  <a:srgbClr val="00338D"/>
                </a:solidFill>
                <a:latin typeface="Tw Cen MT" panose="020B0602020104020603"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rgbClr val="00338D"/>
                </a:solidFill>
                <a:latin typeface="Tw Cen MT" panose="020B0602020104020603"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338D"/>
                </a:solidFill>
                <a:latin typeface="Tw Cen MT" panose="020B0602020104020603" pitchFamily="34" charset="0"/>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rgbClr val="00338D"/>
                </a:solidFill>
                <a:latin typeface="Tw Cen MT" panose="020B0602020104020603" pitchFamily="34" charset="0"/>
                <a:ea typeface="+mn-ea"/>
                <a:cs typeface="+mn-cs"/>
              </a:defRPr>
            </a:lvl4pPr>
            <a:lvl5pPr marL="2057400" indent="-228600" algn="l" defTabSz="914400" rtl="0" eaLnBrk="1" latinLnBrk="0" hangingPunct="1">
              <a:spcBef>
                <a:spcPct val="20000"/>
              </a:spcBef>
              <a:buFont typeface="Wingdings" panose="05000000000000000000" pitchFamily="2" charset="2"/>
              <a:buChar char="v"/>
              <a:defRPr sz="2000" kern="1200">
                <a:solidFill>
                  <a:srgbClr val="00338D"/>
                </a:solidFill>
                <a:latin typeface="Tw Cen MT" panose="020B06020201040206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4025" lvl="1" indent="-342900">
              <a:buFont typeface="Wingdings" panose="05000000000000000000" pitchFamily="2" charset="2"/>
              <a:buChar char="Ø"/>
            </a:pPr>
            <a:r>
              <a:rPr lang="fr-FR" b="1" dirty="0" smtClean="0"/>
              <a:t>Plus de cohésion avec la stratégie LCI, structure élargie :</a:t>
            </a:r>
          </a:p>
          <a:p>
            <a:pPr marL="111125" lvl="1" indent="0">
              <a:buFont typeface="Wingdings" panose="05000000000000000000" pitchFamily="2" charset="2"/>
              <a:buNone/>
            </a:pPr>
            <a:endParaRPr lang="fr-FR" sz="1200" b="1" dirty="0" smtClean="0"/>
          </a:p>
          <a:p>
            <a:pPr marL="808038" lvl="2" indent="-342900">
              <a:buFont typeface="Wingdings" panose="05000000000000000000" pitchFamily="2" charset="2"/>
              <a:buChar char="§"/>
            </a:pPr>
            <a:r>
              <a:rPr lang="fr-FR" sz="2800" b="1" dirty="0" smtClean="0"/>
              <a:t>1</a:t>
            </a:r>
            <a:r>
              <a:rPr lang="fr-FR" sz="2800" b="1" baseline="30000" dirty="0" smtClean="0"/>
              <a:t>er</a:t>
            </a:r>
            <a:r>
              <a:rPr lang="fr-FR" sz="2800" b="1" dirty="0" smtClean="0"/>
              <a:t> Vice-Président de Club (EML)</a:t>
            </a:r>
          </a:p>
          <a:p>
            <a:pPr marL="808038" lvl="2" indent="-342900">
              <a:buFont typeface="Wingdings" panose="05000000000000000000" pitchFamily="2" charset="2"/>
              <a:buChar char="§"/>
            </a:pPr>
            <a:r>
              <a:rPr lang="fr-FR" sz="2800" b="1" dirty="0"/>
              <a:t>Président de la Commission </a:t>
            </a:r>
            <a:r>
              <a:rPr lang="fr-FR" sz="2800" b="1" dirty="0" smtClean="0"/>
              <a:t>Effectif (EME)</a:t>
            </a:r>
            <a:endParaRPr lang="fr-FR" sz="2800" b="1" dirty="0"/>
          </a:p>
          <a:p>
            <a:pPr marL="808038" lvl="2" indent="-342900">
              <a:buFont typeface="Wingdings" panose="05000000000000000000" pitchFamily="2" charset="2"/>
              <a:buChar char="§"/>
            </a:pPr>
            <a:r>
              <a:rPr lang="fr-FR" sz="2800" b="1" dirty="0" smtClean="0"/>
              <a:t>Président de la Commission Service (EMS)</a:t>
            </a:r>
          </a:p>
          <a:p>
            <a:pPr marL="808038" lvl="2" indent="-342900">
              <a:buFont typeface="Wingdings" panose="05000000000000000000" pitchFamily="2" charset="2"/>
              <a:buChar char="§"/>
            </a:pPr>
            <a:r>
              <a:rPr lang="fr-FR" sz="2800" b="1" dirty="0" smtClean="0"/>
              <a:t>Président de la Commission Communication</a:t>
            </a:r>
          </a:p>
          <a:p>
            <a:pPr marL="808038" lvl="2" indent="-342900">
              <a:buFont typeface="Wingdings" panose="05000000000000000000" pitchFamily="2" charset="2"/>
              <a:buChar char="§"/>
            </a:pPr>
            <a:r>
              <a:rPr lang="fr-FR" sz="2800" b="1" dirty="0" smtClean="0"/>
              <a:t>Coordinateur LCIF de club</a:t>
            </a:r>
          </a:p>
        </p:txBody>
      </p:sp>
      <p:sp>
        <p:nvSpPr>
          <p:cNvPr id="7" name="Title 2"/>
          <p:cNvSpPr txBox="1">
            <a:spLocks/>
          </p:cNvSpPr>
          <p:nvPr/>
        </p:nvSpPr>
        <p:spPr>
          <a:xfrm>
            <a:off x="24026" y="1014609"/>
            <a:ext cx="8796445"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buClr>
                <a:srgbClr val="00338D"/>
              </a:buClr>
              <a:buFont typeface="Wingdings 2" panose="05020102010507070707" pitchFamily="18" charset="2"/>
              <a:buChar char="A"/>
            </a:pPr>
            <a:r>
              <a:rPr lang="fr-FR" sz="3200" b="1" dirty="0" smtClean="0">
                <a:solidFill>
                  <a:srgbClr val="00338D"/>
                </a:solidFill>
              </a:rPr>
              <a:t>Rappel des dispositions de la structure de club</a:t>
            </a:r>
            <a:endParaRPr lang="fr-FR" sz="3200" b="1" dirty="0">
              <a:solidFill>
                <a:srgbClr val="00338D"/>
              </a:solidFill>
            </a:endParaRPr>
          </a:p>
        </p:txBody>
      </p:sp>
      <p:sp>
        <p:nvSpPr>
          <p:cNvPr id="4" name="Flèche courbée vers la droite 3"/>
          <p:cNvSpPr/>
          <p:nvPr/>
        </p:nvSpPr>
        <p:spPr>
          <a:xfrm>
            <a:off x="826727" y="5157192"/>
            <a:ext cx="648072" cy="9361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Rectangle 4"/>
          <p:cNvSpPr/>
          <p:nvPr/>
        </p:nvSpPr>
        <p:spPr>
          <a:xfrm>
            <a:off x="1481424" y="5616242"/>
            <a:ext cx="7662576" cy="523220"/>
          </a:xfrm>
          <a:prstGeom prst="rect">
            <a:avLst/>
          </a:prstGeom>
        </p:spPr>
        <p:txBody>
          <a:bodyPr wrap="square">
            <a:spAutoFit/>
          </a:bodyPr>
          <a:lstStyle/>
          <a:p>
            <a:pPr marL="0" lvl="2"/>
            <a:r>
              <a:rPr lang="fr-FR" sz="2800" b="1" dirty="0">
                <a:solidFill>
                  <a:srgbClr val="00338D"/>
                </a:solidFill>
              </a:rPr>
              <a:t>Connecter le tout à la Structure Mondiale d’Action</a:t>
            </a:r>
            <a:endParaRPr lang="fr-FR" sz="3200" b="1" dirty="0">
              <a:solidFill>
                <a:srgbClr val="00338D"/>
              </a:solidFill>
            </a:endParaRPr>
          </a:p>
        </p:txBody>
      </p:sp>
    </p:spTree>
    <p:extLst>
      <p:ext uri="{BB962C8B-B14F-4D97-AF65-F5344CB8AC3E}">
        <p14:creationId xmlns:p14="http://schemas.microsoft.com/office/powerpoint/2010/main" xmlns="" val="11099895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anim calcmode="lin" valueType="num">
                                      <p:cBhvr>
                                        <p:cTn id="1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anim calcmode="lin" valueType="num">
                                      <p:cBhvr>
                                        <p:cTn id="2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750"/>
                                        <p:tgtEl>
                                          <p:spTgt spid="6">
                                            <p:txEl>
                                              <p:pRg st="4" end="4"/>
                                            </p:txEl>
                                          </p:spTgt>
                                        </p:tgtEl>
                                      </p:cBhvr>
                                    </p:animEffect>
                                    <p:anim calcmode="lin" valueType="num">
                                      <p:cBhvr>
                                        <p:cTn id="26"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7" dur="75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1000"/>
                                        <p:tgtEl>
                                          <p:spTgt spid="6">
                                            <p:txEl>
                                              <p:pRg st="5" end="5"/>
                                            </p:txEl>
                                          </p:spTgt>
                                        </p:tgtEl>
                                      </p:cBhvr>
                                    </p:animEffect>
                                    <p:anim calcmode="lin" valueType="num">
                                      <p:cBhvr>
                                        <p:cTn id="3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1000"/>
                                        <p:tgtEl>
                                          <p:spTgt spid="6">
                                            <p:txEl>
                                              <p:pRg st="6" end="6"/>
                                            </p:txEl>
                                          </p:spTgt>
                                        </p:tgtEl>
                                      </p:cBhvr>
                                    </p:animEffect>
                                    <p:anim calcmode="lin" valueType="num">
                                      <p:cBhvr>
                                        <p:cTn id="3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39" fill="hold">
                            <p:stCondLst>
                              <p:cond delay="3750"/>
                            </p:stCondLst>
                            <p:childTnLst>
                              <p:par>
                                <p:cTn id="40" presetID="16" presetClass="entr" presetSubtype="2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par>
                          <p:cTn id="43" fill="hold">
                            <p:stCondLst>
                              <p:cond delay="4250"/>
                            </p:stCondLst>
                            <p:childTnLst>
                              <p:par>
                                <p:cTn id="44" presetID="16" presetClass="entr" presetSubtype="21"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3989882" y="6401544"/>
            <a:ext cx="1376536" cy="225425"/>
          </a:xfrm>
        </p:spPr>
        <p:txBody>
          <a:bodyPr/>
          <a:lstStyle/>
          <a:p>
            <a:fld id="{5F531692-C26F-45C7-B003-5EC01D05A137}" type="datetime1">
              <a:rPr lang="fr-FR" b="1">
                <a:solidFill>
                  <a:srgbClr val="00338D"/>
                </a:solidFill>
                <a:latin typeface="Tw Cen MT" panose="020B0602020104020603" pitchFamily="34" charset="0"/>
              </a:rPr>
              <a:pPr/>
              <a:t>04/05/2020</a:t>
            </a:fld>
            <a:endParaRPr lang="fr-FR" b="1" dirty="0">
              <a:solidFill>
                <a:srgbClr val="00338D"/>
              </a:solidFill>
              <a:latin typeface="Tw Cen MT" panose="020B0602020104020603" pitchFamily="34" charset="0"/>
            </a:endParaRPr>
          </a:p>
        </p:txBody>
      </p:sp>
      <p:sp>
        <p:nvSpPr>
          <p:cNvPr id="5" name="Espace réservé du numéro de diapositive 4"/>
          <p:cNvSpPr>
            <a:spLocks noGrp="1"/>
          </p:cNvSpPr>
          <p:nvPr>
            <p:ph type="sldNum" sz="quarter" idx="12"/>
          </p:nvPr>
        </p:nvSpPr>
        <p:spPr>
          <a:xfrm>
            <a:off x="7812360" y="6515943"/>
            <a:ext cx="724368" cy="225425"/>
          </a:xfrm>
        </p:spPr>
        <p:txBody>
          <a:bodyPr/>
          <a:lstStyle/>
          <a:p>
            <a:fld id="{95F7D930-624D-4EB8-8416-D6D28EB3B098}" type="slidenum">
              <a:rPr lang="fr-FR" smtClean="0"/>
              <a:pPr/>
              <a:t>7</a:t>
            </a:fld>
            <a:endParaRPr lang="fr-FR" dirty="0"/>
          </a:p>
        </p:txBody>
      </p:sp>
      <p:sp>
        <p:nvSpPr>
          <p:cNvPr id="6" name="AutoShape 11"/>
          <p:cNvSpPr>
            <a:spLocks noChangeArrowheads="1"/>
          </p:cNvSpPr>
          <p:nvPr/>
        </p:nvSpPr>
        <p:spPr bwMode="auto">
          <a:xfrm>
            <a:off x="6682153" y="4193274"/>
            <a:ext cx="2321170" cy="2535177"/>
          </a:xfrm>
          <a:prstGeom prst="roundRect">
            <a:avLst>
              <a:gd name="adj" fmla="val 10003"/>
            </a:avLst>
          </a:prstGeom>
          <a:extLst/>
        </p:spPr>
        <p:style>
          <a:lnRef idx="2">
            <a:schemeClr val="accent1"/>
          </a:lnRef>
          <a:fillRef idx="1">
            <a:schemeClr val="lt1"/>
          </a:fillRef>
          <a:effectRef idx="0">
            <a:schemeClr val="accent1"/>
          </a:effectRef>
          <a:fontRef idx="minor">
            <a:schemeClr val="dk1"/>
          </a:fontRef>
        </p:style>
        <p:txBody>
          <a:bodyPr lIns="0" tIns="108000" rIns="0" bIns="0" anchor="t" anchorCtr="0"/>
          <a:lstStyle/>
          <a:p>
            <a:pPr algn="ctr" eaLnBrk="1" hangingPunct="1">
              <a:lnSpc>
                <a:spcPts val="1800"/>
              </a:lnSpc>
            </a:pPr>
            <a:r>
              <a:rPr lang="fr-FR" b="1" dirty="0" smtClean="0">
                <a:solidFill>
                  <a:srgbClr val="00338D"/>
                </a:solidFill>
                <a:latin typeface="Tw Cen MT" panose="020B0602020104020603" pitchFamily="34" charset="0"/>
              </a:rPr>
              <a:t>Les membres du club</a:t>
            </a:r>
            <a:endParaRPr lang="fr-FR" b="1" dirty="0">
              <a:solidFill>
                <a:srgbClr val="00338D"/>
              </a:solidFill>
              <a:latin typeface="Tw Cen MT" panose="020B0602020104020603" pitchFamily="34" charset="0"/>
            </a:endParaRPr>
          </a:p>
        </p:txBody>
      </p:sp>
      <p:sp>
        <p:nvSpPr>
          <p:cNvPr id="7" name="AutoShape 4">
            <a:hlinkClick r:id="" action="ppaction://noaction"/>
          </p:cNvPr>
          <p:cNvSpPr>
            <a:spLocks noChangeArrowheads="1"/>
          </p:cNvSpPr>
          <p:nvPr/>
        </p:nvSpPr>
        <p:spPr bwMode="auto">
          <a:xfrm>
            <a:off x="6804247" y="4726673"/>
            <a:ext cx="2065902"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eaLnBrk="1" hangingPunct="1">
              <a:lnSpc>
                <a:spcPts val="1300"/>
              </a:lnSpc>
            </a:pPr>
            <a:r>
              <a:rPr lang="fr-FR" sz="1600" b="1" dirty="0" smtClean="0">
                <a:solidFill>
                  <a:srgbClr val="00338D"/>
                </a:solidFill>
              </a:rPr>
              <a:t>Membre du Club</a:t>
            </a:r>
            <a:endParaRPr lang="fr-FR" sz="1600" b="1" dirty="0">
              <a:solidFill>
                <a:srgbClr val="00338D"/>
              </a:solidFill>
            </a:endParaRPr>
          </a:p>
        </p:txBody>
      </p:sp>
      <p:sp>
        <p:nvSpPr>
          <p:cNvPr id="8" name="AutoShape 4">
            <a:hlinkClick r:id="" action="ppaction://noaction"/>
          </p:cNvPr>
          <p:cNvSpPr>
            <a:spLocks noChangeArrowheads="1"/>
          </p:cNvSpPr>
          <p:nvPr/>
        </p:nvSpPr>
        <p:spPr bwMode="auto">
          <a:xfrm>
            <a:off x="6804247" y="5198821"/>
            <a:ext cx="2065902"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eaLnBrk="1" hangingPunct="1">
              <a:lnSpc>
                <a:spcPts val="1300"/>
              </a:lnSpc>
            </a:pPr>
            <a:r>
              <a:rPr lang="fr-FR" sz="1600" b="1" dirty="0" smtClean="0">
                <a:solidFill>
                  <a:srgbClr val="00338D"/>
                </a:solidFill>
              </a:rPr>
              <a:t>Membre du Club</a:t>
            </a:r>
            <a:endParaRPr lang="fr-FR" sz="1600" b="1" dirty="0">
              <a:solidFill>
                <a:srgbClr val="00338D"/>
              </a:solidFill>
            </a:endParaRPr>
          </a:p>
        </p:txBody>
      </p:sp>
      <p:sp>
        <p:nvSpPr>
          <p:cNvPr id="9" name="AutoShape 4">
            <a:hlinkClick r:id="" action="ppaction://noaction"/>
          </p:cNvPr>
          <p:cNvSpPr>
            <a:spLocks noChangeArrowheads="1"/>
          </p:cNvSpPr>
          <p:nvPr/>
        </p:nvSpPr>
        <p:spPr bwMode="auto">
          <a:xfrm>
            <a:off x="6804247" y="5637527"/>
            <a:ext cx="2065902"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eaLnBrk="1" hangingPunct="1">
              <a:lnSpc>
                <a:spcPts val="1300"/>
              </a:lnSpc>
            </a:pPr>
            <a:r>
              <a:rPr lang="fr-FR" sz="1600" b="1" dirty="0" smtClean="0">
                <a:solidFill>
                  <a:srgbClr val="00338D"/>
                </a:solidFill>
              </a:rPr>
              <a:t>Membre du Club</a:t>
            </a:r>
            <a:endParaRPr lang="fr-FR" sz="1600" b="1" dirty="0">
              <a:solidFill>
                <a:srgbClr val="00338D"/>
              </a:solidFill>
            </a:endParaRPr>
          </a:p>
        </p:txBody>
      </p:sp>
      <p:sp>
        <p:nvSpPr>
          <p:cNvPr id="11" name="Rectangle à coins arrondis 10"/>
          <p:cNvSpPr/>
          <p:nvPr/>
        </p:nvSpPr>
        <p:spPr>
          <a:xfrm>
            <a:off x="6804247" y="6195473"/>
            <a:ext cx="2065901" cy="360000"/>
          </a:xfrm>
          <a:prstGeom prst="roundRect">
            <a:avLst/>
          </a:prstGeom>
          <a:solidFill>
            <a:srgbClr val="92D050"/>
          </a:solidFill>
        </p:spPr>
        <p:style>
          <a:lnRef idx="0">
            <a:schemeClr val="accent2"/>
          </a:lnRef>
          <a:fillRef idx="3">
            <a:schemeClr val="accent2"/>
          </a:fillRef>
          <a:effectRef idx="3">
            <a:schemeClr val="accent2"/>
          </a:effectRef>
          <a:fontRef idx="minor">
            <a:schemeClr val="lt1"/>
          </a:fontRef>
        </p:style>
        <p:txBody>
          <a:bodyPr bIns="0" anchor="ctr"/>
          <a:lstStyle/>
          <a:p>
            <a:pPr algn="ctr" eaLnBrk="1" hangingPunct="1">
              <a:lnSpc>
                <a:spcPts val="1300"/>
              </a:lnSpc>
            </a:pPr>
            <a:r>
              <a:rPr lang="fr-FR" sz="1600" b="1" dirty="0">
                <a:solidFill>
                  <a:srgbClr val="00338D"/>
                </a:solidFill>
              </a:rPr>
              <a:t>….</a:t>
            </a:r>
          </a:p>
        </p:txBody>
      </p:sp>
      <p:sp>
        <p:nvSpPr>
          <p:cNvPr id="12" name="AutoShape 11"/>
          <p:cNvSpPr>
            <a:spLocks noChangeArrowheads="1"/>
          </p:cNvSpPr>
          <p:nvPr/>
        </p:nvSpPr>
        <p:spPr bwMode="auto">
          <a:xfrm>
            <a:off x="6682153" y="1242918"/>
            <a:ext cx="2321169" cy="2834152"/>
          </a:xfrm>
          <a:prstGeom prst="roundRect">
            <a:avLst>
              <a:gd name="adj" fmla="val 10003"/>
            </a:avLst>
          </a:prstGeom>
          <a:extLst/>
        </p:spPr>
        <p:style>
          <a:lnRef idx="2">
            <a:schemeClr val="accent2"/>
          </a:lnRef>
          <a:fillRef idx="1">
            <a:schemeClr val="lt1"/>
          </a:fillRef>
          <a:effectRef idx="0">
            <a:schemeClr val="accent2"/>
          </a:effectRef>
          <a:fontRef idx="minor">
            <a:schemeClr val="dk1"/>
          </a:fontRef>
        </p:style>
        <p:txBody>
          <a:bodyPr lIns="0" tIns="252000" rIns="0" bIns="0" anchor="t" anchorCtr="0"/>
          <a:lstStyle/>
          <a:p>
            <a:pPr algn="ctr" eaLnBrk="1" hangingPunct="1">
              <a:lnSpc>
                <a:spcPts val="1500"/>
              </a:lnSpc>
            </a:pPr>
            <a:endParaRPr lang="fr-FR" sz="1800" b="1" dirty="0">
              <a:solidFill>
                <a:srgbClr val="00338D"/>
              </a:solidFill>
              <a:effectLst>
                <a:outerShdw blurRad="38100" dist="38100" dir="2700000" algn="tl">
                  <a:srgbClr val="000000">
                    <a:alpha val="43137"/>
                  </a:srgbClr>
                </a:outerShdw>
              </a:effectLst>
            </a:endParaRPr>
          </a:p>
        </p:txBody>
      </p:sp>
      <p:sp>
        <p:nvSpPr>
          <p:cNvPr id="16" name="Rectangle à coins arrondis 15"/>
          <p:cNvSpPr/>
          <p:nvPr/>
        </p:nvSpPr>
        <p:spPr>
          <a:xfrm>
            <a:off x="128780" y="1289084"/>
            <a:ext cx="6408711" cy="5439367"/>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Tw Cen MT"/>
              <a:ea typeface="+mn-ea"/>
              <a:cs typeface="+mn-cs"/>
            </a:endParaRPr>
          </a:p>
        </p:txBody>
      </p:sp>
      <p:sp>
        <p:nvSpPr>
          <p:cNvPr id="17" name="AutoShape 11"/>
          <p:cNvSpPr>
            <a:spLocks noChangeArrowheads="1"/>
          </p:cNvSpPr>
          <p:nvPr/>
        </p:nvSpPr>
        <p:spPr bwMode="auto">
          <a:xfrm>
            <a:off x="179514" y="1783269"/>
            <a:ext cx="3970456" cy="4454043"/>
          </a:xfrm>
          <a:prstGeom prst="roundRect">
            <a:avLst>
              <a:gd name="adj" fmla="val 10003"/>
            </a:avLst>
          </a:prstGeom>
          <a:pattFill prst="ltDnDiag">
            <a:fgClr>
              <a:srgbClr val="0066FF"/>
            </a:fgClr>
            <a:bgClr>
              <a:sysClr val="window" lastClr="FFFFFF"/>
            </a:bgClr>
          </a:patt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tIns="252000" rIns="0" bIns="0" anchor="t"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fr-FR" sz="1800" b="1" i="0" u="none" strike="noStrike" kern="0" cap="none" spc="0" normalizeH="0" baseline="0" noProof="0" dirty="0" smtClean="0">
              <a:ln>
                <a:noFill/>
              </a:ln>
              <a:solidFill>
                <a:srgbClr val="00338D"/>
              </a:solidFill>
              <a:effectLst>
                <a:outerShdw blurRad="38100" dist="38100" dir="2700000" algn="tl">
                  <a:srgbClr val="000000">
                    <a:alpha val="43137"/>
                  </a:srgbClr>
                </a:outerShdw>
              </a:effectLst>
              <a:uLnTx/>
              <a:uFillTx/>
              <a:latin typeface="Tw Cen MT"/>
              <a:ea typeface="+mn-ea"/>
              <a:cs typeface="+mn-cs"/>
            </a:endParaRPr>
          </a:p>
        </p:txBody>
      </p:sp>
      <p:sp>
        <p:nvSpPr>
          <p:cNvPr id="24" name="AutoShape 6"/>
          <p:cNvSpPr>
            <a:spLocks noChangeArrowheads="1"/>
          </p:cNvSpPr>
          <p:nvPr/>
        </p:nvSpPr>
        <p:spPr bwMode="auto">
          <a:xfrm>
            <a:off x="2347935" y="5311257"/>
            <a:ext cx="1661358" cy="594001"/>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rIns="0" bIns="0" anchor="ct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00338D"/>
                </a:solidFill>
                <a:effectLst/>
                <a:uLnTx/>
                <a:uFillTx/>
                <a:latin typeface="Tw Cen MT"/>
                <a:ea typeface="+mn-ea"/>
                <a:cs typeface="+mn-cs"/>
              </a:rPr>
              <a:t>Autres </a:t>
            </a:r>
          </a:p>
          <a:p>
            <a:pPr marL="0" marR="0" lvl="0" indent="0" algn="ctr" defTabSz="914400" eaLnBrk="1" fontAlgn="auto" latinLnBrk="0" hangingPunct="1">
              <a:lnSpc>
                <a:spcPts val="15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00338D"/>
                </a:solidFill>
                <a:effectLst/>
                <a:uLnTx/>
                <a:uFillTx/>
                <a:latin typeface="Tw Cen MT"/>
                <a:ea typeface="+mn-ea"/>
                <a:cs typeface="+mn-cs"/>
              </a:rPr>
              <a:t>Vice-présidents</a:t>
            </a:r>
          </a:p>
        </p:txBody>
      </p:sp>
      <p:sp>
        <p:nvSpPr>
          <p:cNvPr id="32" name="ZoneTexte 31"/>
          <p:cNvSpPr txBox="1"/>
          <p:nvPr/>
        </p:nvSpPr>
        <p:spPr>
          <a:xfrm>
            <a:off x="1108657" y="1783269"/>
            <a:ext cx="2264531" cy="523220"/>
          </a:xfrm>
          <a:prstGeom prst="rect">
            <a:avLst/>
          </a:prstGeom>
          <a:noFill/>
        </p:spPr>
        <p:txBody>
          <a:bodyPr wrap="none" rtlCol="0">
            <a:spAutoFit/>
          </a:bodyPr>
          <a:lstStyle/>
          <a:p>
            <a:pPr algn="ctr" fontAlgn="auto">
              <a:spcBef>
                <a:spcPts val="0"/>
              </a:spcBef>
              <a:spcAft>
                <a:spcPts val="0"/>
              </a:spcAft>
            </a:pPr>
            <a:r>
              <a:rPr lang="fr-FR" sz="2800" b="1" dirty="0" smtClean="0">
                <a:solidFill>
                  <a:srgbClr val="00338D"/>
                </a:solidFill>
                <a:latin typeface="Tw Cen MT"/>
                <a:ea typeface="+mn-ea"/>
                <a:cs typeface="+mn-cs"/>
              </a:rPr>
              <a:t>Membres élus</a:t>
            </a:r>
            <a:endParaRPr lang="fr-FR" sz="2800" b="1" dirty="0">
              <a:solidFill>
                <a:srgbClr val="00338D"/>
              </a:solidFill>
              <a:latin typeface="Tw Cen MT"/>
              <a:ea typeface="+mn-ea"/>
              <a:cs typeface="+mn-cs"/>
            </a:endParaRPr>
          </a:p>
        </p:txBody>
      </p:sp>
      <p:sp>
        <p:nvSpPr>
          <p:cNvPr id="33" name="ZoneTexte 32"/>
          <p:cNvSpPr txBox="1"/>
          <p:nvPr/>
        </p:nvSpPr>
        <p:spPr>
          <a:xfrm>
            <a:off x="1676041" y="1196752"/>
            <a:ext cx="3800000" cy="461665"/>
          </a:xfrm>
          <a:prstGeom prst="rect">
            <a:avLst/>
          </a:prstGeom>
          <a:noFill/>
        </p:spPr>
        <p:txBody>
          <a:bodyPr wrap="square" rtlCol="0">
            <a:spAutoFit/>
          </a:bodyPr>
          <a:lstStyle/>
          <a:p>
            <a:pPr algn="ctr" fontAlgn="auto">
              <a:spcBef>
                <a:spcPts val="0"/>
              </a:spcBef>
              <a:spcAft>
                <a:spcPts val="0"/>
              </a:spcAft>
            </a:pPr>
            <a:r>
              <a:rPr lang="fr-FR" sz="2400" b="1" dirty="0" smtClean="0">
                <a:solidFill>
                  <a:srgbClr val="C00000"/>
                </a:solidFill>
                <a:latin typeface="Tw Cen MT"/>
                <a:ea typeface="+mn-ea"/>
                <a:cs typeface="+mn-cs"/>
              </a:rPr>
              <a:t>Conseil d’Administration</a:t>
            </a:r>
            <a:endParaRPr lang="fr-FR" sz="2400" b="1" dirty="0">
              <a:solidFill>
                <a:srgbClr val="C00000"/>
              </a:solidFill>
              <a:latin typeface="Tw Cen MT"/>
              <a:ea typeface="+mn-ea"/>
              <a:cs typeface="+mn-cs"/>
            </a:endParaRPr>
          </a:p>
        </p:txBody>
      </p:sp>
      <p:sp>
        <p:nvSpPr>
          <p:cNvPr id="35" name="Rectangle 34"/>
          <p:cNvSpPr/>
          <p:nvPr/>
        </p:nvSpPr>
        <p:spPr bwMode="auto">
          <a:xfrm>
            <a:off x="281354" y="2353151"/>
            <a:ext cx="1959568" cy="2753891"/>
          </a:xfrm>
          <a:prstGeom prst="rect">
            <a:avLst/>
          </a:prstGeom>
          <a:pattFill prst="lgCheck">
            <a:fgClr>
              <a:schemeClr val="accent2">
                <a:lumMod val="40000"/>
                <a:lumOff val="60000"/>
              </a:schemeClr>
            </a:fgClr>
            <a:bgClr>
              <a:schemeClr val="bg1"/>
            </a:bgClr>
          </a:pattFill>
          <a:ln w="44450" cap="flat" cmpd="dbl"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3000" b="1" i="0" u="none" strike="noStrike" cap="none" normalizeH="0" dirty="0" smtClean="0">
                <a:ln>
                  <a:noFill/>
                </a:ln>
                <a:solidFill>
                  <a:srgbClr val="00338D"/>
                </a:solidFill>
                <a:effectLst/>
                <a:latin typeface="Tw Cen MT" panose="020B0602020104020603" pitchFamily="34" charset="0"/>
                <a:ea typeface="ヒラギノ角ゴ Pro W3" pitchFamily="84" charset="-128"/>
              </a:rPr>
              <a:t>Bureau</a:t>
            </a:r>
          </a:p>
        </p:txBody>
      </p:sp>
      <p:sp>
        <p:nvSpPr>
          <p:cNvPr id="36" name="AutoShape 4">
            <a:hlinkClick r:id="" action="ppaction://noaction"/>
          </p:cNvPr>
          <p:cNvSpPr>
            <a:spLocks noChangeArrowheads="1"/>
          </p:cNvSpPr>
          <p:nvPr/>
        </p:nvSpPr>
        <p:spPr bwMode="auto">
          <a:xfrm>
            <a:off x="353948" y="3026280"/>
            <a:ext cx="1790629" cy="590411"/>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bIns="0" anchor="ct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00338D"/>
                </a:solidFill>
                <a:effectLst/>
                <a:uLnTx/>
                <a:uFillTx/>
                <a:latin typeface="Tw Cen MT"/>
                <a:ea typeface="+mn-ea"/>
                <a:cs typeface="+mn-cs"/>
              </a:rPr>
              <a:t>Président - Club</a:t>
            </a:r>
          </a:p>
          <a:p>
            <a:pPr marL="0" marR="0" lvl="0" indent="0" algn="ctr" defTabSz="914400" eaLnBrk="1" fontAlgn="auto" latinLnBrk="0" hangingPunct="1">
              <a:lnSpc>
                <a:spcPts val="15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C00000"/>
                </a:solidFill>
                <a:effectLst/>
                <a:uLnTx/>
                <a:uFillTx/>
                <a:latin typeface="Tw Cen MT"/>
                <a:ea typeface="+mn-ea"/>
                <a:cs typeface="+mn-cs"/>
              </a:rPr>
              <a:t>  SMA</a:t>
            </a:r>
            <a:endParaRPr kumimoji="0" lang="fr-FR" b="1" i="0" u="none" strike="noStrike" kern="0" cap="none" spc="0" normalizeH="0" baseline="0" noProof="0" dirty="0" smtClean="0">
              <a:ln>
                <a:noFill/>
              </a:ln>
              <a:solidFill>
                <a:srgbClr val="00338D"/>
              </a:solidFill>
              <a:effectLst/>
              <a:uLnTx/>
              <a:uFillTx/>
              <a:latin typeface="Tw Cen MT"/>
              <a:ea typeface="+mn-ea"/>
              <a:cs typeface="+mn-cs"/>
            </a:endParaRPr>
          </a:p>
        </p:txBody>
      </p:sp>
      <p:sp>
        <p:nvSpPr>
          <p:cNvPr id="37" name="AutoShape 6"/>
          <p:cNvSpPr>
            <a:spLocks noChangeArrowheads="1"/>
          </p:cNvSpPr>
          <p:nvPr/>
        </p:nvSpPr>
        <p:spPr bwMode="auto">
          <a:xfrm>
            <a:off x="2347934" y="2348880"/>
            <a:ext cx="1620000" cy="621982"/>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rIns="0" bIns="0" anchor="ctr"/>
          <a:lstStyle/>
          <a:p>
            <a:pPr marL="0" marR="0" lvl="0" indent="0" algn="ctr" defTabSz="914400" eaLnBrk="1" fontAlgn="auto" latinLnBrk="0" hangingPunct="1">
              <a:lnSpc>
                <a:spcPts val="1100"/>
              </a:lnSpc>
              <a:spcBef>
                <a:spcPts val="0"/>
              </a:spcBef>
              <a:spcAft>
                <a:spcPts val="0"/>
              </a:spcAft>
              <a:buClrTx/>
              <a:buSzTx/>
              <a:buFontTx/>
              <a:buNone/>
              <a:tabLst/>
              <a:defRPr/>
            </a:pP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1</a:t>
            </a:r>
            <a:r>
              <a:rPr kumimoji="0" lang="fr-FR" sz="1600" b="1" i="0" u="none" strike="noStrike" kern="0" cap="none" spc="0" normalizeH="0" baseline="30000" noProof="0" dirty="0" smtClean="0">
                <a:ln>
                  <a:noFill/>
                </a:ln>
                <a:solidFill>
                  <a:srgbClr val="00338D"/>
                </a:solidFill>
                <a:effectLst/>
                <a:uLnTx/>
                <a:uFillTx/>
                <a:latin typeface="Tw Cen MT"/>
                <a:ea typeface="+mn-ea"/>
                <a:cs typeface="+mn-cs"/>
              </a:rPr>
              <a:t>er</a:t>
            </a: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 Vice-président</a:t>
            </a:r>
          </a:p>
          <a:p>
            <a:pPr marL="0" marR="0" lvl="0" indent="0" algn="ctr" defTabSz="914400" eaLnBrk="1" fontAlgn="auto" latinLnBrk="0" hangingPunct="1">
              <a:lnSpc>
                <a:spcPts val="1100"/>
              </a:lnSpc>
              <a:spcBef>
                <a:spcPts val="0"/>
              </a:spcBef>
              <a:spcAft>
                <a:spcPts val="0"/>
              </a:spcAft>
              <a:buClrTx/>
              <a:buSzTx/>
              <a:buFontTx/>
              <a:buNone/>
              <a:tabLst/>
              <a:defRPr/>
            </a:pPr>
            <a:endParaRPr kumimoji="0" lang="fr-FR" sz="1600" b="1" i="0" u="none" strike="noStrike" kern="0" cap="none" spc="0" normalizeH="0" baseline="0" noProof="0" dirty="0" smtClean="0">
              <a:ln>
                <a:noFill/>
              </a:ln>
              <a:solidFill>
                <a:srgbClr val="00338D"/>
              </a:solidFill>
              <a:effectLst/>
              <a:uLnTx/>
              <a:uFillTx/>
              <a:latin typeface="Tw Cen MT"/>
              <a:ea typeface="+mn-ea"/>
              <a:cs typeface="+mn-cs"/>
            </a:endParaRPr>
          </a:p>
          <a:p>
            <a:pPr marL="0" marR="0" lvl="0" indent="0" algn="ctr" defTabSz="914400" eaLnBrk="1" fontAlgn="auto" latinLnBrk="0" hangingPunct="1">
              <a:lnSpc>
                <a:spcPts val="1100"/>
              </a:lnSpc>
              <a:spcBef>
                <a:spcPts val="0"/>
              </a:spcBef>
              <a:spcAft>
                <a:spcPts val="0"/>
              </a:spcAft>
              <a:buClrTx/>
              <a:buSzTx/>
              <a:buFontTx/>
              <a:buNone/>
              <a:tabLst/>
              <a:defRPr/>
            </a:pPr>
            <a:r>
              <a:rPr kumimoji="0" lang="fr-FR" sz="1600" b="1" i="0" u="none" strike="noStrike" kern="0" cap="none" spc="0" normalizeH="0" baseline="0" noProof="0" dirty="0" smtClean="0">
                <a:ln>
                  <a:noFill/>
                </a:ln>
                <a:solidFill>
                  <a:srgbClr val="C00000"/>
                </a:solidFill>
                <a:effectLst/>
                <a:uLnTx/>
                <a:uFillTx/>
                <a:latin typeface="Tw Cen MT"/>
                <a:ea typeface="+mn-ea"/>
                <a:cs typeface="+mn-cs"/>
              </a:rPr>
              <a:t>EML</a:t>
            </a:r>
            <a:endParaRPr kumimoji="0" lang="fr-FR" sz="1600" b="1" i="0" u="none" strike="noStrike" kern="0" cap="none" spc="0" normalizeH="0" baseline="0" noProof="0" dirty="0" smtClean="0">
              <a:ln>
                <a:noFill/>
              </a:ln>
              <a:solidFill>
                <a:srgbClr val="00338D"/>
              </a:solidFill>
              <a:effectLst/>
              <a:uLnTx/>
              <a:uFillTx/>
              <a:latin typeface="Tw Cen MT"/>
              <a:ea typeface="+mn-ea"/>
              <a:cs typeface="+mn-cs"/>
            </a:endParaRPr>
          </a:p>
        </p:txBody>
      </p:sp>
      <p:sp>
        <p:nvSpPr>
          <p:cNvPr id="38" name="AutoShape 8"/>
          <p:cNvSpPr>
            <a:spLocks noChangeArrowheads="1"/>
          </p:cNvSpPr>
          <p:nvPr/>
        </p:nvSpPr>
        <p:spPr bwMode="auto">
          <a:xfrm>
            <a:off x="2347935" y="3133933"/>
            <a:ext cx="1661358" cy="655107"/>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rIns="0" bIns="0" anchor="ct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Président de la </a:t>
            </a:r>
            <a:r>
              <a:rPr kumimoji="0" lang="fr-FR" sz="1400" b="1" i="0" u="none" strike="noStrike" kern="0" cap="none" spc="0" normalizeH="0" baseline="0" noProof="0" dirty="0" smtClean="0">
                <a:ln>
                  <a:noFill/>
                </a:ln>
                <a:solidFill>
                  <a:srgbClr val="00338D"/>
                </a:solidFill>
                <a:effectLst/>
                <a:uLnTx/>
                <a:uFillTx/>
                <a:latin typeface="Tw Cen MT"/>
                <a:ea typeface="+mn-ea"/>
                <a:cs typeface="+mn-cs"/>
              </a:rPr>
              <a:t>Commission Effectif</a:t>
            </a:r>
          </a:p>
          <a:p>
            <a:pPr marL="0" marR="0" lvl="0" indent="0" algn="ctr" defTabSz="914400" eaLnBrk="1" fontAlgn="auto" latinLnBrk="0" hangingPunct="1">
              <a:lnSpc>
                <a:spcPts val="1500"/>
              </a:lnSpc>
              <a:spcBef>
                <a:spcPts val="0"/>
              </a:spcBef>
              <a:spcAft>
                <a:spcPts val="0"/>
              </a:spcAft>
              <a:buClrTx/>
              <a:buSzTx/>
              <a:buFontTx/>
              <a:buNone/>
              <a:tabLst/>
              <a:defRPr/>
            </a:pPr>
            <a:r>
              <a:rPr kumimoji="0" lang="fr-FR" sz="1400" b="1" i="0" u="none" strike="noStrike" kern="0" cap="none" spc="0" normalizeH="0" baseline="0" noProof="0" dirty="0" smtClean="0">
                <a:ln>
                  <a:noFill/>
                </a:ln>
                <a:solidFill>
                  <a:srgbClr val="C00000"/>
                </a:solidFill>
                <a:effectLst/>
                <a:uLnTx/>
                <a:uFillTx/>
                <a:latin typeface="Tw Cen MT"/>
                <a:ea typeface="+mn-ea"/>
                <a:cs typeface="+mn-cs"/>
              </a:rPr>
              <a:t>EME</a:t>
            </a:r>
            <a:endParaRPr kumimoji="0" lang="fr-FR" sz="1400" b="1" i="0" u="none" strike="noStrike" kern="0" cap="none" spc="0" normalizeH="0" baseline="0" noProof="0" dirty="0" smtClean="0">
              <a:ln>
                <a:noFill/>
              </a:ln>
              <a:solidFill>
                <a:srgbClr val="00338D"/>
              </a:solidFill>
              <a:effectLst/>
              <a:uLnTx/>
              <a:uFillTx/>
              <a:latin typeface="Tw Cen MT"/>
              <a:ea typeface="+mn-ea"/>
              <a:cs typeface="+mn-cs"/>
            </a:endParaRPr>
          </a:p>
        </p:txBody>
      </p:sp>
      <p:sp>
        <p:nvSpPr>
          <p:cNvPr id="39" name="AutoShape 8"/>
          <p:cNvSpPr>
            <a:spLocks noChangeArrowheads="1"/>
          </p:cNvSpPr>
          <p:nvPr/>
        </p:nvSpPr>
        <p:spPr bwMode="auto">
          <a:xfrm>
            <a:off x="2376389" y="3898139"/>
            <a:ext cx="1620000" cy="610981"/>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rIns="0" bIns="0" anchor="ct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Président de la </a:t>
            </a:r>
            <a:r>
              <a:rPr kumimoji="0" lang="fr-FR" sz="1400" b="1" i="0" u="none" strike="noStrike" kern="0" cap="none" spc="0" normalizeH="0" baseline="0" noProof="0" dirty="0" smtClean="0">
                <a:ln>
                  <a:noFill/>
                </a:ln>
                <a:solidFill>
                  <a:srgbClr val="00338D"/>
                </a:solidFill>
                <a:effectLst/>
                <a:uLnTx/>
                <a:uFillTx/>
                <a:latin typeface="Tw Cen MT"/>
                <a:ea typeface="+mn-ea"/>
                <a:cs typeface="+mn-cs"/>
              </a:rPr>
              <a:t>Commission Services</a:t>
            </a:r>
          </a:p>
          <a:p>
            <a:pPr marL="0" marR="0" lvl="0" indent="0" algn="ctr" defTabSz="914400" eaLnBrk="1" fontAlgn="auto" latinLnBrk="0" hangingPunct="1">
              <a:lnSpc>
                <a:spcPts val="1500"/>
              </a:lnSpc>
              <a:spcBef>
                <a:spcPts val="0"/>
              </a:spcBef>
              <a:spcAft>
                <a:spcPts val="0"/>
              </a:spcAft>
              <a:buClrTx/>
              <a:buSzTx/>
              <a:buFontTx/>
              <a:buNone/>
              <a:tabLst/>
              <a:defRPr/>
            </a:pPr>
            <a:r>
              <a:rPr kumimoji="0" lang="fr-FR" sz="1400" b="1" i="0" u="none" strike="noStrike" kern="0" cap="none" spc="0" normalizeH="0" baseline="0" noProof="0" dirty="0" smtClean="0">
                <a:ln>
                  <a:noFill/>
                </a:ln>
                <a:solidFill>
                  <a:srgbClr val="C00000"/>
                </a:solidFill>
                <a:effectLst/>
                <a:uLnTx/>
                <a:uFillTx/>
                <a:latin typeface="Tw Cen MT"/>
                <a:ea typeface="+mn-ea"/>
                <a:cs typeface="+mn-cs"/>
              </a:rPr>
              <a:t>EMS</a:t>
            </a:r>
            <a:endParaRPr kumimoji="0" lang="fr-FR" sz="1400" b="1" i="0" u="none" strike="noStrike" kern="0" cap="none" spc="0" normalizeH="0" baseline="0" noProof="0" dirty="0" smtClean="0">
              <a:ln>
                <a:noFill/>
              </a:ln>
              <a:solidFill>
                <a:srgbClr val="00338D"/>
              </a:solidFill>
              <a:effectLst/>
              <a:uLnTx/>
              <a:uFillTx/>
              <a:latin typeface="Tw Cen MT"/>
              <a:ea typeface="+mn-ea"/>
              <a:cs typeface="+mn-cs"/>
            </a:endParaRPr>
          </a:p>
        </p:txBody>
      </p:sp>
      <p:sp>
        <p:nvSpPr>
          <p:cNvPr id="40" name="AutoShape 8"/>
          <p:cNvSpPr>
            <a:spLocks noChangeArrowheads="1"/>
          </p:cNvSpPr>
          <p:nvPr/>
        </p:nvSpPr>
        <p:spPr bwMode="auto">
          <a:xfrm>
            <a:off x="2376389" y="4634881"/>
            <a:ext cx="1620000" cy="570249"/>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bIns="0" anchor="ct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Président de la </a:t>
            </a:r>
            <a:r>
              <a:rPr kumimoji="0" lang="fr-FR" sz="1400" b="1" i="0" u="none" strike="noStrike" kern="0" cap="none" spc="0" normalizeH="0" baseline="0" noProof="0" dirty="0" smtClean="0">
                <a:ln>
                  <a:noFill/>
                </a:ln>
                <a:solidFill>
                  <a:srgbClr val="00338D"/>
                </a:solidFill>
                <a:effectLst/>
                <a:uLnTx/>
                <a:uFillTx/>
                <a:latin typeface="Tw Cen MT"/>
                <a:ea typeface="+mn-ea"/>
                <a:cs typeface="+mn-cs"/>
              </a:rPr>
              <a:t>Commission Communication</a:t>
            </a:r>
          </a:p>
        </p:txBody>
      </p:sp>
      <p:sp>
        <p:nvSpPr>
          <p:cNvPr id="43" name="Titre 6"/>
          <p:cNvSpPr txBox="1">
            <a:spLocks/>
          </p:cNvSpPr>
          <p:nvPr/>
        </p:nvSpPr>
        <p:spPr bwMode="auto">
          <a:xfrm>
            <a:off x="2195736" y="685800"/>
            <a:ext cx="5184576" cy="58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a:solidFill>
                  <a:srgbClr val="00338D"/>
                </a:solidFill>
                <a:effectLst>
                  <a:outerShdw blurRad="38100" dist="38100" dir="2700000" algn="tl">
                    <a:srgbClr val="000000">
                      <a:alpha val="43137"/>
                    </a:srgbClr>
                  </a:outerShdw>
                </a:effectLst>
                <a:latin typeface="+mj-lt"/>
                <a:ea typeface="ヒラギノ角ゴ Pro W3" charset="0"/>
                <a:cs typeface="ヒラギノ角ゴ Pro W3" charset="0"/>
              </a:defRPr>
            </a:lvl1pPr>
            <a:lvl2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marL="457200" indent="-457200">
              <a:buFontTx/>
              <a:buBlip>
                <a:blip r:embed="rId3"/>
              </a:buBlip>
            </a:pPr>
            <a:r>
              <a:rPr lang="fr-FR" kern="0" dirty="0" smtClean="0">
                <a:effectLst/>
              </a:rPr>
              <a:t>L’organisation du Club</a:t>
            </a:r>
            <a:endParaRPr lang="fr-FR" kern="0" dirty="0">
              <a:effectLst/>
            </a:endParaRPr>
          </a:p>
        </p:txBody>
      </p:sp>
      <p:sp>
        <p:nvSpPr>
          <p:cNvPr id="3" name="ZoneTexte 2"/>
          <p:cNvSpPr txBox="1"/>
          <p:nvPr/>
        </p:nvSpPr>
        <p:spPr>
          <a:xfrm>
            <a:off x="6923689" y="1289084"/>
            <a:ext cx="2021707" cy="400110"/>
          </a:xfrm>
          <a:prstGeom prst="rect">
            <a:avLst/>
          </a:prstGeom>
          <a:noFill/>
        </p:spPr>
        <p:txBody>
          <a:bodyPr wrap="none" rtlCol="0">
            <a:spAutoFit/>
          </a:bodyPr>
          <a:lstStyle/>
          <a:p>
            <a:r>
              <a:rPr lang="fr-FR" sz="2000" b="1" dirty="0">
                <a:solidFill>
                  <a:srgbClr val="00338D"/>
                </a:solidFill>
                <a:latin typeface="Tw Cen MT" panose="020B0602020104020603" pitchFamily="34" charset="0"/>
              </a:rPr>
              <a:t>Les </a:t>
            </a:r>
            <a:r>
              <a:rPr lang="fr-FR" sz="2000" b="1" dirty="0" smtClean="0">
                <a:solidFill>
                  <a:srgbClr val="00338D"/>
                </a:solidFill>
                <a:latin typeface="Tw Cen MT" panose="020B0602020104020603" pitchFamily="34" charset="0"/>
              </a:rPr>
              <a:t>Commissions</a:t>
            </a:r>
            <a:endParaRPr lang="fr-FR" sz="2000" dirty="0" smtClean="0">
              <a:solidFill>
                <a:srgbClr val="00338D"/>
              </a:solidFill>
              <a:latin typeface="Tw Cen MT" panose="020B0602020104020603" pitchFamily="34" charset="0"/>
            </a:endParaRPr>
          </a:p>
        </p:txBody>
      </p:sp>
      <p:sp>
        <p:nvSpPr>
          <p:cNvPr id="26" name="AutoShape 6"/>
          <p:cNvSpPr>
            <a:spLocks noChangeArrowheads="1"/>
          </p:cNvSpPr>
          <p:nvPr/>
        </p:nvSpPr>
        <p:spPr bwMode="auto">
          <a:xfrm>
            <a:off x="353949" y="3787746"/>
            <a:ext cx="1759634" cy="545118"/>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bIns="0" anchor="ct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00338D"/>
                </a:solidFill>
                <a:effectLst/>
                <a:uLnTx/>
                <a:uFillTx/>
                <a:latin typeface="Tw Cen MT"/>
                <a:ea typeface="+mn-ea"/>
                <a:cs typeface="+mn-cs"/>
              </a:rPr>
              <a:t>Trésorier</a:t>
            </a:r>
            <a:endParaRPr kumimoji="0" lang="fr-FR" b="1" i="0" u="none" strike="noStrike" kern="0" cap="none" spc="0" normalizeH="0" baseline="30000" noProof="0" dirty="0" smtClean="0">
              <a:ln>
                <a:noFill/>
              </a:ln>
              <a:solidFill>
                <a:srgbClr val="00338D"/>
              </a:solidFill>
              <a:effectLst/>
              <a:uLnTx/>
              <a:uFillTx/>
              <a:latin typeface="Tw Cen MT"/>
              <a:ea typeface="+mn-ea"/>
              <a:cs typeface="+mn-cs"/>
            </a:endParaRPr>
          </a:p>
        </p:txBody>
      </p:sp>
      <p:sp>
        <p:nvSpPr>
          <p:cNvPr id="25" name="AutoShape 7"/>
          <p:cNvSpPr>
            <a:spLocks noChangeArrowheads="1"/>
          </p:cNvSpPr>
          <p:nvPr/>
        </p:nvSpPr>
        <p:spPr bwMode="auto">
          <a:xfrm>
            <a:off x="353948" y="4465570"/>
            <a:ext cx="1759634" cy="536268"/>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rIns="0" bIns="0" anchor="ct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00338D"/>
                </a:solidFill>
                <a:effectLst/>
                <a:uLnTx/>
                <a:uFillTx/>
                <a:latin typeface="Tw Cen MT"/>
                <a:ea typeface="+mn-ea"/>
                <a:cs typeface="+mn-cs"/>
              </a:rPr>
              <a:t>Secrétaire</a:t>
            </a:r>
            <a:endParaRPr kumimoji="0" lang="fr-FR" sz="2400" b="1" i="0" u="none" strike="noStrike" kern="0" cap="none" spc="0" normalizeH="0" baseline="30000" noProof="0" dirty="0" smtClean="0">
              <a:ln>
                <a:noFill/>
              </a:ln>
              <a:solidFill>
                <a:srgbClr val="00338D"/>
              </a:solidFill>
              <a:effectLst/>
              <a:uLnTx/>
              <a:uFillTx/>
              <a:latin typeface="Tw Cen MT"/>
              <a:ea typeface="+mn-ea"/>
              <a:cs typeface="+mn-cs"/>
            </a:endParaRPr>
          </a:p>
        </p:txBody>
      </p:sp>
      <p:sp>
        <p:nvSpPr>
          <p:cNvPr id="42" name="AutoShape 11"/>
          <p:cNvSpPr>
            <a:spLocks noChangeArrowheads="1"/>
          </p:cNvSpPr>
          <p:nvPr/>
        </p:nvSpPr>
        <p:spPr bwMode="auto">
          <a:xfrm>
            <a:off x="4290646" y="4969512"/>
            <a:ext cx="2069867" cy="1267800"/>
          </a:xfrm>
          <a:prstGeom prst="roundRect">
            <a:avLst>
              <a:gd name="adj" fmla="val 10003"/>
            </a:avLst>
          </a:prstGeom>
          <a:pattFill prst="divot">
            <a:fgClr>
              <a:srgbClr val="92D050"/>
            </a:fgClr>
            <a:bgClr>
              <a:sysClr val="window" lastClr="FFFFFF"/>
            </a:bgClr>
          </a:patt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tIns="108000" rIns="0" bIns="0" anchor="t" anchorCtr="0"/>
          <a:lstStyle/>
          <a:p>
            <a:pPr marL="0" marR="0" lvl="0" indent="0" algn="ctr" defTabSz="914400" eaLnBrk="1" fontAlgn="auto" latinLnBrk="0" hangingPunct="1">
              <a:lnSpc>
                <a:spcPts val="1600"/>
              </a:lnSpc>
              <a:spcBef>
                <a:spcPts val="0"/>
              </a:spcBef>
              <a:spcAft>
                <a:spcPts val="0"/>
              </a:spcAft>
              <a:buClrTx/>
              <a:buSzTx/>
              <a:buFontTx/>
              <a:buNone/>
              <a:tabLst/>
              <a:defRPr/>
            </a:pPr>
            <a:endParaRPr kumimoji="0" lang="fr-FR" sz="1800" b="1" i="0" u="none" strike="noStrike" kern="0" cap="none" spc="0" normalizeH="0" baseline="0" noProof="0" dirty="0" smtClean="0">
              <a:ln>
                <a:noFill/>
              </a:ln>
              <a:solidFill>
                <a:srgbClr val="00338D"/>
              </a:solidFill>
              <a:uLnTx/>
              <a:uFillTx/>
              <a:latin typeface="Tw Cen MT"/>
              <a:ea typeface="+mn-ea"/>
              <a:cs typeface="+mn-cs"/>
            </a:endParaRPr>
          </a:p>
        </p:txBody>
      </p:sp>
      <p:sp>
        <p:nvSpPr>
          <p:cNvPr id="44" name="AutoShape 8"/>
          <p:cNvSpPr>
            <a:spLocks noChangeArrowheads="1"/>
          </p:cNvSpPr>
          <p:nvPr/>
        </p:nvSpPr>
        <p:spPr bwMode="auto">
          <a:xfrm>
            <a:off x="4391450" y="5302267"/>
            <a:ext cx="1868673" cy="753719"/>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bIns="0" anchor="ctr"/>
          <a:lstStyle/>
          <a:p>
            <a:pPr marL="0" marR="0" lvl="0" indent="0" algn="ctr" defTabSz="914400" eaLnBrk="1" fontAlgn="auto" latinLnBrk="0" hangingPunct="1">
              <a:lnSpc>
                <a:spcPts val="1600"/>
              </a:lnSpc>
              <a:spcBef>
                <a:spcPts val="0"/>
              </a:spcBef>
              <a:spcAft>
                <a:spcPts val="0"/>
              </a:spcAft>
              <a:buClrTx/>
              <a:buSzTx/>
              <a:buFontTx/>
              <a:buNone/>
              <a:tabLst/>
              <a:defRPr/>
            </a:pPr>
            <a:r>
              <a:rPr lang="fr-FR" b="1" kern="0" dirty="0">
                <a:solidFill>
                  <a:srgbClr val="00338D"/>
                </a:solidFill>
                <a:latin typeface="Tw Cen MT"/>
              </a:rPr>
              <a:t>Tous les autres Président de commission élus</a:t>
            </a:r>
          </a:p>
        </p:txBody>
      </p:sp>
      <p:sp>
        <p:nvSpPr>
          <p:cNvPr id="45" name="AutoShape 8"/>
          <p:cNvSpPr>
            <a:spLocks noChangeArrowheads="1"/>
          </p:cNvSpPr>
          <p:nvPr/>
        </p:nvSpPr>
        <p:spPr bwMode="auto">
          <a:xfrm>
            <a:off x="422031" y="5301208"/>
            <a:ext cx="1672868" cy="604049"/>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bIns="0" anchor="ctr"/>
          <a:lstStyle/>
          <a:p>
            <a:pPr marL="0" marR="0" lvl="0" indent="0" algn="ctr" defTabSz="914400" eaLnBrk="1" fontAlgn="auto" latinLnBrk="0" hangingPunct="1">
              <a:lnSpc>
                <a:spcPts val="1500"/>
              </a:lnSpc>
              <a:spcBef>
                <a:spcPts val="0"/>
              </a:spcBef>
              <a:spcAft>
                <a:spcPts val="0"/>
              </a:spcAft>
              <a:buClrTx/>
              <a:buSzTx/>
              <a:buFontTx/>
              <a:buNone/>
              <a:tabLst/>
              <a:defRPr/>
            </a:pPr>
            <a:r>
              <a:rPr lang="fr-FR" b="1" kern="0" dirty="0" smtClean="0">
                <a:solidFill>
                  <a:srgbClr val="00338D"/>
                </a:solidFill>
                <a:latin typeface="Tw Cen MT"/>
                <a:ea typeface="+mn-ea"/>
                <a:cs typeface="+mn-cs"/>
              </a:rPr>
              <a:t>Chef du </a:t>
            </a:r>
            <a:r>
              <a:rPr lang="fr-FR" b="1" kern="0" dirty="0" smtClean="0">
                <a:solidFill>
                  <a:srgbClr val="C00000"/>
                </a:solidFill>
                <a:latin typeface="Tw Cen MT"/>
                <a:ea typeface="+mn-ea"/>
                <a:cs typeface="+mn-cs"/>
              </a:rPr>
              <a:t> </a:t>
            </a:r>
            <a:r>
              <a:rPr lang="fr-FR" b="1" kern="0" dirty="0" smtClean="0">
                <a:solidFill>
                  <a:srgbClr val="00338D"/>
                </a:solidFill>
                <a:latin typeface="Tw Cen MT"/>
                <a:ea typeface="+mn-ea"/>
                <a:cs typeface="+mn-cs"/>
              </a:rPr>
              <a:t>Protocole</a:t>
            </a:r>
            <a:endParaRPr kumimoji="0" lang="fr-FR" sz="1600" b="1" i="0" u="none" strike="noStrike" kern="0" cap="none" spc="0" normalizeH="0" baseline="0" noProof="0" dirty="0" smtClean="0">
              <a:ln>
                <a:noFill/>
              </a:ln>
              <a:solidFill>
                <a:srgbClr val="00338D"/>
              </a:solidFill>
              <a:effectLst/>
              <a:uLnTx/>
              <a:uFillTx/>
              <a:latin typeface="Tw Cen MT"/>
              <a:ea typeface="+mn-ea"/>
              <a:cs typeface="+mn-cs"/>
            </a:endParaRPr>
          </a:p>
        </p:txBody>
      </p:sp>
      <p:sp>
        <p:nvSpPr>
          <p:cNvPr id="46" name="AutoShape 11"/>
          <p:cNvSpPr>
            <a:spLocks noChangeArrowheads="1"/>
          </p:cNvSpPr>
          <p:nvPr/>
        </p:nvSpPr>
        <p:spPr bwMode="auto">
          <a:xfrm>
            <a:off x="4211960" y="1783269"/>
            <a:ext cx="2225570" cy="2985598"/>
          </a:xfrm>
          <a:prstGeom prst="roundRect">
            <a:avLst>
              <a:gd name="adj" fmla="val 10003"/>
            </a:avLst>
          </a:prstGeom>
          <a:pattFill prst="diagBrick">
            <a:fgClr>
              <a:srgbClr val="0070C0"/>
            </a:fgClr>
            <a:bgClr>
              <a:sysClr val="window" lastClr="FFFFFF"/>
            </a:bgClr>
          </a:patt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tIns="108000" rIns="0" bIns="0" anchor="t" anchorCtr="0"/>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fr-FR" sz="2000" b="1" i="0" u="none" strike="noStrike" kern="0" cap="none" spc="0" normalizeH="0" baseline="0" noProof="0" dirty="0" smtClean="0">
                <a:ln>
                  <a:noFill/>
                </a:ln>
                <a:solidFill>
                  <a:srgbClr val="00338D"/>
                </a:solidFill>
                <a:uLnTx/>
                <a:uFillTx/>
                <a:latin typeface="Tw Cen MT"/>
                <a:ea typeface="+mn-ea"/>
                <a:cs typeface="+mn-cs"/>
              </a:rPr>
              <a:t>Les Membres </a:t>
            </a:r>
          </a:p>
          <a:p>
            <a:pPr marL="0" marR="0" lvl="0" indent="0" algn="ctr" defTabSz="914400" eaLnBrk="1" fontAlgn="auto" latinLnBrk="0" hangingPunct="1">
              <a:lnSpc>
                <a:spcPts val="1600"/>
              </a:lnSpc>
              <a:spcBef>
                <a:spcPts val="0"/>
              </a:spcBef>
              <a:spcAft>
                <a:spcPts val="0"/>
              </a:spcAft>
              <a:buClrTx/>
              <a:buSzTx/>
              <a:buFontTx/>
              <a:buNone/>
              <a:tabLst/>
              <a:defRPr/>
            </a:pPr>
            <a:r>
              <a:rPr lang="fr-FR" sz="2000" b="1" kern="0" dirty="0" smtClean="0">
                <a:solidFill>
                  <a:srgbClr val="00338D"/>
                </a:solidFill>
                <a:latin typeface="Tw Cen MT"/>
                <a:ea typeface="+mn-ea"/>
                <a:cs typeface="+mn-cs"/>
              </a:rPr>
              <a:t>De droit</a:t>
            </a:r>
            <a:endParaRPr kumimoji="0" lang="fr-FR" sz="2000" b="1" i="0" u="none" strike="noStrike" kern="0" cap="none" spc="0" normalizeH="0" baseline="0" noProof="0" dirty="0" smtClean="0">
              <a:ln>
                <a:noFill/>
              </a:ln>
              <a:solidFill>
                <a:srgbClr val="00338D"/>
              </a:solidFill>
              <a:uLnTx/>
              <a:uFillTx/>
              <a:latin typeface="Tw Cen MT"/>
              <a:ea typeface="+mn-ea"/>
              <a:cs typeface="+mn-cs"/>
            </a:endParaRPr>
          </a:p>
        </p:txBody>
      </p:sp>
      <p:sp>
        <p:nvSpPr>
          <p:cNvPr id="48" name="AutoShape 6"/>
          <p:cNvSpPr>
            <a:spLocks noChangeArrowheads="1"/>
          </p:cNvSpPr>
          <p:nvPr/>
        </p:nvSpPr>
        <p:spPr bwMode="auto">
          <a:xfrm>
            <a:off x="4290646" y="2399054"/>
            <a:ext cx="2069867" cy="555507"/>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bIns="0" anchor="ct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00338D"/>
                </a:solidFill>
                <a:effectLst/>
                <a:uLnTx/>
                <a:uFillTx/>
                <a:latin typeface="Tw Cen MT"/>
                <a:ea typeface="+mn-ea"/>
                <a:cs typeface="+mn-cs"/>
              </a:rPr>
              <a:t>Past président</a:t>
            </a:r>
          </a:p>
          <a:p>
            <a:pPr marL="0" marR="0" lvl="0" indent="0" algn="ctr" defTabSz="914400" eaLnBrk="1" fontAlgn="auto" latinLnBrk="0" hangingPunct="1">
              <a:lnSpc>
                <a:spcPts val="1600"/>
              </a:lnSpc>
              <a:spcBef>
                <a:spcPts val="0"/>
              </a:spcBef>
              <a:spcAft>
                <a:spcPts val="0"/>
              </a:spcAft>
              <a:buClrTx/>
              <a:buSzTx/>
              <a:buFontTx/>
              <a:buNone/>
              <a:tabLst/>
              <a:defRPr/>
            </a:pPr>
            <a:r>
              <a:rPr kumimoji="0" lang="fr-FR" sz="1600" b="1" i="0" u="none" strike="noStrike" kern="0" cap="none" spc="0" normalizeH="0" baseline="0" noProof="0" dirty="0" smtClean="0">
                <a:ln>
                  <a:noFill/>
                </a:ln>
                <a:solidFill>
                  <a:srgbClr val="C00000"/>
                </a:solidFill>
                <a:effectLst/>
                <a:uLnTx/>
                <a:uFillTx/>
                <a:latin typeface="Tw Cen MT"/>
                <a:ea typeface="+mn-ea"/>
                <a:cs typeface="+mn-cs"/>
              </a:rPr>
              <a:t>Coordinateur LCIF</a:t>
            </a: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 </a:t>
            </a:r>
          </a:p>
        </p:txBody>
      </p:sp>
      <p:sp>
        <p:nvSpPr>
          <p:cNvPr id="49" name="AutoShape 6"/>
          <p:cNvSpPr>
            <a:spLocks noChangeArrowheads="1"/>
          </p:cNvSpPr>
          <p:nvPr/>
        </p:nvSpPr>
        <p:spPr bwMode="auto">
          <a:xfrm>
            <a:off x="4290646" y="3009189"/>
            <a:ext cx="2069867" cy="665452"/>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0" rIns="0" bIns="0" anchor="ct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fr-FR" b="1" i="0" u="none" strike="noStrike" kern="0" cap="none" spc="0" normalizeH="0" baseline="0" noProof="0" dirty="0" smtClean="0">
                <a:ln>
                  <a:noFill/>
                </a:ln>
                <a:solidFill>
                  <a:srgbClr val="00338D"/>
                </a:solidFill>
                <a:effectLst/>
                <a:uLnTx/>
                <a:uFillTx/>
                <a:latin typeface="Tw Cen MT"/>
                <a:ea typeface="+mn-ea"/>
                <a:cs typeface="+mn-cs"/>
              </a:rPr>
              <a:t>Président de Branche de Club</a:t>
            </a:r>
          </a:p>
        </p:txBody>
      </p:sp>
      <p:sp>
        <p:nvSpPr>
          <p:cNvPr id="50" name="AutoShape 8"/>
          <p:cNvSpPr>
            <a:spLocks noChangeArrowheads="1"/>
          </p:cNvSpPr>
          <p:nvPr/>
        </p:nvSpPr>
        <p:spPr bwMode="auto">
          <a:xfrm>
            <a:off x="4283968" y="3787746"/>
            <a:ext cx="2076545" cy="822999"/>
          </a:xfrm>
          <a:prstGeom prst="roundRect">
            <a:avLst>
              <a:gd name="adj" fmla="val 16667"/>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36000" rIns="36000" bIns="0" anchor="ctr"/>
          <a:lstStyle/>
          <a:p>
            <a:pPr marL="87313" marR="0" lvl="0" indent="-87313" defTabSz="914400" eaLnBrk="1" fontAlgn="auto" latinLnBrk="0" hangingPunct="1">
              <a:lnSpc>
                <a:spcPts val="1700"/>
              </a:lnSpc>
              <a:spcBef>
                <a:spcPts val="0"/>
              </a:spcBef>
              <a:spcAft>
                <a:spcPts val="0"/>
              </a:spcAft>
              <a:buClrTx/>
              <a:buSzTx/>
              <a:buFont typeface="Arial" panose="020B0604020202020204" pitchFamily="34" charset="0"/>
              <a:buChar char="•"/>
              <a:tabLst/>
              <a:defRPr/>
            </a:pPr>
            <a:r>
              <a:rPr lang="fr-FR" sz="1600" b="1" kern="0" noProof="0" dirty="0" smtClean="0">
                <a:solidFill>
                  <a:srgbClr val="00338D"/>
                </a:solidFill>
                <a:latin typeface="Tw Cen MT"/>
                <a:ea typeface="+mn-ea"/>
                <a:cs typeface="+mn-cs"/>
              </a:rPr>
              <a:t>A</a:t>
            </a: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nciens Gouverneurs</a:t>
            </a:r>
          </a:p>
          <a:p>
            <a:pPr marL="87313" marR="0" lvl="0" indent="-87313" defTabSz="914400" eaLnBrk="1" fontAlgn="auto" latinLnBrk="0" hangingPunct="1">
              <a:lnSpc>
                <a:spcPts val="1700"/>
              </a:lnSpc>
              <a:spcBef>
                <a:spcPts val="0"/>
              </a:spcBef>
              <a:spcAft>
                <a:spcPts val="0"/>
              </a:spcAft>
              <a:buClrTx/>
              <a:buSzTx/>
              <a:buFont typeface="Arial" panose="020B0604020202020204" pitchFamily="34" charset="0"/>
              <a:buChar char="•"/>
              <a:tabLst/>
              <a:defRPr/>
            </a:pPr>
            <a:r>
              <a:rPr lang="fr-FR" sz="1600" b="1" kern="0" noProof="0" dirty="0" smtClean="0">
                <a:solidFill>
                  <a:srgbClr val="00338D"/>
                </a:solidFill>
                <a:latin typeface="Tw Cen MT"/>
                <a:ea typeface="+mn-ea"/>
                <a:cs typeface="+mn-cs"/>
              </a:rPr>
              <a:t>M</a:t>
            </a:r>
            <a:r>
              <a:rPr kumimoji="0" lang="fr-FR" sz="1600" b="1" i="0" u="none" strike="noStrike" kern="0" cap="none" spc="0" normalizeH="0" baseline="0" noProof="0" dirty="0" smtClean="0">
                <a:ln>
                  <a:noFill/>
                </a:ln>
                <a:solidFill>
                  <a:srgbClr val="00338D"/>
                </a:solidFill>
                <a:effectLst/>
                <a:uLnTx/>
                <a:uFillTx/>
                <a:latin typeface="Tw Cen MT"/>
                <a:ea typeface="+mn-ea"/>
                <a:cs typeface="+mn-cs"/>
              </a:rPr>
              <a:t>embres du Cabinet du Gouverneur</a:t>
            </a:r>
          </a:p>
        </p:txBody>
      </p:sp>
      <p:sp>
        <p:nvSpPr>
          <p:cNvPr id="53" name="Rectangle à coins arrondis 52"/>
          <p:cNvSpPr/>
          <p:nvPr/>
        </p:nvSpPr>
        <p:spPr>
          <a:xfrm>
            <a:off x="6804247" y="1678673"/>
            <a:ext cx="2065902" cy="844446"/>
          </a:xfrm>
          <a:prstGeom prst="roundRect">
            <a:avLst/>
          </a:prstGeom>
          <a:solidFill>
            <a:schemeClr val="accent6">
              <a:lumMod val="60000"/>
              <a:lumOff val="40000"/>
            </a:schemeClr>
          </a:solidFill>
        </p:spPr>
        <p:style>
          <a:lnRef idx="0">
            <a:schemeClr val="accent2"/>
          </a:lnRef>
          <a:fillRef idx="3">
            <a:schemeClr val="accent2"/>
          </a:fillRef>
          <a:effectRef idx="3">
            <a:schemeClr val="accent2"/>
          </a:effectRef>
          <a:fontRef idx="minor">
            <a:schemeClr val="lt1"/>
          </a:fontRef>
        </p:style>
        <p:txBody>
          <a:bodyPr lIns="0" tIns="0" rIns="0" bIns="0" anchor="ctr"/>
          <a:lstStyle/>
          <a:p>
            <a:pPr algn="ctr">
              <a:defRPr/>
            </a:pPr>
            <a:r>
              <a:rPr lang="fr-FR" b="1" dirty="0" smtClean="0">
                <a:solidFill>
                  <a:srgbClr val="00338D"/>
                </a:solidFill>
                <a:latin typeface="Tw Cen MT" panose="020B0602020104020603" pitchFamily="34" charset="0"/>
              </a:rPr>
              <a:t>Toutes les Commissions</a:t>
            </a:r>
          </a:p>
          <a:p>
            <a:pPr algn="ctr">
              <a:defRPr/>
            </a:pPr>
            <a:r>
              <a:rPr lang="fr-FR" b="1" dirty="0" smtClean="0">
                <a:solidFill>
                  <a:srgbClr val="00338D"/>
                </a:solidFill>
                <a:latin typeface="Tw Cen MT" panose="020B0602020104020603" pitchFamily="34" charset="0"/>
              </a:rPr>
              <a:t>décidées par le Club</a:t>
            </a:r>
            <a:endParaRPr lang="fr-FR" b="1" cap="small" dirty="0">
              <a:solidFill>
                <a:srgbClr val="00338D"/>
              </a:solidFill>
              <a:latin typeface="Tw Cen MT" panose="020B0602020104020603" pitchFamily="34" charset="0"/>
            </a:endParaRPr>
          </a:p>
        </p:txBody>
      </p:sp>
      <p:sp>
        <p:nvSpPr>
          <p:cNvPr id="54" name="Rectangle à coins arrondis 53"/>
          <p:cNvSpPr/>
          <p:nvPr/>
        </p:nvSpPr>
        <p:spPr>
          <a:xfrm>
            <a:off x="6804247" y="2610055"/>
            <a:ext cx="2065902" cy="1354619"/>
          </a:xfrm>
          <a:prstGeom prst="roundRect">
            <a:avLst/>
          </a:prstGeom>
          <a:solidFill>
            <a:schemeClr val="accent6">
              <a:lumMod val="60000"/>
              <a:lumOff val="40000"/>
            </a:schemeClr>
          </a:solidFill>
        </p:spPr>
        <p:style>
          <a:lnRef idx="0">
            <a:schemeClr val="accent2"/>
          </a:lnRef>
          <a:fillRef idx="3">
            <a:schemeClr val="accent2"/>
          </a:fillRef>
          <a:effectRef idx="3">
            <a:schemeClr val="accent2"/>
          </a:effectRef>
          <a:fontRef idx="minor">
            <a:schemeClr val="lt1"/>
          </a:fontRef>
        </p:style>
        <p:txBody>
          <a:bodyPr lIns="0" tIns="0" rIns="0" bIns="0" anchor="ctr"/>
          <a:lstStyle/>
          <a:p>
            <a:pPr algn="ctr" fontAlgn="auto">
              <a:spcBef>
                <a:spcPts val="0"/>
              </a:spcBef>
              <a:spcAft>
                <a:spcPts val="0"/>
              </a:spcAft>
              <a:defRPr/>
            </a:pPr>
            <a:r>
              <a:rPr lang="fr-FR" b="1" dirty="0" smtClean="0">
                <a:solidFill>
                  <a:srgbClr val="00338D"/>
                </a:solidFill>
                <a:latin typeface="Tw Cen MT" panose="020B0602020104020603" pitchFamily="34" charset="0"/>
              </a:rPr>
              <a:t>Commissions obligatoires</a:t>
            </a:r>
          </a:p>
          <a:p>
            <a:pPr fontAlgn="auto">
              <a:spcBef>
                <a:spcPts val="0"/>
              </a:spcBef>
              <a:spcAft>
                <a:spcPts val="0"/>
              </a:spcAft>
              <a:buFont typeface="Wingdings" pitchFamily="2" charset="2"/>
              <a:buChar char="Ø"/>
              <a:defRPr/>
            </a:pPr>
            <a:r>
              <a:rPr lang="fr-FR" b="1" dirty="0" smtClean="0">
                <a:solidFill>
                  <a:srgbClr val="00338D"/>
                </a:solidFill>
                <a:latin typeface="Tw Cen MT" panose="020B0602020104020603" pitchFamily="34" charset="0"/>
              </a:rPr>
              <a:t>Effectif</a:t>
            </a:r>
          </a:p>
          <a:p>
            <a:pPr fontAlgn="auto">
              <a:spcBef>
                <a:spcPts val="0"/>
              </a:spcBef>
              <a:spcAft>
                <a:spcPts val="0"/>
              </a:spcAft>
              <a:buFont typeface="Wingdings" pitchFamily="2" charset="2"/>
              <a:buChar char="Ø"/>
              <a:defRPr/>
            </a:pPr>
            <a:r>
              <a:rPr lang="fr-FR" b="1" dirty="0" smtClean="0">
                <a:solidFill>
                  <a:srgbClr val="00338D"/>
                </a:solidFill>
                <a:latin typeface="Tw Cen MT" panose="020B0602020104020603" pitchFamily="34" charset="0"/>
              </a:rPr>
              <a:t>Service</a:t>
            </a:r>
          </a:p>
          <a:p>
            <a:pPr fontAlgn="auto">
              <a:spcBef>
                <a:spcPts val="0"/>
              </a:spcBef>
              <a:spcAft>
                <a:spcPts val="0"/>
              </a:spcAft>
              <a:buFont typeface="Wingdings" pitchFamily="2" charset="2"/>
              <a:buChar char="Ø"/>
              <a:defRPr/>
            </a:pPr>
            <a:r>
              <a:rPr lang="fr-FR" b="1" dirty="0" smtClean="0">
                <a:solidFill>
                  <a:srgbClr val="00338D"/>
                </a:solidFill>
                <a:latin typeface="Tw Cen MT" panose="020B0602020104020603" pitchFamily="34" charset="0"/>
              </a:rPr>
              <a:t>Communicatio</a:t>
            </a:r>
            <a:r>
              <a:rPr lang="fr-FR" sz="1600" b="1" dirty="0" smtClean="0">
                <a:solidFill>
                  <a:srgbClr val="00338D"/>
                </a:solidFill>
                <a:latin typeface="Tw Cen MT" panose="020B0602020104020603" pitchFamily="34" charset="0"/>
              </a:rPr>
              <a:t>n</a:t>
            </a:r>
            <a:endParaRPr lang="fr-FR" sz="1600" b="1" cap="small" dirty="0">
              <a:solidFill>
                <a:srgbClr val="00338D"/>
              </a:solidFill>
              <a:latin typeface="Tw Cen MT" panose="020B0602020104020603" pitchFamily="34" charset="0"/>
            </a:endParaRPr>
          </a:p>
        </p:txBody>
      </p:sp>
      <p:sp>
        <p:nvSpPr>
          <p:cNvPr id="2" name="ZoneTexte 1"/>
          <p:cNvSpPr txBox="1"/>
          <p:nvPr/>
        </p:nvSpPr>
        <p:spPr>
          <a:xfrm>
            <a:off x="4391450" y="4942018"/>
            <a:ext cx="1868673" cy="297517"/>
          </a:xfrm>
          <a:prstGeom prst="rect">
            <a:avLst/>
          </a:prstGeom>
          <a:noFill/>
        </p:spPr>
        <p:txBody>
          <a:bodyPr wrap="square" rtlCol="0">
            <a:spAutoFit/>
          </a:bodyPr>
          <a:lstStyle/>
          <a:p>
            <a:pPr marL="0" marR="0" lvl="0" indent="0" algn="ctr" defTabSz="914400" eaLnBrk="1" fontAlgn="auto" latinLnBrk="0" hangingPunct="1">
              <a:lnSpc>
                <a:spcPts val="1600"/>
              </a:lnSpc>
              <a:spcBef>
                <a:spcPts val="0"/>
              </a:spcBef>
              <a:spcAft>
                <a:spcPts val="0"/>
              </a:spcAft>
              <a:buClrTx/>
              <a:buSzTx/>
              <a:buFontTx/>
              <a:buNone/>
              <a:tabLst/>
              <a:defRPr/>
            </a:pPr>
            <a:r>
              <a:rPr lang="fr-FR" b="1" kern="0" dirty="0" smtClean="0">
                <a:solidFill>
                  <a:srgbClr val="00338D"/>
                </a:solidFill>
                <a:latin typeface="Tw Cen MT"/>
              </a:rPr>
              <a:t>Membres cooptés</a:t>
            </a:r>
            <a:endParaRPr lang="fr-FR" sz="3000" dirty="0" smtClean="0"/>
          </a:p>
        </p:txBody>
      </p:sp>
    </p:spTree>
    <p:extLst>
      <p:ext uri="{BB962C8B-B14F-4D97-AF65-F5344CB8AC3E}">
        <p14:creationId xmlns:p14="http://schemas.microsoft.com/office/powerpoint/2010/main" xmlns="" val="7460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251520" y="1412776"/>
            <a:ext cx="8640960" cy="5040000"/>
            <a:chOff x="251520" y="1412776"/>
            <a:chExt cx="8640960" cy="5040000"/>
          </a:xfrm>
        </p:grpSpPr>
        <p:sp>
          <p:nvSpPr>
            <p:cNvPr id="50" name="Ellipse 49"/>
            <p:cNvSpPr/>
            <p:nvPr/>
          </p:nvSpPr>
          <p:spPr>
            <a:xfrm>
              <a:off x="251520" y="1412776"/>
              <a:ext cx="8640960" cy="5040000"/>
            </a:xfrm>
            <a:prstGeom prst="ellipse">
              <a:avLst/>
            </a:prstGeom>
            <a:solidFill>
              <a:srgbClr val="00B0F0">
                <a:alpha val="40000"/>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359532" y="1519651"/>
              <a:ext cx="8424936" cy="523220"/>
            </a:xfrm>
            <a:prstGeom prst="rect">
              <a:avLst/>
            </a:prstGeom>
            <a:noFill/>
          </p:spPr>
          <p:txBody>
            <a:bodyPr wrap="square" rtlCol="0">
              <a:spAutoFit/>
            </a:bodyPr>
            <a:lstStyle/>
            <a:p>
              <a:pPr algn="ctr"/>
              <a:r>
                <a:rPr lang="fr-FR" sz="2800" b="1" dirty="0" smtClean="0">
                  <a:solidFill>
                    <a:srgbClr val="000099"/>
                  </a:solidFill>
                  <a:latin typeface="+mj-lt"/>
                </a:rPr>
                <a:t>Lions Clubs International</a:t>
              </a:r>
              <a:endParaRPr lang="fr-FR" sz="2800" b="1" dirty="0">
                <a:solidFill>
                  <a:srgbClr val="000099"/>
                </a:solidFill>
                <a:latin typeface="+mj-lt"/>
              </a:endParaRPr>
            </a:p>
          </p:txBody>
        </p:sp>
      </p:grpSp>
      <p:grpSp>
        <p:nvGrpSpPr>
          <p:cNvPr id="10" name="Groupe 9"/>
          <p:cNvGrpSpPr/>
          <p:nvPr/>
        </p:nvGrpSpPr>
        <p:grpSpPr>
          <a:xfrm>
            <a:off x="251520" y="3429000"/>
            <a:ext cx="8640960" cy="2965625"/>
            <a:chOff x="251520" y="3429000"/>
            <a:chExt cx="8640960" cy="2965625"/>
          </a:xfrm>
        </p:grpSpPr>
        <p:sp>
          <p:nvSpPr>
            <p:cNvPr id="97" name="ZoneTexte 96"/>
            <p:cNvSpPr txBox="1"/>
            <p:nvPr/>
          </p:nvSpPr>
          <p:spPr>
            <a:xfrm>
              <a:off x="2212887" y="5871405"/>
              <a:ext cx="4718226" cy="523220"/>
            </a:xfrm>
            <a:prstGeom prst="rect">
              <a:avLst/>
            </a:prstGeom>
            <a:noFill/>
          </p:spPr>
          <p:txBody>
            <a:bodyPr wrap="square" rtlCol="0">
              <a:spAutoFit/>
            </a:bodyPr>
            <a:lstStyle/>
            <a:p>
              <a:pPr algn="ctr"/>
              <a:r>
                <a:rPr lang="fr-FR" sz="2800" b="1" dirty="0" smtClean="0">
                  <a:solidFill>
                    <a:srgbClr val="000099"/>
                  </a:solidFill>
                  <a:latin typeface="+mj-lt"/>
                </a:rPr>
                <a:t>1 422 000 membres</a:t>
              </a:r>
              <a:endParaRPr lang="fr-FR" sz="2800" b="1" dirty="0">
                <a:solidFill>
                  <a:srgbClr val="000099"/>
                </a:solidFill>
                <a:latin typeface="+mj-lt"/>
              </a:endParaRPr>
            </a:p>
          </p:txBody>
        </p:sp>
        <p:sp>
          <p:nvSpPr>
            <p:cNvPr id="98" name="ZoneTexte 97"/>
            <p:cNvSpPr txBox="1"/>
            <p:nvPr/>
          </p:nvSpPr>
          <p:spPr>
            <a:xfrm>
              <a:off x="7452320" y="3430898"/>
              <a:ext cx="1440160" cy="954107"/>
            </a:xfrm>
            <a:prstGeom prst="rect">
              <a:avLst/>
            </a:prstGeom>
            <a:noFill/>
          </p:spPr>
          <p:txBody>
            <a:bodyPr wrap="square" rtlCol="0">
              <a:spAutoFit/>
            </a:bodyPr>
            <a:lstStyle/>
            <a:p>
              <a:pPr algn="ctr"/>
              <a:r>
                <a:rPr lang="fr-FR" sz="2800" b="1" dirty="0" smtClean="0">
                  <a:solidFill>
                    <a:srgbClr val="000099"/>
                  </a:solidFill>
                  <a:latin typeface="+mj-lt"/>
                </a:rPr>
                <a:t>46 500 clubs</a:t>
              </a:r>
              <a:endParaRPr lang="fr-FR" sz="2800" b="1" dirty="0">
                <a:solidFill>
                  <a:srgbClr val="000099"/>
                </a:solidFill>
                <a:latin typeface="+mj-lt"/>
              </a:endParaRPr>
            </a:p>
          </p:txBody>
        </p:sp>
        <p:sp>
          <p:nvSpPr>
            <p:cNvPr id="99" name="ZoneTexte 98"/>
            <p:cNvSpPr txBox="1"/>
            <p:nvPr/>
          </p:nvSpPr>
          <p:spPr>
            <a:xfrm>
              <a:off x="251520" y="3429000"/>
              <a:ext cx="1440160" cy="892552"/>
            </a:xfrm>
            <a:prstGeom prst="rect">
              <a:avLst/>
            </a:prstGeom>
            <a:noFill/>
          </p:spPr>
          <p:txBody>
            <a:bodyPr wrap="square" rtlCol="0">
              <a:spAutoFit/>
            </a:bodyPr>
            <a:lstStyle/>
            <a:p>
              <a:pPr algn="ctr"/>
              <a:r>
                <a:rPr lang="fr-FR" sz="2600" b="1" dirty="0" smtClean="0">
                  <a:solidFill>
                    <a:srgbClr val="000099"/>
                  </a:solidFill>
                  <a:latin typeface="+mj-lt"/>
                </a:rPr>
                <a:t>210 pays</a:t>
              </a:r>
              <a:endParaRPr lang="fr-FR" sz="2600" b="1" dirty="0">
                <a:solidFill>
                  <a:srgbClr val="000099"/>
                </a:solidFill>
                <a:latin typeface="+mj-lt"/>
              </a:endParaRPr>
            </a:p>
          </p:txBody>
        </p:sp>
      </p:grpSp>
      <p:grpSp>
        <p:nvGrpSpPr>
          <p:cNvPr id="13" name="Groupe 12"/>
          <p:cNvGrpSpPr/>
          <p:nvPr/>
        </p:nvGrpSpPr>
        <p:grpSpPr>
          <a:xfrm>
            <a:off x="1691680" y="1952776"/>
            <a:ext cx="5760640" cy="3960000"/>
            <a:chOff x="1691680" y="1952776"/>
            <a:chExt cx="5760640" cy="3960000"/>
          </a:xfrm>
        </p:grpSpPr>
        <p:sp>
          <p:nvSpPr>
            <p:cNvPr id="46" name="Ellipse 45"/>
            <p:cNvSpPr/>
            <p:nvPr/>
          </p:nvSpPr>
          <p:spPr>
            <a:xfrm>
              <a:off x="1691680" y="1952776"/>
              <a:ext cx="5760640" cy="3960000"/>
            </a:xfrm>
            <a:prstGeom prst="ellipse">
              <a:avLst/>
            </a:prstGeom>
            <a:solidFill>
              <a:schemeClr val="accent2">
                <a:lumMod val="40000"/>
                <a:lumOff val="60000"/>
                <a:alpha val="6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p:cNvSpPr txBox="1"/>
            <p:nvPr/>
          </p:nvSpPr>
          <p:spPr>
            <a:xfrm>
              <a:off x="2735796" y="2041684"/>
              <a:ext cx="3672408" cy="523220"/>
            </a:xfrm>
            <a:prstGeom prst="rect">
              <a:avLst/>
            </a:prstGeom>
            <a:noFill/>
          </p:spPr>
          <p:txBody>
            <a:bodyPr wrap="square" lIns="0" rIns="0" rtlCol="0">
              <a:spAutoFit/>
            </a:bodyPr>
            <a:lstStyle/>
            <a:p>
              <a:pPr algn="ctr"/>
              <a:r>
                <a:rPr lang="fr-FR" sz="2800" b="1" dirty="0" smtClean="0">
                  <a:solidFill>
                    <a:srgbClr val="000099"/>
                  </a:solidFill>
                  <a:latin typeface="+mj-lt"/>
                </a:rPr>
                <a:t>DM103</a:t>
              </a:r>
              <a:r>
                <a:rPr lang="fr-FR" sz="2800" b="1" dirty="0" smtClean="0">
                  <a:solidFill>
                    <a:srgbClr val="000099"/>
                  </a:solidFill>
                  <a:effectLst>
                    <a:outerShdw blurRad="38100" dist="38100" dir="2700000" algn="tl">
                      <a:srgbClr val="000000">
                        <a:alpha val="43137"/>
                      </a:srgbClr>
                    </a:outerShdw>
                  </a:effectLst>
                  <a:latin typeface="+mj-lt"/>
                </a:rPr>
                <a:t> France</a:t>
              </a:r>
              <a:endParaRPr lang="fr-FR" sz="2800" b="1" dirty="0">
                <a:solidFill>
                  <a:srgbClr val="000099"/>
                </a:solidFill>
                <a:effectLst>
                  <a:outerShdw blurRad="38100" dist="38100" dir="2700000" algn="tl">
                    <a:srgbClr val="000000">
                      <a:alpha val="43137"/>
                    </a:srgbClr>
                  </a:outerShdw>
                </a:effectLst>
                <a:latin typeface="+mj-lt"/>
              </a:endParaRPr>
            </a:p>
          </p:txBody>
        </p:sp>
      </p:grpSp>
      <p:sp>
        <p:nvSpPr>
          <p:cNvPr id="58" name="Ellipse 57"/>
          <p:cNvSpPr>
            <a:spLocks noChangeAspect="1"/>
          </p:cNvSpPr>
          <p:nvPr/>
        </p:nvSpPr>
        <p:spPr>
          <a:xfrm>
            <a:off x="2578415" y="2433945"/>
            <a:ext cx="720000"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60" name="Ellipse 59"/>
          <p:cNvSpPr>
            <a:spLocks noChangeAspect="1"/>
          </p:cNvSpPr>
          <p:nvPr/>
        </p:nvSpPr>
        <p:spPr>
          <a:xfrm>
            <a:off x="2123808" y="2889383"/>
            <a:ext cx="720000"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61" name="Ellipse 60"/>
          <p:cNvSpPr>
            <a:spLocks noChangeAspect="1"/>
          </p:cNvSpPr>
          <p:nvPr/>
        </p:nvSpPr>
        <p:spPr>
          <a:xfrm>
            <a:off x="1835696" y="3429064"/>
            <a:ext cx="720000"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62" name="Ellipse 61"/>
          <p:cNvSpPr>
            <a:spLocks noChangeAspect="1"/>
          </p:cNvSpPr>
          <p:nvPr/>
        </p:nvSpPr>
        <p:spPr>
          <a:xfrm>
            <a:off x="1835696" y="4005128"/>
            <a:ext cx="720000"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63" name="Ellipse 62"/>
          <p:cNvSpPr>
            <a:spLocks noChangeAspect="1"/>
          </p:cNvSpPr>
          <p:nvPr/>
        </p:nvSpPr>
        <p:spPr>
          <a:xfrm>
            <a:off x="2221091" y="4493400"/>
            <a:ext cx="720000"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72" name="Ellipse 71"/>
          <p:cNvSpPr>
            <a:spLocks noChangeAspect="1"/>
          </p:cNvSpPr>
          <p:nvPr/>
        </p:nvSpPr>
        <p:spPr>
          <a:xfrm>
            <a:off x="2709040" y="4934308"/>
            <a:ext cx="720000"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73" name="Ellipse 72"/>
          <p:cNvSpPr>
            <a:spLocks noChangeAspect="1"/>
          </p:cNvSpPr>
          <p:nvPr/>
        </p:nvSpPr>
        <p:spPr>
          <a:xfrm>
            <a:off x="3356961" y="5229200"/>
            <a:ext cx="720000"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77" name="Ellipse 76"/>
          <p:cNvSpPr>
            <a:spLocks noChangeAspect="1"/>
          </p:cNvSpPr>
          <p:nvPr/>
        </p:nvSpPr>
        <p:spPr>
          <a:xfrm flipH="1">
            <a:off x="5844583" y="2420888"/>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88" name="Ellipse 87"/>
          <p:cNvSpPr>
            <a:spLocks noChangeAspect="1"/>
          </p:cNvSpPr>
          <p:nvPr/>
        </p:nvSpPr>
        <p:spPr>
          <a:xfrm flipH="1">
            <a:off x="6299502" y="2876326"/>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89" name="Ellipse 88"/>
          <p:cNvSpPr>
            <a:spLocks noChangeAspect="1"/>
          </p:cNvSpPr>
          <p:nvPr/>
        </p:nvSpPr>
        <p:spPr>
          <a:xfrm flipH="1">
            <a:off x="6587811" y="3416007"/>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93" name="Ellipse 92"/>
          <p:cNvSpPr>
            <a:spLocks noChangeAspect="1"/>
          </p:cNvSpPr>
          <p:nvPr/>
        </p:nvSpPr>
        <p:spPr>
          <a:xfrm flipH="1">
            <a:off x="6587811" y="3992071"/>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94" name="Ellipse 93"/>
          <p:cNvSpPr>
            <a:spLocks noChangeAspect="1"/>
          </p:cNvSpPr>
          <p:nvPr/>
        </p:nvSpPr>
        <p:spPr>
          <a:xfrm flipH="1">
            <a:off x="6202152" y="4480343"/>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95" name="Ellipse 94"/>
          <p:cNvSpPr>
            <a:spLocks noChangeAspect="1"/>
          </p:cNvSpPr>
          <p:nvPr/>
        </p:nvSpPr>
        <p:spPr>
          <a:xfrm flipH="1">
            <a:off x="5713869" y="4921251"/>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96" name="Ellipse 95"/>
          <p:cNvSpPr>
            <a:spLocks noChangeAspect="1"/>
          </p:cNvSpPr>
          <p:nvPr/>
        </p:nvSpPr>
        <p:spPr>
          <a:xfrm flipH="1">
            <a:off x="5065504" y="5216143"/>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grpSp>
        <p:nvGrpSpPr>
          <p:cNvPr id="11" name="Groupe 10"/>
          <p:cNvGrpSpPr/>
          <p:nvPr/>
        </p:nvGrpSpPr>
        <p:grpSpPr>
          <a:xfrm>
            <a:off x="2772000" y="2492776"/>
            <a:ext cx="3600000" cy="2880000"/>
            <a:chOff x="2772000" y="2492776"/>
            <a:chExt cx="3600000" cy="2880000"/>
          </a:xfrm>
        </p:grpSpPr>
        <p:sp>
          <p:nvSpPr>
            <p:cNvPr id="45" name="Ellipse 44"/>
            <p:cNvSpPr/>
            <p:nvPr/>
          </p:nvSpPr>
          <p:spPr>
            <a:xfrm>
              <a:off x="2772000" y="2492776"/>
              <a:ext cx="3600000" cy="2880000"/>
            </a:xfrm>
            <a:prstGeom prst="ellipse">
              <a:avLst/>
            </a:prstGeom>
            <a:solidFill>
              <a:srgbClr val="EBB700">
                <a:alpha val="80000"/>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sp>
          <p:nvSpPr>
            <p:cNvPr id="3" name="ZoneTexte 2"/>
            <p:cNvSpPr txBox="1"/>
            <p:nvPr/>
          </p:nvSpPr>
          <p:spPr>
            <a:xfrm>
              <a:off x="3653898" y="2518162"/>
              <a:ext cx="1836204" cy="584775"/>
            </a:xfrm>
            <a:prstGeom prst="rect">
              <a:avLst/>
            </a:prstGeom>
            <a:noFill/>
          </p:spPr>
          <p:txBody>
            <a:bodyPr wrap="square" rtlCol="0">
              <a:spAutoFit/>
            </a:bodyPr>
            <a:lstStyle/>
            <a:p>
              <a:pPr algn="ctr"/>
              <a:r>
                <a:rPr lang="fr-FR" sz="3200" b="1" dirty="0" smtClean="0">
                  <a:solidFill>
                    <a:srgbClr val="000099"/>
                  </a:solidFill>
                  <a:latin typeface="+mj-lt"/>
                </a:rPr>
                <a:t>District</a:t>
              </a:r>
              <a:endParaRPr lang="fr-FR" sz="3200" b="1" dirty="0">
                <a:solidFill>
                  <a:srgbClr val="000099"/>
                </a:solidFill>
                <a:latin typeface="+mj-lt"/>
              </a:endParaRPr>
            </a:p>
          </p:txBody>
        </p:sp>
      </p:grpSp>
      <p:sp>
        <p:nvSpPr>
          <p:cNvPr id="53" name="ZoneTexte 52"/>
          <p:cNvSpPr txBox="1"/>
          <p:nvPr/>
        </p:nvSpPr>
        <p:spPr>
          <a:xfrm>
            <a:off x="3671900" y="4581128"/>
            <a:ext cx="1836204" cy="646331"/>
          </a:xfrm>
          <a:prstGeom prst="rect">
            <a:avLst/>
          </a:prstGeom>
          <a:noFill/>
        </p:spPr>
        <p:txBody>
          <a:bodyPr wrap="square" rtlCol="0">
            <a:spAutoFit/>
          </a:bodyPr>
          <a:lstStyle/>
          <a:p>
            <a:pPr algn="ctr"/>
            <a:r>
              <a:rPr lang="fr-FR" sz="1800" b="1" dirty="0" smtClean="0">
                <a:solidFill>
                  <a:srgbClr val="000099"/>
                </a:solidFill>
                <a:latin typeface="+mj-lt"/>
              </a:rPr>
              <a:t>Zone</a:t>
            </a:r>
          </a:p>
          <a:p>
            <a:pPr algn="ctr"/>
            <a:r>
              <a:rPr lang="fr-FR" sz="1800" b="1" dirty="0" smtClean="0">
                <a:solidFill>
                  <a:srgbClr val="000099"/>
                </a:solidFill>
                <a:latin typeface="+mj-lt"/>
              </a:rPr>
              <a:t>Région</a:t>
            </a:r>
            <a:endParaRPr lang="fr-FR" sz="1800" b="1" dirty="0">
              <a:solidFill>
                <a:srgbClr val="000099"/>
              </a:solidFill>
              <a:latin typeface="+mj-lt"/>
            </a:endParaRPr>
          </a:p>
        </p:txBody>
      </p:sp>
      <p:grpSp>
        <p:nvGrpSpPr>
          <p:cNvPr id="12" name="Groupe 11"/>
          <p:cNvGrpSpPr/>
          <p:nvPr/>
        </p:nvGrpSpPr>
        <p:grpSpPr>
          <a:xfrm>
            <a:off x="3069040" y="2924776"/>
            <a:ext cx="2977182" cy="2304424"/>
            <a:chOff x="3069040" y="2924776"/>
            <a:chExt cx="2977182" cy="2304424"/>
          </a:xfrm>
        </p:grpSpPr>
        <p:sp>
          <p:nvSpPr>
            <p:cNvPr id="8" name="Ellipse 7"/>
            <p:cNvSpPr/>
            <p:nvPr/>
          </p:nvSpPr>
          <p:spPr>
            <a:xfrm>
              <a:off x="3761750" y="2996952"/>
              <a:ext cx="1620500" cy="223224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a:spLocks noChangeAspect="1"/>
            </p:cNvSpPr>
            <p:nvPr/>
          </p:nvSpPr>
          <p:spPr>
            <a:xfrm>
              <a:off x="5292000" y="2924776"/>
              <a:ext cx="731757" cy="1008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a:spLocks noChangeAspect="1"/>
            </p:cNvSpPr>
            <p:nvPr/>
          </p:nvSpPr>
          <p:spPr>
            <a:xfrm>
              <a:off x="3120243" y="2938695"/>
              <a:ext cx="731757" cy="1008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a:spLocks noChangeAspect="1"/>
            </p:cNvSpPr>
            <p:nvPr/>
          </p:nvSpPr>
          <p:spPr>
            <a:xfrm>
              <a:off x="3069040" y="3946695"/>
              <a:ext cx="731757" cy="1008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a:spLocks noChangeAspect="1"/>
            </p:cNvSpPr>
            <p:nvPr/>
          </p:nvSpPr>
          <p:spPr>
            <a:xfrm>
              <a:off x="5314465" y="3959615"/>
              <a:ext cx="731757" cy="1008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Titre 6"/>
          <p:cNvSpPr>
            <a:spLocks noGrp="1"/>
          </p:cNvSpPr>
          <p:nvPr>
            <p:ph type="title"/>
          </p:nvPr>
        </p:nvSpPr>
        <p:spPr>
          <a:xfrm>
            <a:off x="251520" y="731866"/>
            <a:ext cx="8686800" cy="685800"/>
          </a:xfrm>
        </p:spPr>
        <p:txBody>
          <a:bodyPr/>
          <a:lstStyle/>
          <a:p>
            <a:pPr marL="584200" indent="-409575">
              <a:buBlip>
                <a:blip r:embed="rId3"/>
              </a:buBlip>
            </a:pPr>
            <a:r>
              <a:rPr lang="fr-FR" sz="3600" spc="-20" dirty="0">
                <a:effectLst/>
              </a:rPr>
              <a:t>L’environnement du Club</a:t>
            </a:r>
          </a:p>
        </p:txBody>
      </p:sp>
      <p:sp>
        <p:nvSpPr>
          <p:cNvPr id="4" name="Espace réservé de la date 3"/>
          <p:cNvSpPr>
            <a:spLocks noGrp="1"/>
          </p:cNvSpPr>
          <p:nvPr>
            <p:ph type="dt" sz="half" idx="10"/>
          </p:nvPr>
        </p:nvSpPr>
        <p:spPr>
          <a:noFill/>
        </p:spPr>
        <p:txBody>
          <a:bodyPr/>
          <a:lstStyle/>
          <a:p>
            <a:fld id="{398D10FE-657C-44F2-8CBF-0FDC057D9466}" type="datetime1">
              <a:rPr lang="ja-JP" altLang="fr-FR" smtClean="0">
                <a:solidFill>
                  <a:srgbClr val="000099"/>
                </a:solidFill>
              </a:rPr>
              <a:pPr/>
              <a:t>2020/5/4</a:t>
            </a:fld>
            <a:endParaRPr lang="fr-FR" dirty="0">
              <a:solidFill>
                <a:srgbClr val="000099"/>
              </a:solidFill>
            </a:endParaRPr>
          </a:p>
        </p:txBody>
      </p:sp>
      <p:sp>
        <p:nvSpPr>
          <p:cNvPr id="2" name="Ellipse 1"/>
          <p:cNvSpPr/>
          <p:nvPr/>
        </p:nvSpPr>
        <p:spPr>
          <a:xfrm>
            <a:off x="3852000" y="3212696"/>
            <a:ext cx="1440000" cy="1440160"/>
          </a:xfrm>
          <a:prstGeom prst="ellipse">
            <a:avLst/>
          </a:prstGeom>
          <a:solidFill>
            <a:schemeClr val="accent1">
              <a:lumMod val="20000"/>
              <a:lumOff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sz="3600" b="1" dirty="0">
              <a:solidFill>
                <a:srgbClr val="000099"/>
              </a:solidFill>
              <a:effectLst>
                <a:outerShdw blurRad="38100" dist="38100" dir="2700000" algn="tl">
                  <a:srgbClr val="000000">
                    <a:alpha val="43137"/>
                  </a:srgbClr>
                </a:outerShdw>
              </a:effectLst>
              <a:latin typeface="+mj-lt"/>
            </a:endParaRPr>
          </a:p>
        </p:txBody>
      </p:sp>
      <p:sp>
        <p:nvSpPr>
          <p:cNvPr id="9" name="Espace réservé du numéro de diapositive 8"/>
          <p:cNvSpPr>
            <a:spLocks noGrp="1"/>
          </p:cNvSpPr>
          <p:nvPr>
            <p:ph type="sldNum" sz="quarter" idx="12"/>
          </p:nvPr>
        </p:nvSpPr>
        <p:spPr/>
        <p:txBody>
          <a:bodyPr/>
          <a:lstStyle/>
          <a:p>
            <a:fld id="{74E2F7BF-BCBC-4BAB-99EE-C4EFACBC9625}" type="slidenum">
              <a:rPr lang="fr-FR" smtClean="0"/>
              <a:pPr/>
              <a:t>8</a:t>
            </a:fld>
            <a:endParaRPr lang="fr-FR" dirty="0"/>
          </a:p>
        </p:txBody>
      </p:sp>
      <p:sp>
        <p:nvSpPr>
          <p:cNvPr id="42" name="Ellipse 41"/>
          <p:cNvSpPr>
            <a:spLocks noChangeAspect="1"/>
          </p:cNvSpPr>
          <p:nvPr/>
        </p:nvSpPr>
        <p:spPr>
          <a:xfrm flipH="1">
            <a:off x="4211960" y="5368543"/>
            <a:ext cx="720493" cy="576000"/>
          </a:xfrm>
          <a:prstGeom prst="ellipse">
            <a:avLst/>
          </a:prstGeom>
          <a:solidFill>
            <a:schemeClr val="accent3">
              <a:lumMod val="60000"/>
              <a:lumOff val="40000"/>
              <a:alpha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fr-FR" sz="3600" dirty="0">
              <a:solidFill>
                <a:srgbClr val="000099"/>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87152" y="3647163"/>
            <a:ext cx="988904" cy="933965"/>
          </a:xfrm>
          <a:prstGeom prst="rect">
            <a:avLst/>
          </a:prstGeom>
        </p:spPr>
      </p:pic>
      <p:sp>
        <p:nvSpPr>
          <p:cNvPr id="15" name="Rectangle 14"/>
          <p:cNvSpPr/>
          <p:nvPr/>
        </p:nvSpPr>
        <p:spPr>
          <a:xfrm>
            <a:off x="4006185" y="3255399"/>
            <a:ext cx="1132041" cy="461665"/>
          </a:xfrm>
          <a:prstGeom prst="rect">
            <a:avLst/>
          </a:prstGeom>
        </p:spPr>
        <p:txBody>
          <a:bodyPr wrap="none">
            <a:spAutoFit/>
          </a:bodyPr>
          <a:lstStyle/>
          <a:p>
            <a:r>
              <a:rPr lang="fr-FR" sz="2400" b="1" dirty="0">
                <a:solidFill>
                  <a:srgbClr val="00338D"/>
                </a:solidFill>
              </a:rPr>
              <a:t>Le Club</a:t>
            </a:r>
          </a:p>
        </p:txBody>
      </p:sp>
    </p:spTree>
    <p:extLst>
      <p:ext uri="{BB962C8B-B14F-4D97-AF65-F5344CB8AC3E}">
        <p14:creationId xmlns:p14="http://schemas.microsoft.com/office/powerpoint/2010/main" xmlns="" val="151013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20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500"/>
                                        <p:tgtEl>
                                          <p:spTgt spid="72"/>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fade">
                                      <p:cBhvr>
                                        <p:cTn id="60" dur="500"/>
                                        <p:tgtEl>
                                          <p:spTgt spid="88"/>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500"/>
                                        <p:tgtEl>
                                          <p:spTgt spid="89"/>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93"/>
                                        </p:tgtEl>
                                        <p:attrNameLst>
                                          <p:attrName>style.visibility</p:attrName>
                                        </p:attrNameLst>
                                      </p:cBhvr>
                                      <p:to>
                                        <p:strVal val="visible"/>
                                      </p:to>
                                    </p:set>
                                    <p:animEffect transition="in" filter="fade">
                                      <p:cBhvr>
                                        <p:cTn id="68" dur="500"/>
                                        <p:tgtEl>
                                          <p:spTgt spid="93"/>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fade">
                                      <p:cBhvr>
                                        <p:cTn id="72" dur="500"/>
                                        <p:tgtEl>
                                          <p:spTgt spid="94"/>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95"/>
                                        </p:tgtEl>
                                        <p:attrNameLst>
                                          <p:attrName>style.visibility</p:attrName>
                                        </p:attrNameLst>
                                      </p:cBhvr>
                                      <p:to>
                                        <p:strVal val="visible"/>
                                      </p:to>
                                    </p:set>
                                    <p:animEffect transition="in" filter="fade">
                                      <p:cBhvr>
                                        <p:cTn id="76" dur="500"/>
                                        <p:tgtEl>
                                          <p:spTgt spid="95"/>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500"/>
                                        <p:tgtEl>
                                          <p:spTgt spid="9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000"/>
                                        <p:tgtEl>
                                          <p:spTgt spid="14"/>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2" grpId="0" animBg="1"/>
      <p:bldP spid="63" grpId="0" animBg="1"/>
      <p:bldP spid="72" grpId="0" animBg="1"/>
      <p:bldP spid="73" grpId="0" animBg="1"/>
      <p:bldP spid="77" grpId="0" animBg="1"/>
      <p:bldP spid="88" grpId="0" animBg="1"/>
      <p:bldP spid="89" grpId="0" animBg="1"/>
      <p:bldP spid="93" grpId="0" animBg="1"/>
      <p:bldP spid="94" grpId="0" animBg="1"/>
      <p:bldP spid="95" grpId="0" animBg="1"/>
      <p:bldP spid="96" grpId="0" animBg="1"/>
      <p:bldP spid="53" grpId="0"/>
      <p:bldP spid="2"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1E84147-A5F7-4280-8B74-7C2549BDF022}" type="datetime1">
              <a:rPr lang="ja-JP" altLang="fr-FR" smtClean="0"/>
              <a:pPr/>
              <a:t>2020/5/4</a:t>
            </a:fld>
            <a:endParaRPr lang="fr-FR" dirty="0"/>
          </a:p>
        </p:txBody>
      </p:sp>
      <p:sp>
        <p:nvSpPr>
          <p:cNvPr id="4" name="Espace réservé du numéro de diapositive 3"/>
          <p:cNvSpPr>
            <a:spLocks noGrp="1"/>
          </p:cNvSpPr>
          <p:nvPr>
            <p:ph type="sldNum" sz="quarter" idx="12"/>
          </p:nvPr>
        </p:nvSpPr>
        <p:spPr/>
        <p:txBody>
          <a:bodyPr/>
          <a:lstStyle/>
          <a:p>
            <a:fld id="{74E2F7BF-BCBC-4BAB-99EE-C4EFACBC9625}" type="slidenum">
              <a:rPr lang="fr-FR" smtClean="0"/>
              <a:pPr/>
              <a:t>9</a:t>
            </a:fld>
            <a:endParaRPr lang="fr-FR" dirty="0"/>
          </a:p>
        </p:txBody>
      </p:sp>
      <p:sp>
        <p:nvSpPr>
          <p:cNvPr id="7" name="Titre 4"/>
          <p:cNvSpPr>
            <a:spLocks noGrp="1"/>
          </p:cNvSpPr>
          <p:nvPr>
            <p:ph type="title"/>
          </p:nvPr>
        </p:nvSpPr>
        <p:spPr>
          <a:xfrm>
            <a:off x="228600" y="685800"/>
            <a:ext cx="8686800" cy="609600"/>
          </a:xfrm>
        </p:spPr>
        <p:txBody>
          <a:bodyPr/>
          <a:lstStyle/>
          <a:p>
            <a:pPr marL="584200" indent="-409575">
              <a:buBlip>
                <a:blip r:embed="rId3"/>
              </a:buBlip>
            </a:pPr>
            <a:r>
              <a:rPr lang="fr-FR" sz="3200" spc="-20" dirty="0">
                <a:effectLst/>
              </a:rPr>
              <a:t>Organisation du district</a:t>
            </a:r>
          </a:p>
        </p:txBody>
      </p:sp>
      <p:sp>
        <p:nvSpPr>
          <p:cNvPr id="8" name="AutoShape 10"/>
          <p:cNvSpPr>
            <a:spLocks noChangeArrowheads="1"/>
          </p:cNvSpPr>
          <p:nvPr/>
        </p:nvSpPr>
        <p:spPr bwMode="auto">
          <a:xfrm>
            <a:off x="254377" y="1498122"/>
            <a:ext cx="8635246" cy="4800600"/>
          </a:xfrm>
          <a:prstGeom prst="roundRect">
            <a:avLst>
              <a:gd name="adj" fmla="val 7984"/>
            </a:avLst>
          </a:prstGeom>
          <a:solidFill>
            <a:schemeClr val="accent1">
              <a:lumMod val="20000"/>
              <a:lumOff val="80000"/>
            </a:schemeClr>
          </a:solidFill>
          <a:ln w="9525">
            <a:solidFill>
              <a:schemeClr val="tx1"/>
            </a:solidFill>
            <a:round/>
            <a:headEnd/>
            <a:tailEnd/>
          </a:ln>
          <a:effectLst/>
          <a:extLst/>
        </p:spPr>
        <p:txBody>
          <a:bodyPr wrap="none" tIns="0"/>
          <a:lstStyle>
            <a:defPPr>
              <a:defRPr lang="fr-FR"/>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fr-FR" sz="2000" b="1" dirty="0" smtClean="0">
                <a:solidFill>
                  <a:srgbClr val="00338D"/>
                </a:solidFill>
                <a:effectLst>
                  <a:outerShdw blurRad="38100" dist="38100" dir="2700000" algn="tl">
                    <a:srgbClr val="000000">
                      <a:alpha val="43137"/>
                    </a:srgbClr>
                  </a:outerShdw>
                </a:effectLst>
                <a:latin typeface="Tw Cen MT" panose="020B0602020104020603" pitchFamily="34" charset="0"/>
              </a:rPr>
              <a:t>Cabinet du Gouverneur de District</a:t>
            </a:r>
            <a:endParaRPr lang="fr-FR" sz="2000" b="1" dirty="0">
              <a:solidFill>
                <a:srgbClr val="00338D"/>
              </a:solidFill>
              <a:effectLst>
                <a:outerShdw blurRad="38100" dist="38100" dir="2700000" algn="tl">
                  <a:srgbClr val="000000">
                    <a:alpha val="43137"/>
                  </a:srgbClr>
                </a:outerShdw>
              </a:effectLst>
              <a:latin typeface="Tw Cen MT" panose="020B0602020104020603" pitchFamily="34" charset="0"/>
            </a:endParaRPr>
          </a:p>
        </p:txBody>
      </p:sp>
      <p:sp>
        <p:nvSpPr>
          <p:cNvPr id="9" name="Rectangle à coins arrondis 8"/>
          <p:cNvSpPr/>
          <p:nvPr/>
        </p:nvSpPr>
        <p:spPr>
          <a:xfrm>
            <a:off x="381000" y="2031521"/>
            <a:ext cx="4114800" cy="4114800"/>
          </a:xfrm>
          <a:prstGeom prst="roundRect">
            <a:avLst>
              <a:gd name="adj" fmla="val 8812"/>
            </a:avLst>
          </a:prstGeom>
          <a:solidFill>
            <a:schemeClr val="tx2">
              <a:lumMod val="40000"/>
              <a:lumOff val="60000"/>
            </a:schemeClr>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b="1" dirty="0" smtClean="0">
                <a:solidFill>
                  <a:schemeClr val="bg1"/>
                </a:solidFill>
              </a:rPr>
              <a:t>Conseil d’administration</a:t>
            </a:r>
            <a:endParaRPr lang="fr-FR" b="1" dirty="0">
              <a:solidFill>
                <a:schemeClr val="bg1"/>
              </a:solidFill>
            </a:endParaRPr>
          </a:p>
        </p:txBody>
      </p:sp>
      <p:sp>
        <p:nvSpPr>
          <p:cNvPr id="10" name="AutoShape 11"/>
          <p:cNvSpPr>
            <a:spLocks noChangeArrowheads="1"/>
          </p:cNvSpPr>
          <p:nvPr/>
        </p:nvSpPr>
        <p:spPr bwMode="auto">
          <a:xfrm>
            <a:off x="533399" y="2641121"/>
            <a:ext cx="1824871" cy="3381376"/>
          </a:xfrm>
          <a:prstGeom prst="roundRect">
            <a:avLst>
              <a:gd name="adj" fmla="val 16667"/>
            </a:avLst>
          </a:prstGeom>
          <a:gradFill rotWithShape="1">
            <a:gsLst>
              <a:gs pos="0">
                <a:srgbClr val="000099"/>
              </a:gs>
              <a:gs pos="50000">
                <a:schemeClr val="bg1"/>
              </a:gs>
              <a:gs pos="100000">
                <a:srgbClr val="000099"/>
              </a:gs>
            </a:gsLst>
            <a:lin ang="0" scaled="1"/>
          </a:gradFill>
          <a:ln w="57150">
            <a:solidFill>
              <a:srgbClr val="000099"/>
            </a:solidFill>
            <a:round/>
            <a:headEnd/>
            <a:tailEnd/>
          </a:ln>
          <a:effectLst/>
          <a:extLst/>
        </p:spPr>
        <p:txBody>
          <a:bodyPr wrap="none" tIns="0" anchor="t" anchorCtr="0"/>
          <a:lstStyle/>
          <a:p>
            <a:pPr algn="ctr"/>
            <a:r>
              <a:rPr lang="fr-FR" sz="1800" b="1" dirty="0" smtClean="0">
                <a:solidFill>
                  <a:srgbClr val="00338D"/>
                </a:solidFill>
                <a:effectLst>
                  <a:outerShdw blurRad="38100" dist="38100" dir="2700000" algn="tl">
                    <a:srgbClr val="000000">
                      <a:alpha val="43137"/>
                    </a:srgbClr>
                  </a:outerShdw>
                </a:effectLst>
                <a:latin typeface="Tw Cen MT" panose="020B0602020104020603" pitchFamily="34" charset="0"/>
              </a:rPr>
              <a:t>Bureau</a:t>
            </a:r>
          </a:p>
        </p:txBody>
      </p:sp>
      <p:sp>
        <p:nvSpPr>
          <p:cNvPr id="11" name="AutoShape 4">
            <a:hlinkClick r:id="rId4" action="ppaction://hlinksldjump"/>
          </p:cNvPr>
          <p:cNvSpPr>
            <a:spLocks noChangeArrowheads="1"/>
          </p:cNvSpPr>
          <p:nvPr/>
        </p:nvSpPr>
        <p:spPr bwMode="auto">
          <a:xfrm>
            <a:off x="673476" y="3029741"/>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Gouverneur</a:t>
            </a:r>
          </a:p>
          <a:p>
            <a:pPr algn="ctr">
              <a:lnSpc>
                <a:spcPts val="1300"/>
              </a:lnSpc>
            </a:pPr>
            <a:r>
              <a:rPr lang="fr-FR" sz="1600" b="1" dirty="0" smtClean="0">
                <a:solidFill>
                  <a:srgbClr val="FF0000"/>
                </a:solidFill>
                <a:latin typeface="Tw Cen MT" panose="020B0602020104020603" pitchFamily="34" charset="0"/>
              </a:rPr>
              <a:t>Président SMA</a:t>
            </a:r>
            <a:endParaRPr lang="fr-FR" sz="1600" b="1" dirty="0">
              <a:solidFill>
                <a:srgbClr val="FF0000"/>
              </a:solidFill>
              <a:latin typeface="Tw Cen MT" panose="020B0602020104020603" pitchFamily="34" charset="0"/>
            </a:endParaRPr>
          </a:p>
        </p:txBody>
      </p:sp>
      <p:sp>
        <p:nvSpPr>
          <p:cNvPr id="12" name="AutoShape 6"/>
          <p:cNvSpPr>
            <a:spLocks noChangeArrowheads="1"/>
          </p:cNvSpPr>
          <p:nvPr/>
        </p:nvSpPr>
        <p:spPr bwMode="auto">
          <a:xfrm>
            <a:off x="673476" y="3989167"/>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smtClean="0">
                <a:solidFill>
                  <a:srgbClr val="00338D"/>
                </a:solidFill>
                <a:latin typeface="Tw Cen MT" panose="020B0602020104020603" pitchFamily="34" charset="0"/>
              </a:rPr>
              <a:t>1</a:t>
            </a:r>
            <a:r>
              <a:rPr lang="fr-FR" sz="1600" b="1" baseline="30000" smtClean="0">
                <a:solidFill>
                  <a:srgbClr val="00338D"/>
                </a:solidFill>
                <a:latin typeface="Tw Cen MT" panose="020B0602020104020603" pitchFamily="34" charset="0"/>
              </a:rPr>
              <a:t>er</a:t>
            </a:r>
            <a:r>
              <a:rPr lang="fr-FR" sz="1600" b="1" smtClean="0">
                <a:solidFill>
                  <a:srgbClr val="00338D"/>
                </a:solidFill>
                <a:latin typeface="Tw Cen MT" panose="020B0602020104020603" pitchFamily="34" charset="0"/>
              </a:rPr>
              <a:t> Vice</a:t>
            </a:r>
          </a:p>
          <a:p>
            <a:pPr algn="ctr">
              <a:lnSpc>
                <a:spcPts val="1300"/>
              </a:lnSpc>
            </a:pPr>
            <a:r>
              <a:rPr lang="fr-FR" sz="1600" b="1" smtClean="0">
                <a:solidFill>
                  <a:srgbClr val="00338D"/>
                </a:solidFill>
                <a:latin typeface="Tw Cen MT" panose="020B0602020104020603" pitchFamily="34" charset="0"/>
              </a:rPr>
              <a:t>Gouverneur</a:t>
            </a:r>
            <a:endParaRPr lang="fr-FR" sz="1600" b="1" dirty="0">
              <a:solidFill>
                <a:srgbClr val="00338D"/>
              </a:solidFill>
              <a:latin typeface="Tw Cen MT" panose="020B0602020104020603" pitchFamily="34" charset="0"/>
            </a:endParaRPr>
          </a:p>
        </p:txBody>
      </p:sp>
      <p:sp>
        <p:nvSpPr>
          <p:cNvPr id="13" name="AutoShape 7"/>
          <p:cNvSpPr>
            <a:spLocks noChangeArrowheads="1"/>
          </p:cNvSpPr>
          <p:nvPr/>
        </p:nvSpPr>
        <p:spPr bwMode="auto">
          <a:xfrm>
            <a:off x="673476" y="3509454"/>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lIns="0" rIns="0" bIns="0" anchor="ctr"/>
          <a:lstStyle/>
          <a:p>
            <a:pPr algn="ctr">
              <a:lnSpc>
                <a:spcPts val="1300"/>
              </a:lnSpc>
            </a:pPr>
            <a:r>
              <a:rPr lang="fr-FR" sz="1600" b="1" dirty="0" err="1">
                <a:solidFill>
                  <a:srgbClr val="00338D"/>
                </a:solidFill>
                <a:latin typeface="Tw Cen MT" panose="020B0602020104020603" pitchFamily="34" charset="0"/>
              </a:rPr>
              <a:t>Immediat</a:t>
            </a:r>
            <a:endParaRPr lang="fr-FR" sz="1600" b="1" dirty="0">
              <a:solidFill>
                <a:srgbClr val="00338D"/>
              </a:solidFill>
              <a:latin typeface="Tw Cen MT" panose="020B0602020104020603" pitchFamily="34" charset="0"/>
            </a:endParaRPr>
          </a:p>
          <a:p>
            <a:pPr algn="ctr">
              <a:lnSpc>
                <a:spcPts val="1300"/>
              </a:lnSpc>
            </a:pPr>
            <a:r>
              <a:rPr lang="fr-FR" sz="1600" b="1" dirty="0" err="1">
                <a:solidFill>
                  <a:srgbClr val="00338D"/>
                </a:solidFill>
                <a:latin typeface="Tw Cen MT" panose="020B0602020104020603" pitchFamily="34" charset="0"/>
              </a:rPr>
              <a:t>Past</a:t>
            </a:r>
            <a:r>
              <a:rPr lang="fr-FR" sz="1600" b="1" dirty="0">
                <a:solidFill>
                  <a:srgbClr val="00338D"/>
                </a:solidFill>
                <a:latin typeface="Tw Cen MT" panose="020B0602020104020603" pitchFamily="34" charset="0"/>
              </a:rPr>
              <a:t> </a:t>
            </a:r>
            <a:r>
              <a:rPr lang="fr-FR" sz="1600" b="1" dirty="0" smtClean="0">
                <a:solidFill>
                  <a:srgbClr val="00338D"/>
                </a:solidFill>
                <a:latin typeface="Tw Cen MT" panose="020B0602020104020603" pitchFamily="34" charset="0"/>
              </a:rPr>
              <a:t>Gouverneur</a:t>
            </a:r>
            <a:endParaRPr lang="fr-FR" sz="1600" b="1" dirty="0">
              <a:solidFill>
                <a:srgbClr val="00338D"/>
              </a:solidFill>
              <a:latin typeface="Tw Cen MT" panose="020B0602020104020603" pitchFamily="34" charset="0"/>
            </a:endParaRPr>
          </a:p>
        </p:txBody>
      </p:sp>
      <p:sp>
        <p:nvSpPr>
          <p:cNvPr id="14" name="AutoShape 8"/>
          <p:cNvSpPr>
            <a:spLocks noChangeArrowheads="1"/>
          </p:cNvSpPr>
          <p:nvPr/>
        </p:nvSpPr>
        <p:spPr bwMode="auto">
          <a:xfrm>
            <a:off x="673476" y="4468880"/>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2</a:t>
            </a:r>
            <a:r>
              <a:rPr lang="fr-FR" sz="1600" b="1" baseline="30000" dirty="0" smtClean="0">
                <a:solidFill>
                  <a:srgbClr val="00338D"/>
                </a:solidFill>
                <a:latin typeface="Tw Cen MT" panose="020B0602020104020603" pitchFamily="34" charset="0"/>
              </a:rPr>
              <a:t>ème</a:t>
            </a:r>
            <a:r>
              <a:rPr lang="fr-FR" sz="1600" b="1" dirty="0" smtClean="0">
                <a:solidFill>
                  <a:srgbClr val="00338D"/>
                </a:solidFill>
                <a:latin typeface="Tw Cen MT" panose="020B0602020104020603" pitchFamily="34" charset="0"/>
              </a:rPr>
              <a:t> Vice</a:t>
            </a:r>
          </a:p>
          <a:p>
            <a:pPr algn="ctr">
              <a:lnSpc>
                <a:spcPts val="1300"/>
              </a:lnSpc>
            </a:pPr>
            <a:r>
              <a:rPr lang="fr-FR" sz="1600" b="1" dirty="0" smtClean="0">
                <a:solidFill>
                  <a:srgbClr val="00338D"/>
                </a:solidFill>
                <a:latin typeface="Tw Cen MT" panose="020B0602020104020603" pitchFamily="34" charset="0"/>
              </a:rPr>
              <a:t>Gouverneur</a:t>
            </a:r>
            <a:endParaRPr lang="fr-FR" sz="1600" b="1" dirty="0">
              <a:solidFill>
                <a:srgbClr val="00338D"/>
              </a:solidFill>
              <a:latin typeface="Tw Cen MT" panose="020B0602020104020603" pitchFamily="34" charset="0"/>
            </a:endParaRPr>
          </a:p>
        </p:txBody>
      </p:sp>
      <p:sp>
        <p:nvSpPr>
          <p:cNvPr id="15" name="AutoShape 8"/>
          <p:cNvSpPr>
            <a:spLocks noChangeArrowheads="1"/>
          </p:cNvSpPr>
          <p:nvPr/>
        </p:nvSpPr>
        <p:spPr bwMode="auto">
          <a:xfrm>
            <a:off x="673476" y="4948593"/>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Trésorier</a:t>
            </a:r>
            <a:endParaRPr lang="fr-FR" sz="1600" b="1" dirty="0">
              <a:solidFill>
                <a:srgbClr val="00338D"/>
              </a:solidFill>
              <a:latin typeface="Tw Cen MT" panose="020B0602020104020603" pitchFamily="34" charset="0"/>
            </a:endParaRPr>
          </a:p>
        </p:txBody>
      </p:sp>
      <p:sp>
        <p:nvSpPr>
          <p:cNvPr id="16" name="AutoShape 8"/>
          <p:cNvSpPr>
            <a:spLocks noChangeArrowheads="1"/>
          </p:cNvSpPr>
          <p:nvPr/>
        </p:nvSpPr>
        <p:spPr bwMode="auto">
          <a:xfrm>
            <a:off x="673476" y="5428306"/>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Secrétaire</a:t>
            </a:r>
            <a:endParaRPr lang="fr-FR" sz="1600" b="1" dirty="0">
              <a:solidFill>
                <a:srgbClr val="00338D"/>
              </a:solidFill>
              <a:latin typeface="Tw Cen MT" panose="020B0602020104020603" pitchFamily="34" charset="0"/>
            </a:endParaRPr>
          </a:p>
        </p:txBody>
      </p:sp>
      <p:sp>
        <p:nvSpPr>
          <p:cNvPr id="17" name="AutoShape 11"/>
          <p:cNvSpPr>
            <a:spLocks noChangeArrowheads="1"/>
          </p:cNvSpPr>
          <p:nvPr/>
        </p:nvSpPr>
        <p:spPr bwMode="auto">
          <a:xfrm>
            <a:off x="2514600" y="2641121"/>
            <a:ext cx="1825200" cy="3381376"/>
          </a:xfrm>
          <a:prstGeom prst="roundRect">
            <a:avLst>
              <a:gd name="adj" fmla="val 16827"/>
            </a:avLst>
          </a:prstGeom>
          <a:gradFill rotWithShape="1">
            <a:gsLst>
              <a:gs pos="0">
                <a:srgbClr val="000099"/>
              </a:gs>
              <a:gs pos="50000">
                <a:schemeClr val="bg1"/>
              </a:gs>
              <a:gs pos="100000">
                <a:srgbClr val="000099"/>
              </a:gs>
            </a:gsLst>
            <a:lin ang="0" scaled="1"/>
          </a:gradFill>
          <a:ln w="57150">
            <a:solidFill>
              <a:srgbClr val="000099"/>
            </a:solidFill>
            <a:round/>
            <a:headEnd/>
            <a:tailEnd/>
          </a:ln>
          <a:effectLst/>
          <a:extLst/>
        </p:spPr>
        <p:txBody>
          <a:bodyPr wrap="none" tIns="0" anchor="t" anchorCtr="0"/>
          <a:lstStyle/>
          <a:p>
            <a:pPr algn="ctr"/>
            <a:endParaRPr lang="fr-FR" sz="1800" b="1" dirty="0" smtClean="0">
              <a:solidFill>
                <a:srgbClr val="00338D"/>
              </a:solidFill>
              <a:effectLst>
                <a:outerShdw blurRad="38100" dist="38100" dir="2700000" algn="tl">
                  <a:srgbClr val="000000">
                    <a:alpha val="43137"/>
                  </a:srgbClr>
                </a:outerShdw>
              </a:effectLst>
              <a:latin typeface="Tw Cen MT" panose="020B0602020104020603" pitchFamily="34" charset="0"/>
            </a:endParaRPr>
          </a:p>
        </p:txBody>
      </p:sp>
      <p:sp>
        <p:nvSpPr>
          <p:cNvPr id="18" name="AutoShape 8"/>
          <p:cNvSpPr>
            <a:spLocks noChangeArrowheads="1"/>
          </p:cNvSpPr>
          <p:nvPr/>
        </p:nvSpPr>
        <p:spPr bwMode="auto">
          <a:xfrm>
            <a:off x="2673533" y="3502422"/>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Région 3</a:t>
            </a:r>
            <a:endParaRPr lang="fr-FR" sz="1600" b="1" dirty="0">
              <a:solidFill>
                <a:srgbClr val="00338D"/>
              </a:solidFill>
              <a:latin typeface="Tw Cen MT" panose="020B0602020104020603" pitchFamily="34" charset="0"/>
            </a:endParaRPr>
          </a:p>
        </p:txBody>
      </p:sp>
      <p:sp>
        <p:nvSpPr>
          <p:cNvPr id="19" name="AutoShape 8"/>
          <p:cNvSpPr>
            <a:spLocks noChangeArrowheads="1"/>
          </p:cNvSpPr>
          <p:nvPr/>
        </p:nvSpPr>
        <p:spPr bwMode="auto">
          <a:xfrm>
            <a:off x="2654842" y="3262859"/>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Région 2</a:t>
            </a:r>
            <a:endParaRPr lang="fr-FR" sz="1600" b="1" dirty="0">
              <a:solidFill>
                <a:srgbClr val="00338D"/>
              </a:solidFill>
              <a:latin typeface="Tw Cen MT" panose="020B0602020104020603" pitchFamily="34" charset="0"/>
            </a:endParaRPr>
          </a:p>
        </p:txBody>
      </p:sp>
      <p:sp>
        <p:nvSpPr>
          <p:cNvPr id="20" name="AutoShape 8"/>
          <p:cNvSpPr>
            <a:spLocks noChangeArrowheads="1"/>
          </p:cNvSpPr>
          <p:nvPr/>
        </p:nvSpPr>
        <p:spPr bwMode="auto">
          <a:xfrm>
            <a:off x="2654842" y="3023295"/>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 de Région 1</a:t>
            </a:r>
            <a:endParaRPr lang="fr-FR" sz="1600" b="1" dirty="0">
              <a:solidFill>
                <a:srgbClr val="00338D"/>
              </a:solidFill>
              <a:latin typeface="Tw Cen MT" panose="020B0602020104020603" pitchFamily="34" charset="0"/>
            </a:endParaRPr>
          </a:p>
        </p:txBody>
      </p:sp>
      <p:sp>
        <p:nvSpPr>
          <p:cNvPr id="21" name="AutoShape 8"/>
          <p:cNvSpPr>
            <a:spLocks noChangeArrowheads="1"/>
          </p:cNvSpPr>
          <p:nvPr/>
        </p:nvSpPr>
        <p:spPr bwMode="auto">
          <a:xfrm>
            <a:off x="2654842" y="5410200"/>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9</a:t>
            </a:r>
            <a:endParaRPr lang="fr-FR" sz="1600" b="1" dirty="0">
              <a:solidFill>
                <a:srgbClr val="00338D"/>
              </a:solidFill>
              <a:latin typeface="Tw Cen MT" panose="020B0602020104020603" pitchFamily="34" charset="0"/>
            </a:endParaRPr>
          </a:p>
        </p:txBody>
      </p:sp>
      <p:sp>
        <p:nvSpPr>
          <p:cNvPr id="22" name="AutoShape 8"/>
          <p:cNvSpPr>
            <a:spLocks noChangeArrowheads="1"/>
          </p:cNvSpPr>
          <p:nvPr/>
        </p:nvSpPr>
        <p:spPr bwMode="auto">
          <a:xfrm>
            <a:off x="2654842" y="5232570"/>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8</a:t>
            </a:r>
            <a:endParaRPr lang="fr-FR" sz="1600" b="1" dirty="0">
              <a:solidFill>
                <a:srgbClr val="00338D"/>
              </a:solidFill>
              <a:latin typeface="Tw Cen MT" panose="020B0602020104020603" pitchFamily="34" charset="0"/>
            </a:endParaRPr>
          </a:p>
        </p:txBody>
      </p:sp>
      <p:sp>
        <p:nvSpPr>
          <p:cNvPr id="23" name="AutoShape 8"/>
          <p:cNvSpPr>
            <a:spLocks noChangeArrowheads="1"/>
          </p:cNvSpPr>
          <p:nvPr/>
        </p:nvSpPr>
        <p:spPr bwMode="auto">
          <a:xfrm>
            <a:off x="2654842" y="5054941"/>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7</a:t>
            </a:r>
            <a:endParaRPr lang="fr-FR" sz="1600" b="1" dirty="0">
              <a:solidFill>
                <a:srgbClr val="00338D"/>
              </a:solidFill>
              <a:latin typeface="Tw Cen MT" panose="020B0602020104020603" pitchFamily="34" charset="0"/>
            </a:endParaRPr>
          </a:p>
        </p:txBody>
      </p:sp>
      <p:sp>
        <p:nvSpPr>
          <p:cNvPr id="24" name="AutoShape 8"/>
          <p:cNvSpPr>
            <a:spLocks noChangeArrowheads="1"/>
          </p:cNvSpPr>
          <p:nvPr/>
        </p:nvSpPr>
        <p:spPr bwMode="auto">
          <a:xfrm>
            <a:off x="2654842" y="4877312"/>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6</a:t>
            </a:r>
            <a:endParaRPr lang="fr-FR" sz="1600" b="1" dirty="0">
              <a:solidFill>
                <a:srgbClr val="00338D"/>
              </a:solidFill>
              <a:latin typeface="Tw Cen MT" panose="020B0602020104020603" pitchFamily="34" charset="0"/>
            </a:endParaRPr>
          </a:p>
        </p:txBody>
      </p:sp>
      <p:sp>
        <p:nvSpPr>
          <p:cNvPr id="25" name="AutoShape 8"/>
          <p:cNvSpPr>
            <a:spLocks noChangeArrowheads="1"/>
          </p:cNvSpPr>
          <p:nvPr/>
        </p:nvSpPr>
        <p:spPr bwMode="auto">
          <a:xfrm>
            <a:off x="2654842" y="4699683"/>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5</a:t>
            </a:r>
            <a:endParaRPr lang="fr-FR" sz="1600" b="1" dirty="0">
              <a:solidFill>
                <a:srgbClr val="00338D"/>
              </a:solidFill>
              <a:latin typeface="Tw Cen MT" panose="020B0602020104020603" pitchFamily="34" charset="0"/>
            </a:endParaRPr>
          </a:p>
        </p:txBody>
      </p:sp>
      <p:sp>
        <p:nvSpPr>
          <p:cNvPr id="26" name="AutoShape 8"/>
          <p:cNvSpPr>
            <a:spLocks noChangeArrowheads="1"/>
          </p:cNvSpPr>
          <p:nvPr/>
        </p:nvSpPr>
        <p:spPr bwMode="auto">
          <a:xfrm>
            <a:off x="2654842" y="4522054"/>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4</a:t>
            </a:r>
            <a:endParaRPr lang="fr-FR" sz="1600" b="1" dirty="0">
              <a:solidFill>
                <a:srgbClr val="00338D"/>
              </a:solidFill>
              <a:latin typeface="Tw Cen MT" panose="020B0602020104020603" pitchFamily="34" charset="0"/>
            </a:endParaRPr>
          </a:p>
        </p:txBody>
      </p:sp>
      <p:sp>
        <p:nvSpPr>
          <p:cNvPr id="27" name="AutoShape 8"/>
          <p:cNvSpPr>
            <a:spLocks noChangeArrowheads="1"/>
          </p:cNvSpPr>
          <p:nvPr/>
        </p:nvSpPr>
        <p:spPr bwMode="auto">
          <a:xfrm>
            <a:off x="2654842" y="4344425"/>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3</a:t>
            </a:r>
            <a:endParaRPr lang="fr-FR" sz="1600" b="1" dirty="0">
              <a:solidFill>
                <a:srgbClr val="00338D"/>
              </a:solidFill>
              <a:latin typeface="Tw Cen MT" panose="020B0602020104020603" pitchFamily="34" charset="0"/>
            </a:endParaRPr>
          </a:p>
        </p:txBody>
      </p:sp>
      <p:sp>
        <p:nvSpPr>
          <p:cNvPr id="28" name="AutoShape 8"/>
          <p:cNvSpPr>
            <a:spLocks noChangeArrowheads="1"/>
          </p:cNvSpPr>
          <p:nvPr/>
        </p:nvSpPr>
        <p:spPr bwMode="auto">
          <a:xfrm>
            <a:off x="2654842" y="4166796"/>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Présidents de Zone 2</a:t>
            </a:r>
            <a:endParaRPr lang="fr-FR" sz="1600" b="1" dirty="0">
              <a:solidFill>
                <a:srgbClr val="00338D"/>
              </a:solidFill>
              <a:latin typeface="Tw Cen MT" panose="020B0602020104020603" pitchFamily="34" charset="0"/>
            </a:endParaRPr>
          </a:p>
        </p:txBody>
      </p:sp>
      <p:sp>
        <p:nvSpPr>
          <p:cNvPr id="29" name="AutoShape 8"/>
          <p:cNvSpPr>
            <a:spLocks noChangeArrowheads="1"/>
          </p:cNvSpPr>
          <p:nvPr/>
        </p:nvSpPr>
        <p:spPr bwMode="auto">
          <a:xfrm>
            <a:off x="2654842" y="3989167"/>
            <a:ext cx="1544717" cy="396000"/>
          </a:xfrm>
          <a:prstGeom prst="roundRect">
            <a:avLst>
              <a:gd name="adj" fmla="val 16667"/>
            </a:avLst>
          </a:prstGeom>
          <a:solidFill>
            <a:srgbClr val="92D050"/>
          </a:solidFill>
          <a:extLst/>
        </p:spPr>
        <p:style>
          <a:lnRef idx="0">
            <a:schemeClr val="accent2"/>
          </a:lnRef>
          <a:fillRef idx="3">
            <a:schemeClr val="accent2"/>
          </a:fillRef>
          <a:effectRef idx="3">
            <a:schemeClr val="accent2"/>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 de Zone 1</a:t>
            </a:r>
            <a:endParaRPr lang="fr-FR" sz="1600" b="1" dirty="0">
              <a:solidFill>
                <a:srgbClr val="00338D"/>
              </a:solidFill>
              <a:latin typeface="Tw Cen MT" panose="020B0602020104020603" pitchFamily="34" charset="0"/>
            </a:endParaRPr>
          </a:p>
        </p:txBody>
      </p:sp>
      <p:sp>
        <p:nvSpPr>
          <p:cNvPr id="30" name="AutoShape 8"/>
          <p:cNvSpPr>
            <a:spLocks noChangeArrowheads="1"/>
          </p:cNvSpPr>
          <p:nvPr/>
        </p:nvSpPr>
        <p:spPr bwMode="auto">
          <a:xfrm>
            <a:off x="6858000" y="5442933"/>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bIns="0" anchor="ctr"/>
          <a:lstStyle/>
          <a:p>
            <a:pPr algn="ctr">
              <a:lnSpc>
                <a:spcPts val="1300"/>
              </a:lnSpc>
            </a:pPr>
            <a:r>
              <a:rPr lang="fr-FR" sz="1600" b="1" dirty="0" err="1" smtClean="0">
                <a:solidFill>
                  <a:srgbClr val="00338D"/>
                </a:solidFill>
                <a:latin typeface="Tw Cen MT" panose="020B0602020104020603" pitchFamily="34" charset="0"/>
              </a:rPr>
              <a:t>Past</a:t>
            </a:r>
            <a:r>
              <a:rPr lang="fr-FR" sz="1600" b="1" dirty="0" smtClean="0">
                <a:solidFill>
                  <a:srgbClr val="00338D"/>
                </a:solidFill>
                <a:latin typeface="Tw Cen MT" panose="020B0602020104020603" pitchFamily="34" charset="0"/>
              </a:rPr>
              <a:t>-Gouverneurs</a:t>
            </a:r>
            <a:endParaRPr lang="fr-FR" sz="1600" b="1" dirty="0">
              <a:solidFill>
                <a:srgbClr val="00338D"/>
              </a:solidFill>
              <a:latin typeface="Tw Cen MT" panose="020B0602020104020603" pitchFamily="34" charset="0"/>
            </a:endParaRPr>
          </a:p>
        </p:txBody>
      </p:sp>
      <p:sp>
        <p:nvSpPr>
          <p:cNvPr id="31" name="AutoShape 8"/>
          <p:cNvSpPr>
            <a:spLocks noChangeArrowheads="1"/>
          </p:cNvSpPr>
          <p:nvPr/>
        </p:nvSpPr>
        <p:spPr bwMode="auto">
          <a:xfrm>
            <a:off x="4779882" y="3029741"/>
            <a:ext cx="1800000" cy="396000"/>
          </a:xfrm>
          <a:prstGeom prst="roundRect">
            <a:avLst>
              <a:gd name="adj" fmla="val 16667"/>
            </a:avLst>
          </a:prstGeom>
          <a:extLst/>
        </p:spPr>
        <p:style>
          <a:lnRef idx="2">
            <a:schemeClr val="accent5"/>
          </a:lnRef>
          <a:fillRef idx="1">
            <a:schemeClr val="lt1"/>
          </a:fillRef>
          <a:effectRef idx="0">
            <a:schemeClr val="accent5"/>
          </a:effectRef>
          <a:fontRef idx="minor">
            <a:schemeClr val="dk1"/>
          </a:fontRef>
        </p:style>
        <p:txBody>
          <a:bodyPr bIns="0" anchor="ctr"/>
          <a:lstStyle/>
          <a:p>
            <a:pPr algn="ctr">
              <a:lnSpc>
                <a:spcPts val="1300"/>
              </a:lnSpc>
            </a:pPr>
            <a:r>
              <a:rPr lang="fr-FR" sz="1600" b="1" dirty="0" smtClean="0">
                <a:solidFill>
                  <a:srgbClr val="00338D"/>
                </a:solidFill>
                <a:latin typeface="Tw Cen MT" panose="020B0602020104020603" pitchFamily="34" charset="0"/>
              </a:rPr>
              <a:t>Coordinateurs</a:t>
            </a:r>
          </a:p>
          <a:p>
            <a:pPr algn="ctr">
              <a:lnSpc>
                <a:spcPts val="1300"/>
              </a:lnSpc>
            </a:pPr>
            <a:r>
              <a:rPr lang="fr-FR" sz="1600" b="1" dirty="0" smtClean="0">
                <a:solidFill>
                  <a:srgbClr val="FF9900"/>
                </a:solidFill>
                <a:latin typeface="Tw Cen MT" panose="020B0602020104020603" pitchFamily="34" charset="0"/>
              </a:rPr>
              <a:t>EME</a:t>
            </a:r>
            <a:r>
              <a:rPr lang="fr-FR" sz="1600" b="1" dirty="0" smtClean="0">
                <a:solidFill>
                  <a:srgbClr val="00338D"/>
                </a:solidFill>
                <a:latin typeface="Tw Cen MT" panose="020B0602020104020603" pitchFamily="34" charset="0"/>
              </a:rPr>
              <a:t> – EML - </a:t>
            </a:r>
            <a:r>
              <a:rPr lang="fr-FR" sz="1600" b="1" dirty="0" smtClean="0">
                <a:solidFill>
                  <a:srgbClr val="C00000"/>
                </a:solidFill>
                <a:latin typeface="Tw Cen MT" panose="020B0602020104020603" pitchFamily="34" charset="0"/>
              </a:rPr>
              <a:t>EMS</a:t>
            </a:r>
            <a:endParaRPr lang="fr-FR" sz="1600" b="1" dirty="0">
              <a:solidFill>
                <a:srgbClr val="C00000"/>
              </a:solidFill>
              <a:latin typeface="Tw Cen MT" panose="020B0602020104020603" pitchFamily="34" charset="0"/>
            </a:endParaRPr>
          </a:p>
        </p:txBody>
      </p:sp>
      <p:sp>
        <p:nvSpPr>
          <p:cNvPr id="32" name="AutoShape 8"/>
          <p:cNvSpPr>
            <a:spLocks noChangeArrowheads="1"/>
          </p:cNvSpPr>
          <p:nvPr/>
        </p:nvSpPr>
        <p:spPr bwMode="auto">
          <a:xfrm>
            <a:off x="4779882" y="4041112"/>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bIns="0" anchor="ctr"/>
          <a:lstStyle/>
          <a:p>
            <a:pPr algn="ctr">
              <a:lnSpc>
                <a:spcPts val="1300"/>
              </a:lnSpc>
            </a:pPr>
            <a:r>
              <a:rPr lang="fr-FR" sz="1600" b="1" dirty="0" smtClean="0">
                <a:solidFill>
                  <a:srgbClr val="00338D"/>
                </a:solidFill>
                <a:latin typeface="Tw Cen MT" panose="020B0602020104020603" pitchFamily="34" charset="0"/>
              </a:rPr>
              <a:t>Délégués aux </a:t>
            </a:r>
            <a:r>
              <a:rPr lang="fr-FR" sz="1600" b="1" dirty="0" err="1" smtClean="0">
                <a:solidFill>
                  <a:srgbClr val="00338D"/>
                </a:solidFill>
                <a:latin typeface="Tw Cen MT" panose="020B0602020104020603" pitchFamily="34" charset="0"/>
              </a:rPr>
              <a:t>comm</a:t>
            </a:r>
            <a:r>
              <a:rPr lang="fr-FR" sz="1600" b="1" dirty="0" smtClean="0">
                <a:solidFill>
                  <a:srgbClr val="00338D"/>
                </a:solidFill>
                <a:latin typeface="Tw Cen MT" panose="020B0602020104020603" pitchFamily="34" charset="0"/>
              </a:rPr>
              <a:t>. nationales</a:t>
            </a:r>
            <a:endParaRPr lang="fr-FR" sz="1600" b="1" dirty="0">
              <a:solidFill>
                <a:srgbClr val="00338D"/>
              </a:solidFill>
              <a:latin typeface="Tw Cen MT" panose="020B0602020104020603" pitchFamily="34" charset="0"/>
            </a:endParaRPr>
          </a:p>
        </p:txBody>
      </p:sp>
      <p:sp>
        <p:nvSpPr>
          <p:cNvPr id="33" name="AutoShape 8"/>
          <p:cNvSpPr>
            <a:spLocks noChangeArrowheads="1"/>
          </p:cNvSpPr>
          <p:nvPr/>
        </p:nvSpPr>
        <p:spPr bwMode="auto">
          <a:xfrm>
            <a:off x="4779882" y="4473160"/>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lIns="0" rIns="0" bIns="0" anchor="ctr"/>
          <a:lstStyle/>
          <a:p>
            <a:pPr algn="ctr">
              <a:lnSpc>
                <a:spcPts val="1300"/>
              </a:lnSpc>
            </a:pPr>
            <a:r>
              <a:rPr lang="fr-FR" sz="1600" b="1" dirty="0" smtClean="0">
                <a:solidFill>
                  <a:srgbClr val="00338D"/>
                </a:solidFill>
                <a:latin typeface="Tw Cen MT" panose="020B0602020104020603" pitchFamily="34" charset="0"/>
              </a:rPr>
              <a:t>Délégués aux comités techniques</a:t>
            </a:r>
            <a:endParaRPr lang="fr-FR" sz="1600" b="1" dirty="0">
              <a:solidFill>
                <a:srgbClr val="00338D"/>
              </a:solidFill>
              <a:latin typeface="Tw Cen MT" panose="020B0602020104020603" pitchFamily="34" charset="0"/>
            </a:endParaRPr>
          </a:p>
        </p:txBody>
      </p:sp>
      <p:sp>
        <p:nvSpPr>
          <p:cNvPr id="34" name="AutoShape 8"/>
          <p:cNvSpPr>
            <a:spLocks noChangeArrowheads="1"/>
          </p:cNvSpPr>
          <p:nvPr/>
        </p:nvSpPr>
        <p:spPr bwMode="auto">
          <a:xfrm>
            <a:off x="4779882" y="4977216"/>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bIns="0" anchor="ctr"/>
          <a:lstStyle/>
          <a:p>
            <a:pPr algn="ctr">
              <a:lnSpc>
                <a:spcPts val="1300"/>
              </a:lnSpc>
            </a:pPr>
            <a:r>
              <a:rPr lang="fr-FR" sz="1600" b="1" dirty="0">
                <a:solidFill>
                  <a:srgbClr val="00338D"/>
                </a:solidFill>
                <a:latin typeface="Tw Cen MT" panose="020B0602020104020603" pitchFamily="34" charset="0"/>
              </a:rPr>
              <a:t>Autres délégués</a:t>
            </a:r>
          </a:p>
        </p:txBody>
      </p:sp>
      <p:sp>
        <p:nvSpPr>
          <p:cNvPr id="35" name="AutoShape 8"/>
          <p:cNvSpPr>
            <a:spLocks noChangeArrowheads="1"/>
          </p:cNvSpPr>
          <p:nvPr/>
        </p:nvSpPr>
        <p:spPr bwMode="auto">
          <a:xfrm>
            <a:off x="4779882" y="5481272"/>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bIns="0" anchor="ctr"/>
          <a:lstStyle/>
          <a:p>
            <a:pPr algn="ctr">
              <a:lnSpc>
                <a:spcPts val="1300"/>
              </a:lnSpc>
            </a:pPr>
            <a:r>
              <a:rPr lang="fr-FR" sz="1600" b="1" dirty="0" smtClean="0">
                <a:solidFill>
                  <a:srgbClr val="00338D"/>
                </a:solidFill>
                <a:latin typeface="Tw Cen MT" panose="020B0602020104020603" pitchFamily="34" charset="0"/>
              </a:rPr>
              <a:t>Chef du Protocole</a:t>
            </a:r>
            <a:endParaRPr lang="fr-FR" sz="1600" b="1" dirty="0">
              <a:solidFill>
                <a:srgbClr val="00338D"/>
              </a:solidFill>
              <a:latin typeface="Tw Cen MT" panose="020B0602020104020603" pitchFamily="34" charset="0"/>
            </a:endParaRPr>
          </a:p>
        </p:txBody>
      </p:sp>
      <p:sp>
        <p:nvSpPr>
          <p:cNvPr id="36" name="AutoShape 8"/>
          <p:cNvSpPr>
            <a:spLocks noChangeArrowheads="1"/>
          </p:cNvSpPr>
          <p:nvPr/>
        </p:nvSpPr>
        <p:spPr bwMode="auto">
          <a:xfrm>
            <a:off x="6858000" y="3029741"/>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bIns="0" anchor="ctr"/>
          <a:lstStyle/>
          <a:p>
            <a:pPr algn="ctr">
              <a:lnSpc>
                <a:spcPts val="1300"/>
              </a:lnSpc>
            </a:pPr>
            <a:r>
              <a:rPr lang="fr-FR" sz="1600" b="1" dirty="0" smtClean="0">
                <a:solidFill>
                  <a:srgbClr val="00338D"/>
                </a:solidFill>
                <a:latin typeface="Tw Cen MT" panose="020B0602020104020603" pitchFamily="34" charset="0"/>
              </a:rPr>
              <a:t>Correspondants</a:t>
            </a:r>
            <a:endParaRPr lang="fr-FR" sz="1600" b="1" dirty="0">
              <a:solidFill>
                <a:srgbClr val="00338D"/>
              </a:solidFill>
              <a:latin typeface="Tw Cen MT" panose="020B0602020104020603" pitchFamily="34" charset="0"/>
            </a:endParaRPr>
          </a:p>
        </p:txBody>
      </p:sp>
      <p:sp>
        <p:nvSpPr>
          <p:cNvPr id="37" name="AutoShape 8"/>
          <p:cNvSpPr>
            <a:spLocks noChangeArrowheads="1"/>
          </p:cNvSpPr>
          <p:nvPr/>
        </p:nvSpPr>
        <p:spPr bwMode="auto">
          <a:xfrm>
            <a:off x="6858000" y="3510721"/>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bIns="0" anchor="ctr"/>
          <a:lstStyle/>
          <a:p>
            <a:pPr algn="ctr">
              <a:lnSpc>
                <a:spcPts val="1300"/>
              </a:lnSpc>
            </a:pPr>
            <a:r>
              <a:rPr lang="fr-FR" sz="1600" b="1" dirty="0" smtClean="0">
                <a:solidFill>
                  <a:srgbClr val="00338D"/>
                </a:solidFill>
                <a:latin typeface="Tw Cen MT" panose="020B0602020104020603" pitchFamily="34" charset="0"/>
              </a:rPr>
              <a:t>Conseiller</a:t>
            </a:r>
            <a:endParaRPr lang="fr-FR" sz="1600" b="1" dirty="0">
              <a:solidFill>
                <a:srgbClr val="00338D"/>
              </a:solidFill>
              <a:latin typeface="Tw Cen MT" panose="020B0602020104020603" pitchFamily="34" charset="0"/>
            </a:endParaRPr>
          </a:p>
        </p:txBody>
      </p:sp>
      <p:sp>
        <p:nvSpPr>
          <p:cNvPr id="38" name="AutoShape 8"/>
          <p:cNvSpPr>
            <a:spLocks noChangeArrowheads="1"/>
          </p:cNvSpPr>
          <p:nvPr/>
        </p:nvSpPr>
        <p:spPr bwMode="auto">
          <a:xfrm>
            <a:off x="6858000" y="3991701"/>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lIns="0" rIns="0" bIns="0" anchor="ctr"/>
          <a:lstStyle/>
          <a:p>
            <a:pPr algn="ctr">
              <a:lnSpc>
                <a:spcPts val="1300"/>
              </a:lnSpc>
            </a:pPr>
            <a:r>
              <a:rPr lang="fr-FR" sz="1600" b="1" dirty="0" smtClean="0">
                <a:solidFill>
                  <a:srgbClr val="00338D"/>
                </a:solidFill>
                <a:latin typeface="Tw Cen MT" panose="020B0602020104020603" pitchFamily="34" charset="0"/>
              </a:rPr>
              <a:t>Chargés de mission</a:t>
            </a:r>
            <a:endParaRPr lang="fr-FR" sz="1600" b="1" dirty="0">
              <a:solidFill>
                <a:srgbClr val="00338D"/>
              </a:solidFill>
              <a:latin typeface="Tw Cen MT" panose="020B0602020104020603" pitchFamily="34" charset="0"/>
            </a:endParaRPr>
          </a:p>
        </p:txBody>
      </p:sp>
      <p:sp>
        <p:nvSpPr>
          <p:cNvPr id="39" name="AutoShape 8"/>
          <p:cNvSpPr>
            <a:spLocks noChangeArrowheads="1"/>
          </p:cNvSpPr>
          <p:nvPr/>
        </p:nvSpPr>
        <p:spPr bwMode="auto">
          <a:xfrm>
            <a:off x="6858000" y="4472681"/>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lIns="0" rIns="0" bIns="0" anchor="ctr"/>
          <a:lstStyle/>
          <a:p>
            <a:pPr algn="ctr">
              <a:lnSpc>
                <a:spcPts val="1300"/>
              </a:lnSpc>
            </a:pPr>
            <a:r>
              <a:rPr lang="fr-FR" sz="1600" b="1" dirty="0" smtClean="0">
                <a:solidFill>
                  <a:srgbClr val="00338D"/>
                </a:solidFill>
                <a:latin typeface="Tw Cen MT" panose="020B0602020104020603" pitchFamily="34" charset="0"/>
              </a:rPr>
              <a:t>Administrateurs </a:t>
            </a:r>
            <a:r>
              <a:rPr lang="fr-FR" sz="1600" b="1" dirty="0" err="1" smtClean="0">
                <a:solidFill>
                  <a:srgbClr val="00338D"/>
                </a:solidFill>
                <a:latin typeface="Tw Cen MT" panose="020B0602020104020603" pitchFamily="34" charset="0"/>
              </a:rPr>
              <a:t>associat</a:t>
            </a:r>
            <a:r>
              <a:rPr lang="fr-FR" sz="1600" b="1" dirty="0" smtClean="0">
                <a:solidFill>
                  <a:srgbClr val="00338D"/>
                </a:solidFill>
                <a:latin typeface="Tw Cen MT" panose="020B0602020104020603" pitchFamily="34" charset="0"/>
              </a:rPr>
              <a:t>. </a:t>
            </a:r>
            <a:r>
              <a:rPr lang="fr-FR" sz="1600" b="1" dirty="0" err="1" smtClean="0">
                <a:solidFill>
                  <a:srgbClr val="00338D"/>
                </a:solidFill>
                <a:latin typeface="Tw Cen MT" panose="020B0602020104020603" pitchFamily="34" charset="0"/>
              </a:rPr>
              <a:t>nat</a:t>
            </a:r>
            <a:r>
              <a:rPr lang="fr-FR" sz="1600" b="1" dirty="0" smtClean="0">
                <a:solidFill>
                  <a:srgbClr val="00338D"/>
                </a:solidFill>
                <a:latin typeface="Tw Cen MT" panose="020B0602020104020603" pitchFamily="34" charset="0"/>
              </a:rPr>
              <a:t>. Lions</a:t>
            </a:r>
            <a:endParaRPr lang="fr-FR" sz="1600" b="1" dirty="0">
              <a:solidFill>
                <a:srgbClr val="00338D"/>
              </a:solidFill>
              <a:latin typeface="Tw Cen MT" panose="020B0602020104020603" pitchFamily="34" charset="0"/>
            </a:endParaRPr>
          </a:p>
        </p:txBody>
      </p:sp>
      <p:sp>
        <p:nvSpPr>
          <p:cNvPr id="40" name="AutoShape 8"/>
          <p:cNvSpPr>
            <a:spLocks noChangeArrowheads="1"/>
          </p:cNvSpPr>
          <p:nvPr/>
        </p:nvSpPr>
        <p:spPr bwMode="auto">
          <a:xfrm>
            <a:off x="6858000" y="4953661"/>
            <a:ext cx="1800000" cy="396000"/>
          </a:xfrm>
          <a:prstGeom prst="roundRect">
            <a:avLst>
              <a:gd name="adj" fmla="val 16667"/>
            </a:avLst>
          </a:prstGeom>
          <a:extLst/>
        </p:spPr>
        <p:style>
          <a:lnRef idx="1">
            <a:schemeClr val="accent5"/>
          </a:lnRef>
          <a:fillRef idx="2">
            <a:schemeClr val="accent5"/>
          </a:fillRef>
          <a:effectRef idx="1">
            <a:schemeClr val="accent5"/>
          </a:effectRef>
          <a:fontRef idx="minor">
            <a:schemeClr val="dk1"/>
          </a:fontRef>
        </p:style>
        <p:txBody>
          <a:bodyPr bIns="0" anchor="ctr"/>
          <a:lstStyle/>
          <a:p>
            <a:pPr algn="ctr">
              <a:lnSpc>
                <a:spcPts val="1300"/>
              </a:lnSpc>
            </a:pPr>
            <a:r>
              <a:rPr lang="fr-FR" sz="1600" b="1" dirty="0" smtClean="0">
                <a:solidFill>
                  <a:srgbClr val="00338D"/>
                </a:solidFill>
                <a:latin typeface="Tw Cen MT" panose="020B0602020104020603" pitchFamily="34" charset="0"/>
              </a:rPr>
              <a:t>Président de District </a:t>
            </a:r>
            <a:r>
              <a:rPr lang="fr-FR" sz="1600" b="1" dirty="0" err="1" smtClean="0">
                <a:solidFill>
                  <a:srgbClr val="00338D"/>
                </a:solidFill>
                <a:latin typeface="Tw Cen MT" panose="020B0602020104020603" pitchFamily="34" charset="0"/>
              </a:rPr>
              <a:t>Léos</a:t>
            </a:r>
            <a:r>
              <a:rPr lang="fr-FR" sz="1600" b="1" dirty="0" smtClean="0">
                <a:solidFill>
                  <a:srgbClr val="00338D"/>
                </a:solidFill>
                <a:latin typeface="Tw Cen MT" panose="020B0602020104020603" pitchFamily="34" charset="0"/>
              </a:rPr>
              <a:t> Clubs</a:t>
            </a:r>
            <a:endParaRPr lang="fr-FR" sz="1600" b="1" dirty="0">
              <a:solidFill>
                <a:srgbClr val="00338D"/>
              </a:solidFill>
              <a:latin typeface="Tw Cen MT" panose="020B0602020104020603" pitchFamily="34" charset="0"/>
            </a:endParaRPr>
          </a:p>
        </p:txBody>
      </p:sp>
      <p:sp>
        <p:nvSpPr>
          <p:cNvPr id="41" name="AutoShape 8"/>
          <p:cNvSpPr>
            <a:spLocks noChangeArrowheads="1"/>
          </p:cNvSpPr>
          <p:nvPr/>
        </p:nvSpPr>
        <p:spPr bwMode="auto">
          <a:xfrm>
            <a:off x="4788224" y="3537056"/>
            <a:ext cx="1800000" cy="396000"/>
          </a:xfrm>
          <a:prstGeom prst="roundRect">
            <a:avLst>
              <a:gd name="adj" fmla="val 16667"/>
            </a:avLst>
          </a:prstGeom>
          <a:extLst/>
        </p:spPr>
        <p:style>
          <a:lnRef idx="3">
            <a:schemeClr val="lt1"/>
          </a:lnRef>
          <a:fillRef idx="1">
            <a:schemeClr val="accent6"/>
          </a:fillRef>
          <a:effectRef idx="1">
            <a:schemeClr val="accent6"/>
          </a:effectRef>
          <a:fontRef idx="minor">
            <a:schemeClr val="lt1"/>
          </a:fontRef>
        </p:style>
        <p:txBody>
          <a:bodyPr bIns="0" anchor="ctr"/>
          <a:lstStyle/>
          <a:p>
            <a:pPr algn="ctr">
              <a:lnSpc>
                <a:spcPts val="1300"/>
              </a:lnSpc>
            </a:pPr>
            <a:r>
              <a:rPr lang="fr-FR" sz="1600" b="1" dirty="0" smtClean="0">
                <a:solidFill>
                  <a:srgbClr val="00338D"/>
                </a:solidFill>
                <a:latin typeface="Tw Cen MT" panose="020B0602020104020603" pitchFamily="34" charset="0"/>
              </a:rPr>
              <a:t>Coordinateur LCIF</a:t>
            </a:r>
            <a:endParaRPr lang="fr-FR" sz="1600" b="1" dirty="0">
              <a:solidFill>
                <a:srgbClr val="00338D"/>
              </a:solidFill>
              <a:latin typeface="Tw Cen MT" panose="020B0602020104020603" pitchFamily="34" charset="0"/>
            </a:endParaRPr>
          </a:p>
        </p:txBody>
      </p:sp>
    </p:spTree>
    <p:extLst>
      <p:ext uri="{BB962C8B-B14F-4D97-AF65-F5344CB8AC3E}">
        <p14:creationId xmlns:p14="http://schemas.microsoft.com/office/powerpoint/2010/main" xmlns="" val="169016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2000"/>
                                        <p:tgtEl>
                                          <p:spTgt spid="18"/>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2000"/>
                                        <p:tgtEl>
                                          <p:spTgt spid="19"/>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2000"/>
                                        <p:tgtEl>
                                          <p:spTgt spid="20"/>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heel(1)">
                                      <p:cBhvr>
                                        <p:cTn id="59" dur="2000"/>
                                        <p:tgtEl>
                                          <p:spTgt spid="22"/>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heel(1)">
                                      <p:cBhvr>
                                        <p:cTn id="62" dur="2000"/>
                                        <p:tgtEl>
                                          <p:spTgt spid="23"/>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heel(1)">
                                      <p:cBhvr>
                                        <p:cTn id="65" dur="2000"/>
                                        <p:tgtEl>
                                          <p:spTgt spid="24"/>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heel(1)">
                                      <p:cBhvr>
                                        <p:cTn id="71" dur="2000"/>
                                        <p:tgtEl>
                                          <p:spTgt spid="26"/>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heel(1)">
                                      <p:cBhvr>
                                        <p:cTn id="74" dur="2000"/>
                                        <p:tgtEl>
                                          <p:spTgt spid="27"/>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par>
                                <p:cTn id="78" presetID="21" presetClass="entr" presetSubtype="1"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heel(1)">
                                      <p:cBhvr>
                                        <p:cTn id="80" dur="20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1000"/>
                                        <p:tgtEl>
                                          <p:spTgt spid="30"/>
                                        </p:tgtEl>
                                      </p:cBhvr>
                                    </p:animEffect>
                                    <p:anim calcmode="lin" valueType="num">
                                      <p:cBhvr>
                                        <p:cTn id="86" dur="1000" fill="hold"/>
                                        <p:tgtEl>
                                          <p:spTgt spid="30"/>
                                        </p:tgtEl>
                                        <p:attrNameLst>
                                          <p:attrName>ppt_x</p:attrName>
                                        </p:attrNameLst>
                                      </p:cBhvr>
                                      <p:tavLst>
                                        <p:tav tm="0">
                                          <p:val>
                                            <p:strVal val="#ppt_x"/>
                                          </p:val>
                                        </p:tav>
                                        <p:tav tm="100000">
                                          <p:val>
                                            <p:strVal val="#ppt_x"/>
                                          </p:val>
                                        </p:tav>
                                      </p:tavLst>
                                    </p:anim>
                                    <p:anim calcmode="lin" valueType="num">
                                      <p:cBhvr>
                                        <p:cTn id="87" dur="1000" fill="hold"/>
                                        <p:tgtEl>
                                          <p:spTgt spid="3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1000"/>
                                        <p:tgtEl>
                                          <p:spTgt spid="31"/>
                                        </p:tgtEl>
                                      </p:cBhvr>
                                    </p:animEffect>
                                    <p:anim calcmode="lin" valueType="num">
                                      <p:cBhvr>
                                        <p:cTn id="91" dur="1000" fill="hold"/>
                                        <p:tgtEl>
                                          <p:spTgt spid="31"/>
                                        </p:tgtEl>
                                        <p:attrNameLst>
                                          <p:attrName>ppt_x</p:attrName>
                                        </p:attrNameLst>
                                      </p:cBhvr>
                                      <p:tavLst>
                                        <p:tav tm="0">
                                          <p:val>
                                            <p:strVal val="#ppt_x"/>
                                          </p:val>
                                        </p:tav>
                                        <p:tav tm="100000">
                                          <p:val>
                                            <p:strVal val="#ppt_x"/>
                                          </p:val>
                                        </p:tav>
                                      </p:tavLst>
                                    </p:anim>
                                    <p:anim calcmode="lin" valueType="num">
                                      <p:cBhvr>
                                        <p:cTn id="92" dur="1000" fill="hold"/>
                                        <p:tgtEl>
                                          <p:spTgt spid="3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1000"/>
                                        <p:tgtEl>
                                          <p:spTgt spid="33"/>
                                        </p:tgtEl>
                                      </p:cBhvr>
                                    </p:animEffect>
                                    <p:anim calcmode="lin" valueType="num">
                                      <p:cBhvr>
                                        <p:cTn id="101" dur="1000" fill="hold"/>
                                        <p:tgtEl>
                                          <p:spTgt spid="33"/>
                                        </p:tgtEl>
                                        <p:attrNameLst>
                                          <p:attrName>ppt_x</p:attrName>
                                        </p:attrNameLst>
                                      </p:cBhvr>
                                      <p:tavLst>
                                        <p:tav tm="0">
                                          <p:val>
                                            <p:strVal val="#ppt_x"/>
                                          </p:val>
                                        </p:tav>
                                        <p:tav tm="100000">
                                          <p:val>
                                            <p:strVal val="#ppt_x"/>
                                          </p:val>
                                        </p:tav>
                                      </p:tavLst>
                                    </p:anim>
                                    <p:anim calcmode="lin" valueType="num">
                                      <p:cBhvr>
                                        <p:cTn id="102" dur="1000" fill="hold"/>
                                        <p:tgtEl>
                                          <p:spTgt spid="3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1000"/>
                                        <p:tgtEl>
                                          <p:spTgt spid="34"/>
                                        </p:tgtEl>
                                      </p:cBhvr>
                                    </p:animEffect>
                                    <p:anim calcmode="lin" valueType="num">
                                      <p:cBhvr>
                                        <p:cTn id="106" dur="1000" fill="hold"/>
                                        <p:tgtEl>
                                          <p:spTgt spid="34"/>
                                        </p:tgtEl>
                                        <p:attrNameLst>
                                          <p:attrName>ppt_x</p:attrName>
                                        </p:attrNameLst>
                                      </p:cBhvr>
                                      <p:tavLst>
                                        <p:tav tm="0">
                                          <p:val>
                                            <p:strVal val="#ppt_x"/>
                                          </p:val>
                                        </p:tav>
                                        <p:tav tm="100000">
                                          <p:val>
                                            <p:strVal val="#ppt_x"/>
                                          </p:val>
                                        </p:tav>
                                      </p:tavLst>
                                    </p:anim>
                                    <p:anim calcmode="lin" valueType="num">
                                      <p:cBhvr>
                                        <p:cTn id="107" dur="1000" fill="hold"/>
                                        <p:tgtEl>
                                          <p:spTgt spid="3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1000"/>
                                        <p:tgtEl>
                                          <p:spTgt spid="35"/>
                                        </p:tgtEl>
                                      </p:cBhvr>
                                    </p:animEffect>
                                    <p:anim calcmode="lin" valueType="num">
                                      <p:cBhvr>
                                        <p:cTn id="111" dur="1000" fill="hold"/>
                                        <p:tgtEl>
                                          <p:spTgt spid="35"/>
                                        </p:tgtEl>
                                        <p:attrNameLst>
                                          <p:attrName>ppt_x</p:attrName>
                                        </p:attrNameLst>
                                      </p:cBhvr>
                                      <p:tavLst>
                                        <p:tav tm="0">
                                          <p:val>
                                            <p:strVal val="#ppt_x"/>
                                          </p:val>
                                        </p:tav>
                                        <p:tav tm="100000">
                                          <p:val>
                                            <p:strVal val="#ppt_x"/>
                                          </p:val>
                                        </p:tav>
                                      </p:tavLst>
                                    </p:anim>
                                    <p:anim calcmode="lin" valueType="num">
                                      <p:cBhvr>
                                        <p:cTn id="112" dur="1000" fill="hold"/>
                                        <p:tgtEl>
                                          <p:spTgt spid="35"/>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1000"/>
                                        <p:tgtEl>
                                          <p:spTgt spid="36"/>
                                        </p:tgtEl>
                                      </p:cBhvr>
                                    </p:animEffect>
                                    <p:anim calcmode="lin" valueType="num">
                                      <p:cBhvr>
                                        <p:cTn id="116" dur="1000" fill="hold"/>
                                        <p:tgtEl>
                                          <p:spTgt spid="36"/>
                                        </p:tgtEl>
                                        <p:attrNameLst>
                                          <p:attrName>ppt_x</p:attrName>
                                        </p:attrNameLst>
                                      </p:cBhvr>
                                      <p:tavLst>
                                        <p:tav tm="0">
                                          <p:val>
                                            <p:strVal val="#ppt_x"/>
                                          </p:val>
                                        </p:tav>
                                        <p:tav tm="100000">
                                          <p:val>
                                            <p:strVal val="#ppt_x"/>
                                          </p:val>
                                        </p:tav>
                                      </p:tavLst>
                                    </p:anim>
                                    <p:anim calcmode="lin" valueType="num">
                                      <p:cBhvr>
                                        <p:cTn id="117" dur="1000" fill="hold"/>
                                        <p:tgtEl>
                                          <p:spTgt spid="36"/>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fade">
                                      <p:cBhvr>
                                        <p:cTn id="120" dur="1000"/>
                                        <p:tgtEl>
                                          <p:spTgt spid="37"/>
                                        </p:tgtEl>
                                      </p:cBhvr>
                                    </p:animEffect>
                                    <p:anim calcmode="lin" valueType="num">
                                      <p:cBhvr>
                                        <p:cTn id="121" dur="1000" fill="hold"/>
                                        <p:tgtEl>
                                          <p:spTgt spid="37"/>
                                        </p:tgtEl>
                                        <p:attrNameLst>
                                          <p:attrName>ppt_x</p:attrName>
                                        </p:attrNameLst>
                                      </p:cBhvr>
                                      <p:tavLst>
                                        <p:tav tm="0">
                                          <p:val>
                                            <p:strVal val="#ppt_x"/>
                                          </p:val>
                                        </p:tav>
                                        <p:tav tm="100000">
                                          <p:val>
                                            <p:strVal val="#ppt_x"/>
                                          </p:val>
                                        </p:tav>
                                      </p:tavLst>
                                    </p:anim>
                                    <p:anim calcmode="lin" valueType="num">
                                      <p:cBhvr>
                                        <p:cTn id="122" dur="1000" fill="hold"/>
                                        <p:tgtEl>
                                          <p:spTgt spid="37"/>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1000"/>
                                        <p:tgtEl>
                                          <p:spTgt spid="38"/>
                                        </p:tgtEl>
                                      </p:cBhvr>
                                    </p:animEffect>
                                    <p:anim calcmode="lin" valueType="num">
                                      <p:cBhvr>
                                        <p:cTn id="126" dur="1000" fill="hold"/>
                                        <p:tgtEl>
                                          <p:spTgt spid="38"/>
                                        </p:tgtEl>
                                        <p:attrNameLst>
                                          <p:attrName>ppt_x</p:attrName>
                                        </p:attrNameLst>
                                      </p:cBhvr>
                                      <p:tavLst>
                                        <p:tav tm="0">
                                          <p:val>
                                            <p:strVal val="#ppt_x"/>
                                          </p:val>
                                        </p:tav>
                                        <p:tav tm="100000">
                                          <p:val>
                                            <p:strVal val="#ppt_x"/>
                                          </p:val>
                                        </p:tav>
                                      </p:tavLst>
                                    </p:anim>
                                    <p:anim calcmode="lin" valueType="num">
                                      <p:cBhvr>
                                        <p:cTn id="127" dur="1000" fill="hold"/>
                                        <p:tgtEl>
                                          <p:spTgt spid="38"/>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fade">
                                      <p:cBhvr>
                                        <p:cTn id="130" dur="1000"/>
                                        <p:tgtEl>
                                          <p:spTgt spid="39"/>
                                        </p:tgtEl>
                                      </p:cBhvr>
                                    </p:animEffect>
                                    <p:anim calcmode="lin" valueType="num">
                                      <p:cBhvr>
                                        <p:cTn id="131" dur="1000" fill="hold"/>
                                        <p:tgtEl>
                                          <p:spTgt spid="39"/>
                                        </p:tgtEl>
                                        <p:attrNameLst>
                                          <p:attrName>ppt_x</p:attrName>
                                        </p:attrNameLst>
                                      </p:cBhvr>
                                      <p:tavLst>
                                        <p:tav tm="0">
                                          <p:val>
                                            <p:strVal val="#ppt_x"/>
                                          </p:val>
                                        </p:tav>
                                        <p:tav tm="100000">
                                          <p:val>
                                            <p:strVal val="#ppt_x"/>
                                          </p:val>
                                        </p:tav>
                                      </p:tavLst>
                                    </p:anim>
                                    <p:anim calcmode="lin" valueType="num">
                                      <p:cBhvr>
                                        <p:cTn id="132" dur="1000" fill="hold"/>
                                        <p:tgtEl>
                                          <p:spTgt spid="39"/>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fade">
                                      <p:cBhvr>
                                        <p:cTn id="135" dur="1000"/>
                                        <p:tgtEl>
                                          <p:spTgt spid="40"/>
                                        </p:tgtEl>
                                      </p:cBhvr>
                                    </p:animEffect>
                                    <p:anim calcmode="lin" valueType="num">
                                      <p:cBhvr>
                                        <p:cTn id="136" dur="1000" fill="hold"/>
                                        <p:tgtEl>
                                          <p:spTgt spid="40"/>
                                        </p:tgtEl>
                                        <p:attrNameLst>
                                          <p:attrName>ppt_x</p:attrName>
                                        </p:attrNameLst>
                                      </p:cBhvr>
                                      <p:tavLst>
                                        <p:tav tm="0">
                                          <p:val>
                                            <p:strVal val="#ppt_x"/>
                                          </p:val>
                                        </p:tav>
                                        <p:tav tm="100000">
                                          <p:val>
                                            <p:strVal val="#ppt_x"/>
                                          </p:val>
                                        </p:tav>
                                      </p:tavLst>
                                    </p:anim>
                                    <p:anim calcmode="lin" valueType="num">
                                      <p:cBhvr>
                                        <p:cTn id="137" dur="1000" fill="hold"/>
                                        <p:tgtEl>
                                          <p:spTgt spid="40"/>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1000"/>
                                        <p:tgtEl>
                                          <p:spTgt spid="41"/>
                                        </p:tgtEl>
                                      </p:cBhvr>
                                    </p:animEffect>
                                    <p:anim calcmode="lin" valueType="num">
                                      <p:cBhvr>
                                        <p:cTn id="141" dur="1000" fill="hold"/>
                                        <p:tgtEl>
                                          <p:spTgt spid="41"/>
                                        </p:tgtEl>
                                        <p:attrNameLst>
                                          <p:attrName>ppt_x</p:attrName>
                                        </p:attrNameLst>
                                      </p:cBhvr>
                                      <p:tavLst>
                                        <p:tav tm="0">
                                          <p:val>
                                            <p:strVal val="#ppt_x"/>
                                          </p:val>
                                        </p:tav>
                                        <p:tav tm="100000">
                                          <p:val>
                                            <p:strVal val="#ppt_x"/>
                                          </p:val>
                                        </p:tav>
                                      </p:tavLst>
                                    </p:anim>
                                    <p:anim calcmode="lin" valueType="num">
                                      <p:cBhvr>
                                        <p:cTn id="14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theme/theme1.xml><?xml version="1.0" encoding="utf-8"?>
<a:theme xmlns:a="http://schemas.openxmlformats.org/drawingml/2006/main" name="Thème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ion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7785</TotalTime>
  <Words>2800</Words>
  <Application>Microsoft Office PowerPoint</Application>
  <PresentationFormat>On-screen Show (4:3)</PresentationFormat>
  <Paragraphs>951</Paragraphs>
  <Slides>47</Slides>
  <Notes>32</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Thème20</vt:lpstr>
      <vt:lpstr>Slide 1</vt:lpstr>
      <vt:lpstr>Thèmes traités</vt:lpstr>
      <vt:lpstr>Slide 3</vt:lpstr>
      <vt:lpstr>Slide 4</vt:lpstr>
      <vt:lpstr>Slide 5</vt:lpstr>
      <vt:lpstr>Slide 6</vt:lpstr>
      <vt:lpstr>Slide 7</vt:lpstr>
      <vt:lpstr>L’environnement du Club</vt:lpstr>
      <vt:lpstr>Organisation du district</vt:lpstr>
      <vt:lpstr>Cabinet du Gouverneur 2020-2021</vt:lpstr>
      <vt:lpstr>Le District Multiple 103 France</vt:lpstr>
      <vt:lpstr>Le Lions Clubs International</vt:lpstr>
      <vt:lpstr>Slide 13</vt:lpstr>
      <vt:lpstr>Slide 14</vt:lpstr>
      <vt:lpstr>Rôle et Responsabilités du Secrétaire </vt:lpstr>
      <vt:lpstr>Rôle du Secrétaire </vt:lpstr>
      <vt:lpstr>Rôle du Secrétaire </vt:lpstr>
      <vt:lpstr>Les dates clés de la Gouvernance du club</vt:lpstr>
      <vt:lpstr>Les responsabilités du Secrétaire </vt:lpstr>
      <vt:lpstr>Les responsabilités du Secrétaire </vt:lpstr>
      <vt:lpstr>Les responsabilités du Secrétaire </vt:lpstr>
      <vt:lpstr>Les responsabilités du Secrétaire </vt:lpstr>
      <vt:lpstr>Slide 23</vt:lpstr>
      <vt:lpstr>Guide de travail du Secrétaire</vt:lpstr>
      <vt:lpstr>Guide de travail du Secrétaire</vt:lpstr>
      <vt:lpstr>Guide de travail du Secrétaire</vt:lpstr>
      <vt:lpstr>Guide de travail du Secrétaire</vt:lpstr>
      <vt:lpstr>Guide de travail du Secrétaire</vt:lpstr>
      <vt:lpstr>Guide de travail du Secrétaire</vt:lpstr>
      <vt:lpstr>Guide de travail du Secrétaire</vt:lpstr>
      <vt:lpstr>Guide de travail du Secrétaire</vt:lpstr>
      <vt:lpstr>Droits d’accès élargis du secrétaire de club</vt:lpstr>
      <vt:lpstr>Guide de travail du Secrétaire</vt:lpstr>
      <vt:lpstr>Vos droits de modification dans la base de données</vt:lpstr>
      <vt:lpstr>Validation mensuelle de l’effectif du club (RME)</vt:lpstr>
      <vt:lpstr>Un regard sur l’ Effectif du club</vt:lpstr>
      <vt:lpstr>Analyse diagnostique de l’Effectif du club</vt:lpstr>
      <vt:lpstr>Guide de travail du Secrétaire</vt:lpstr>
      <vt:lpstr>Guide de travail du Secrétaire</vt:lpstr>
      <vt:lpstr>Slide 40</vt:lpstr>
      <vt:lpstr>Gestion et archivage des documents </vt:lpstr>
      <vt:lpstr>Gestion et archivage des documents </vt:lpstr>
      <vt:lpstr>Gestion et archivage des documents</vt:lpstr>
      <vt:lpstr>Gestion et archivage des documents </vt:lpstr>
      <vt:lpstr>Gestion et archivage des documents </vt:lpstr>
      <vt:lpstr>Slide 46</vt:lpstr>
      <vt:lpstr>Questions diverses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Hedi DARDOUR</dc:creator>
  <cp:lastModifiedBy>madou</cp:lastModifiedBy>
  <cp:revision>559</cp:revision>
  <dcterms:created xsi:type="dcterms:W3CDTF">2017-11-01T00:27:28Z</dcterms:created>
  <dcterms:modified xsi:type="dcterms:W3CDTF">2020-05-04T08:44:59Z</dcterms:modified>
</cp:coreProperties>
</file>