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9" r:id="rId4"/>
    <p:sldId id="274" r:id="rId5"/>
    <p:sldId id="275" r:id="rId6"/>
    <p:sldId id="267" r:id="rId7"/>
    <p:sldId id="261" r:id="rId8"/>
    <p:sldId id="265" r:id="rId9"/>
    <p:sldId id="268" r:id="rId10"/>
    <p:sldId id="269" r:id="rId11"/>
    <p:sldId id="270" r:id="rId12"/>
    <p:sldId id="271" r:id="rId13"/>
    <p:sldId id="272" r:id="rId14"/>
    <p:sldId id="276" r:id="rId15"/>
    <p:sldId id="277" r:id="rId16"/>
    <p:sldId id="278" r:id="rId17"/>
    <p:sldId id="279" r:id="rId18"/>
    <p:sldId id="280" r:id="rId19"/>
    <p:sldId id="281" r:id="rId20"/>
    <p:sldId id="287" r:id="rId21"/>
    <p:sldId id="282" r:id="rId22"/>
    <p:sldId id="283" r:id="rId23"/>
    <p:sldId id="284" r:id="rId24"/>
    <p:sldId id="285" r:id="rId25"/>
    <p:sldId id="286" r:id="rId26"/>
    <p:sldId id="289" r:id="rId27"/>
    <p:sldId id="288" r:id="rId28"/>
    <p:sldId id="290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0A7CEA-4FA5-4E05-B1F9-F07BA4011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9D6D671-9A5F-442F-855A-930BAF97D7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7E2E48-8A79-4106-820A-D78934B1A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AED8-9B65-4633-A24F-0781F0F75293}" type="datetimeFigureOut">
              <a:rPr lang="fr-FR" smtClean="0"/>
              <a:t>22/10/2020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FC4276-1A0E-4C4C-8B7D-9BC501497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46F61F-185B-42DA-ADC4-BB3B5E64E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78D54-C83F-43DA-B630-E1920D53CC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7629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0B7DD4-5A8A-4BBE-8ED0-BF96EFBF9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DEBF325-866C-4244-943B-48B8C3F29D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8082EA-D998-40A9-9F80-97F5BD201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AED8-9B65-4633-A24F-0781F0F75293}" type="datetimeFigureOut">
              <a:rPr lang="fr-FR" smtClean="0"/>
              <a:t>22/10/2020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00F838-A616-4B24-BAF1-89192D571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86E143-44C1-4380-98E3-E24E3F486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78D54-C83F-43DA-B630-E1920D53CC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4257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5A2035C-D6E2-4106-9BFC-FB96F419FD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CAC2B07-C772-4555-A3A8-C4D5E35A0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27FF0A-6952-4D69-A324-F3C880D8B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AED8-9B65-4633-A24F-0781F0F75293}" type="datetimeFigureOut">
              <a:rPr lang="fr-FR" smtClean="0"/>
              <a:t>22/10/2020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6AB43C-A30E-4ADC-AF16-3D48E44F1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7EE0A7-E7BB-4765-BEFD-84DAFE117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78D54-C83F-43DA-B630-E1920D53CC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4538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900608-8235-4EA1-9624-D5AA2F7E7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13C243-4058-4732-B28C-E40DBE10F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C9D343-F6D7-467A-AFB1-9E26F38A3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AED8-9B65-4633-A24F-0781F0F75293}" type="datetimeFigureOut">
              <a:rPr lang="fr-FR" smtClean="0"/>
              <a:t>22/10/2020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1EFA5C-F3BE-4D34-B667-CD9FE6C7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2EDCE1-FFDF-4520-9116-FC35F22CD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78D54-C83F-43DA-B630-E1920D53CC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5522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87FD46-6AA2-4BE4-82D8-98E3FBE0C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1584F2A-F5BF-4239-B7E0-D25019C2D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F0CFE9-E525-4705-90F0-95C7B3835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AED8-9B65-4633-A24F-0781F0F75293}" type="datetimeFigureOut">
              <a:rPr lang="fr-FR" smtClean="0"/>
              <a:t>22/10/2020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DFDA81-123F-4D4C-B42C-333737824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6A6320-0886-4B7F-AA72-1234C38F3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78D54-C83F-43DA-B630-E1920D53CC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1340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1687AF-3703-41BE-9A7F-CD7558F4A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5D13AF-1B26-49F6-BCBF-312A8F6417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BFAF3DE-22D2-41C3-818E-56C2335D6F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4480950-274E-4FF9-8559-93ECB3108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AED8-9B65-4633-A24F-0781F0F75293}" type="datetimeFigureOut">
              <a:rPr lang="fr-FR" smtClean="0"/>
              <a:t>22/10/2020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86DDE72-3FBB-4763-8763-7B8E15298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308B6D9-E0D1-4DC3-844A-F603613DF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78D54-C83F-43DA-B630-E1920D53CC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2493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967C54-FE81-4C8B-9C67-38A044D0F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FE1738-FA88-41CC-A2D6-E8FCB0F02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BE84AAC-2B24-45AB-8E94-7166C61649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5CD4D5B-B707-4E0C-A2C4-200135F5F1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F7DD971-1F51-4F67-B60B-6FC49C17F6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72C2318-7AF6-49EB-A7B2-A61ED3B51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AED8-9B65-4633-A24F-0781F0F75293}" type="datetimeFigureOut">
              <a:rPr lang="fr-FR" smtClean="0"/>
              <a:t>22/10/2020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95FA9E3-8AFB-4913-83A4-AAE2F65D0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DAF22C2-767D-4CCB-AFD7-5E7626F2D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78D54-C83F-43DA-B630-E1920D53CC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45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62D9AC-CF0D-4B33-A0C1-BDD8F8B85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8602CE9-D828-4DF4-A9A9-CBDB408BB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AED8-9B65-4633-A24F-0781F0F75293}" type="datetimeFigureOut">
              <a:rPr lang="fr-FR" smtClean="0"/>
              <a:t>22/10/2020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C148F87-7664-4B19-89D3-7029EFA4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62F0957-A589-4175-A0C7-8DDF4EE7C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78D54-C83F-43DA-B630-E1920D53CC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52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1177DAF-F645-47C9-8BDE-6960EB279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AED8-9B65-4633-A24F-0781F0F75293}" type="datetimeFigureOut">
              <a:rPr lang="fr-FR" smtClean="0"/>
              <a:t>22/10/2020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01A9A32-90E3-409B-A768-04BACDC9E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256AD4D-4030-463F-927D-34868BCEA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78D54-C83F-43DA-B630-E1920D53CC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3918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9DECE7-E6B7-4B06-B428-2D923B4C9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97731A-11B7-4B3F-965A-129DDF0E6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EE06D9A-875B-411A-BC82-24DE03B10B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A174A6B-D4E0-4087-A038-E21850265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AED8-9B65-4633-A24F-0781F0F75293}" type="datetimeFigureOut">
              <a:rPr lang="fr-FR" smtClean="0"/>
              <a:t>22/10/2020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DB60B9B-A2A7-47B6-AF2E-5AFF37147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14B3DA6-C90E-47A5-8A07-E4AB8322B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78D54-C83F-43DA-B630-E1920D53CC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5207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1160DE-86ED-49F6-8773-59C19AA0A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A5D78B4-657F-4A80-91D4-01F59B89D1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31F4109-7D0F-4382-B080-6554BFF89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ECB022C-13FA-4052-8DDA-137F3C7C2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AED8-9B65-4633-A24F-0781F0F75293}" type="datetimeFigureOut">
              <a:rPr lang="fr-FR" smtClean="0"/>
              <a:t>22/10/2020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E423F6-8EBC-4200-A40A-6430E1D78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F9EEFF2-F862-4A00-AB1B-3E8C55D03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78D54-C83F-43DA-B630-E1920D53CC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58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1DB94B4-B931-4796-B260-D235B7C8E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108B217-F4A9-4D84-AD2D-3354B8582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4C4A72-CE36-4AAA-B260-D9F252602B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EAED8-9B65-4633-A24F-0781F0F75293}" type="datetimeFigureOut">
              <a:rPr lang="fr-FR" smtClean="0"/>
              <a:t>22/10/2020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832435-AAD1-4B77-8221-B2B91756F3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AA2898-3B73-455A-AED2-C709FA1BCA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78D54-C83F-43DA-B630-E1920D53CC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136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>
            <a:extLst>
              <a:ext uri="{FF2B5EF4-FFF2-40B4-BE49-F238E27FC236}">
                <a16:creationId xmlns:a16="http://schemas.microsoft.com/office/drawing/2014/main" id="{EA9FF603-F3E4-48AD-BF36-B5AC9EE403A0}"/>
              </a:ext>
            </a:extLst>
          </p:cNvPr>
          <p:cNvSpPr txBox="1">
            <a:spLocks/>
          </p:cNvSpPr>
          <p:nvPr/>
        </p:nvSpPr>
        <p:spPr>
          <a:xfrm>
            <a:off x="11715069" y="6446892"/>
            <a:ext cx="70532" cy="15388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wrap="none" lIns="0" tIns="0" rIns="0" bIns="0" rtlCol="0" anchor="ctr">
            <a:spAutoFit/>
          </a:bodyPr>
          <a:lstStyle>
            <a:defPPr>
              <a:defRPr lang="fr-FR"/>
            </a:defPPr>
            <a:lvl1pPr marL="0" algn="r" defTabSz="914400" rtl="0" eaLnBrk="1" latinLnBrk="0" hangingPunct="1">
              <a:spcBef>
                <a:spcPts val="600"/>
              </a:spcBef>
              <a:defRPr sz="1000" kern="1200">
                <a:solidFill>
                  <a:srgbClr val="00338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defRPr/>
            </a:pPr>
            <a:fld id="{86CB4B4D-7CA3-9044-876B-883B54F8677D}" type="slidenum">
              <a:rPr lang="fr-FR" kern="0" smtClean="0"/>
              <a:pPr hangingPunct="0">
                <a:defRPr/>
              </a:pPr>
              <a:t>1</a:t>
            </a:fld>
            <a:endParaRPr lang="fr-FR" kern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CFE8BB6-1A45-413C-83C0-86B2B600150F}"/>
              </a:ext>
            </a:extLst>
          </p:cNvPr>
          <p:cNvSpPr txBox="1"/>
          <p:nvPr/>
        </p:nvSpPr>
        <p:spPr>
          <a:xfrm>
            <a:off x="1770612" y="2141339"/>
            <a:ext cx="9056142" cy="2575322"/>
          </a:xfrm>
          <a:prstGeom prst="rect">
            <a:avLst/>
          </a:prstGeom>
          <a:ln w="12700">
            <a:miter lim="400000"/>
          </a:ln>
          <a:effectLst>
            <a:outerShdw blurRad="101600" dist="76200" dir="27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0768" tIns="40768" rIns="40768" bIns="40768" anchor="ctr">
            <a:spAutoFit/>
          </a:bodyPr>
          <a:lstStyle>
            <a:lvl1pPr defTabSz="815379">
              <a:defRPr sz="6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ctr" defTabSz="40769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1" i="0" u="none" strike="noStrike" kern="0" cap="none" spc="0" normalizeH="0" baseline="0" noProof="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PREPARER UNE REUNION D’INFORMATION</a:t>
            </a:r>
          </a:p>
          <a:p>
            <a:pPr marL="0" marR="0" lvl="0" indent="0" algn="ctr" defTabSz="40769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1" i="0" u="none" strike="noStrike" kern="0" cap="none" spc="0" normalizeH="0" baseline="0" noProof="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SUR LE LIONS CLUB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8651306-7487-4039-BA4F-2D3B28766C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268" y="270184"/>
            <a:ext cx="1743464" cy="158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57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>
            <a:extLst>
              <a:ext uri="{FF2B5EF4-FFF2-40B4-BE49-F238E27FC236}">
                <a16:creationId xmlns:a16="http://schemas.microsoft.com/office/drawing/2014/main" id="{EA9FF603-F3E4-48AD-BF36-B5AC9EE403A0}"/>
              </a:ext>
            </a:extLst>
          </p:cNvPr>
          <p:cNvSpPr txBox="1">
            <a:spLocks/>
          </p:cNvSpPr>
          <p:nvPr/>
        </p:nvSpPr>
        <p:spPr>
          <a:xfrm>
            <a:off x="11715069" y="6446892"/>
            <a:ext cx="70532" cy="15388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wrap="none" lIns="0" tIns="0" rIns="0" bIns="0" rtlCol="0" anchor="ctr">
            <a:spAutoFit/>
          </a:bodyPr>
          <a:lstStyle>
            <a:defPPr>
              <a:defRPr lang="fr-FR"/>
            </a:defPPr>
            <a:lvl1pPr marL="0" algn="r" defTabSz="914400" rtl="0" eaLnBrk="1" latinLnBrk="0" hangingPunct="1">
              <a:spcBef>
                <a:spcPts val="600"/>
              </a:spcBef>
              <a:defRPr sz="1000" kern="1200">
                <a:solidFill>
                  <a:srgbClr val="00338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defRPr/>
            </a:pPr>
            <a:fld id="{86CB4B4D-7CA3-9044-876B-883B54F8677D}" type="slidenum">
              <a:rPr lang="fr-FR" kern="0" smtClean="0"/>
              <a:pPr hangingPunct="0">
                <a:defRPr/>
              </a:pPr>
              <a:t>10</a:t>
            </a:fld>
            <a:endParaRPr lang="fr-FR" kern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8651306-7487-4039-BA4F-2D3B28766C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63" y="81168"/>
            <a:ext cx="583896" cy="530633"/>
          </a:xfrm>
          <a:prstGeom prst="rect">
            <a:avLst/>
          </a:prstGeom>
        </p:spPr>
      </p:pic>
      <p:pic>
        <p:nvPicPr>
          <p:cNvPr id="3" name="Image 2" descr="Une image contenant personne, intérieur, table, assis&#10;&#10;Description générée automatiquement">
            <a:extLst>
              <a:ext uri="{FF2B5EF4-FFF2-40B4-BE49-F238E27FC236}">
                <a16:creationId xmlns:a16="http://schemas.microsoft.com/office/drawing/2014/main" id="{041586B6-8D76-468F-BE07-FEE47A5C7C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8"/>
          <a:stretch/>
        </p:blipFill>
        <p:spPr>
          <a:xfrm>
            <a:off x="-1" y="0"/>
            <a:ext cx="12192001" cy="68536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8607FAE-85E2-4A93-980D-0F69CECAA7C6}"/>
              </a:ext>
            </a:extLst>
          </p:cNvPr>
          <p:cNvSpPr/>
          <p:nvPr/>
        </p:nvSpPr>
        <p:spPr>
          <a:xfrm>
            <a:off x="0" y="0"/>
            <a:ext cx="6170621" cy="6858000"/>
          </a:xfrm>
          <a:prstGeom prst="rect">
            <a:avLst/>
          </a:prstGeom>
          <a:solidFill>
            <a:schemeClr val="accen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626E0A2-7BB9-485E-808D-DB7F1F692AC7}"/>
              </a:ext>
            </a:extLst>
          </p:cNvPr>
          <p:cNvSpPr txBox="1"/>
          <p:nvPr/>
        </p:nvSpPr>
        <p:spPr>
          <a:xfrm>
            <a:off x="74815" y="611801"/>
            <a:ext cx="602118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600" b="1" i="0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Pour bien préparer la réunion</a:t>
            </a:r>
          </a:p>
          <a:p>
            <a:pPr algn="l" fontAlgn="auto">
              <a:spcAft>
                <a:spcPts val="0"/>
              </a:spcAft>
              <a:defRPr/>
            </a:pPr>
            <a:endParaRPr lang="fr-FR" sz="2800" b="1" dirty="0">
              <a:solidFill>
                <a:schemeClr val="bg1"/>
              </a:solidFill>
            </a:endParaRPr>
          </a:p>
          <a:p>
            <a:pPr marL="457200" indent="-274638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Elaboration de la Lettre d’Invitation à l’</a:t>
            </a:r>
            <a:r>
              <a:rPr lang="fr-FR" sz="2800" b="1" dirty="0">
                <a:solidFill>
                  <a:schemeClr val="bg1"/>
                </a:solidFill>
              </a:rPr>
              <a:t>en-tête du club avec coupon réponse et :</a:t>
            </a:r>
          </a:p>
          <a:p>
            <a:pPr marL="806450" lvl="1" indent="-182563">
              <a:buFont typeface="Wingdings" panose="05000000000000000000" pitchFamily="2" charset="2"/>
              <a:buChar char="§"/>
              <a:tabLst>
                <a:tab pos="806450" algn="l"/>
              </a:tabLst>
              <a:defRPr/>
            </a:pPr>
            <a:r>
              <a:rPr lang="fr-FR" sz="2000" b="1" dirty="0">
                <a:solidFill>
                  <a:schemeClr val="bg1"/>
                </a:solidFill>
              </a:rPr>
              <a:t>L’objet de la réunion  information sur le Lions Clubs  International et sur votre club.</a:t>
            </a:r>
          </a:p>
          <a:p>
            <a:pPr marL="806450" lvl="1" indent="-182563">
              <a:buFont typeface="Wingdings" panose="05000000000000000000" pitchFamily="2" charset="2"/>
              <a:buChar char="§"/>
              <a:tabLst>
                <a:tab pos="806450" algn="l"/>
              </a:tabLst>
              <a:defRPr/>
            </a:pPr>
            <a:r>
              <a:rPr lang="fr-FR" sz="2000" b="1" dirty="0">
                <a:solidFill>
                  <a:schemeClr val="bg1"/>
                </a:solidFill>
              </a:rPr>
              <a:t>Le lieu, le jour, l’heure de début et de fin.</a:t>
            </a:r>
          </a:p>
          <a:p>
            <a:pPr marL="806450" lvl="1" indent="-182563">
              <a:buFont typeface="Wingdings" panose="05000000000000000000" pitchFamily="2" charset="2"/>
              <a:buChar char="§"/>
              <a:tabLst>
                <a:tab pos="806450" algn="l"/>
              </a:tabLst>
              <a:defRPr/>
            </a:pPr>
            <a:r>
              <a:rPr lang="fr-FR" sz="2000" b="1" dirty="0">
                <a:solidFill>
                  <a:schemeClr val="bg1"/>
                </a:solidFill>
              </a:rPr>
              <a:t>Les possibilités de stationnement</a:t>
            </a:r>
          </a:p>
          <a:p>
            <a:pPr marL="806450" lvl="1" indent="-182563">
              <a:buFont typeface="Wingdings" panose="05000000000000000000" pitchFamily="2" charset="2"/>
              <a:buChar char="§"/>
              <a:tabLst>
                <a:tab pos="806450" algn="l"/>
              </a:tabLst>
              <a:defRPr/>
            </a:pPr>
            <a:r>
              <a:rPr lang="fr-FR" sz="2000" b="1" dirty="0">
                <a:solidFill>
                  <a:schemeClr val="bg1"/>
                </a:solidFill>
              </a:rPr>
              <a:t>Le verre de l’amitié offert par le club.</a:t>
            </a:r>
          </a:p>
          <a:p>
            <a:pPr marL="806450" lvl="1" indent="-182563">
              <a:buFont typeface="Wingdings" panose="05000000000000000000" pitchFamily="2" charset="2"/>
              <a:buChar char="§"/>
              <a:tabLst>
                <a:tab pos="806450" algn="l"/>
              </a:tabLst>
              <a:defRPr/>
            </a:pPr>
            <a:r>
              <a:rPr lang="fr-FR" sz="2000" b="1" dirty="0">
                <a:solidFill>
                  <a:schemeClr val="bg1"/>
                </a:solidFill>
              </a:rPr>
              <a:t>Que les conjoints sont invités (selon les cas).</a:t>
            </a:r>
          </a:p>
          <a:p>
            <a:pPr marL="806450" indent="-182563" algn="l" fontAlgn="auto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806450" algn="l"/>
              </a:tabLst>
              <a:defRPr/>
            </a:pPr>
            <a:endParaRPr lang="fr-FR" sz="1200" b="1" dirty="0">
              <a:solidFill>
                <a:schemeClr val="bg1"/>
              </a:solidFill>
            </a:endParaRPr>
          </a:p>
          <a:p>
            <a:pPr marL="457200" indent="-274638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800" b="1" dirty="0">
                <a:solidFill>
                  <a:schemeClr val="bg1"/>
                </a:solidFill>
              </a:rPr>
              <a:t>La lettre signée par le président est envoyée par voie postale </a:t>
            </a:r>
            <a:r>
              <a:rPr lang="fr-FR" sz="2800" b="1" u="sng" dirty="0">
                <a:solidFill>
                  <a:schemeClr val="bg1"/>
                </a:solidFill>
              </a:rPr>
              <a:t>trois semaines avant la soirée aux invités</a:t>
            </a:r>
            <a:r>
              <a:rPr lang="fr-FR" sz="24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3203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>
            <a:extLst>
              <a:ext uri="{FF2B5EF4-FFF2-40B4-BE49-F238E27FC236}">
                <a16:creationId xmlns:a16="http://schemas.microsoft.com/office/drawing/2014/main" id="{EA9FF603-F3E4-48AD-BF36-B5AC9EE403A0}"/>
              </a:ext>
            </a:extLst>
          </p:cNvPr>
          <p:cNvSpPr txBox="1">
            <a:spLocks/>
          </p:cNvSpPr>
          <p:nvPr/>
        </p:nvSpPr>
        <p:spPr>
          <a:xfrm>
            <a:off x="11715069" y="6446892"/>
            <a:ext cx="70532" cy="1538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wrap="none" lIns="0" tIns="0" rIns="0" bIns="0" rtlCol="0" anchor="ctr">
            <a:spAutoFit/>
          </a:bodyPr>
          <a:lstStyle>
            <a:defPPr>
              <a:defRPr lang="fr-FR"/>
            </a:defPPr>
            <a:lvl1pPr marL="0" algn="r" defTabSz="914400" rtl="0" eaLnBrk="1" latinLnBrk="0" hangingPunct="1">
              <a:spcBef>
                <a:spcPts val="600"/>
              </a:spcBef>
              <a:defRPr sz="1000" kern="1200">
                <a:solidFill>
                  <a:srgbClr val="00338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defRPr/>
            </a:pPr>
            <a:fld id="{86CB4B4D-7CA3-9044-876B-883B54F8677D}" type="slidenum">
              <a:rPr lang="fr-FR" kern="0" smtClean="0"/>
              <a:pPr hangingPunct="0">
                <a:defRPr/>
              </a:pPr>
              <a:t>11</a:t>
            </a:fld>
            <a:endParaRPr lang="fr-FR" kern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8651306-7487-4039-BA4F-2D3B28766C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63" y="81168"/>
            <a:ext cx="583896" cy="530633"/>
          </a:xfrm>
          <a:prstGeom prst="rect">
            <a:avLst/>
          </a:prstGeom>
        </p:spPr>
      </p:pic>
      <p:pic>
        <p:nvPicPr>
          <p:cNvPr id="3" name="Image 2" descr="Une image contenant personne, intérieur, table, assis&#10;&#10;Description générée automatiquement">
            <a:extLst>
              <a:ext uri="{FF2B5EF4-FFF2-40B4-BE49-F238E27FC236}">
                <a16:creationId xmlns:a16="http://schemas.microsoft.com/office/drawing/2014/main" id="{041586B6-8D76-468F-BE07-FEE47A5C7C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8"/>
          <a:stretch/>
        </p:blipFill>
        <p:spPr>
          <a:xfrm>
            <a:off x="-1" y="0"/>
            <a:ext cx="12192001" cy="68536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8607FAE-85E2-4A93-980D-0F69CECAA7C6}"/>
              </a:ext>
            </a:extLst>
          </p:cNvPr>
          <p:cNvSpPr/>
          <p:nvPr/>
        </p:nvSpPr>
        <p:spPr>
          <a:xfrm>
            <a:off x="0" y="0"/>
            <a:ext cx="6170621" cy="6858000"/>
          </a:xfrm>
          <a:prstGeom prst="rect">
            <a:avLst/>
          </a:prstGeom>
          <a:solidFill>
            <a:schemeClr val="accen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626E0A2-7BB9-485E-808D-DB7F1F692AC7}"/>
              </a:ext>
            </a:extLst>
          </p:cNvPr>
          <p:cNvSpPr txBox="1"/>
          <p:nvPr/>
        </p:nvSpPr>
        <p:spPr>
          <a:xfrm>
            <a:off x="74815" y="611801"/>
            <a:ext cx="602118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600" b="1" i="0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Pour bien préparer la réunion</a:t>
            </a:r>
          </a:p>
          <a:p>
            <a:pPr algn="l" fontAlgn="auto">
              <a:spcAft>
                <a:spcPts val="0"/>
              </a:spcAft>
              <a:defRPr/>
            </a:pPr>
            <a:endParaRPr lang="fr-FR" sz="2800" b="1" dirty="0">
              <a:solidFill>
                <a:schemeClr val="bg1"/>
              </a:solidFill>
            </a:endParaRPr>
          </a:p>
          <a:p>
            <a:pPr marL="457200" indent="-274638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Bien choisir la date et le lieu de la réunion</a:t>
            </a:r>
          </a:p>
          <a:p>
            <a:pPr marL="457200" indent="-274638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sz="1200" b="1" dirty="0">
              <a:solidFill>
                <a:schemeClr val="bg1"/>
              </a:solidFill>
            </a:endParaRPr>
          </a:p>
          <a:p>
            <a:pPr marL="457200" indent="-274638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800" b="1" dirty="0">
                <a:solidFill>
                  <a:schemeClr val="bg1"/>
                </a:solidFill>
              </a:rPr>
              <a:t>Attention à l’image qu’on donne</a:t>
            </a:r>
          </a:p>
          <a:p>
            <a:pPr marL="457200" indent="-274638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sz="1200" b="1" dirty="0">
              <a:solidFill>
                <a:schemeClr val="bg1"/>
              </a:solidFill>
            </a:endParaRPr>
          </a:p>
          <a:p>
            <a:pPr marL="457200" indent="-274638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800" b="1" dirty="0">
                <a:solidFill>
                  <a:schemeClr val="bg1"/>
                </a:solidFill>
              </a:rPr>
              <a:t>Tenez compte de l’image générale du Lions chez ceux qui ne nous connaissent pas</a:t>
            </a:r>
          </a:p>
          <a:p>
            <a:pPr marL="457200" indent="-274638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sz="1200" b="1" dirty="0">
              <a:solidFill>
                <a:schemeClr val="bg1"/>
              </a:solidFill>
            </a:endParaRPr>
          </a:p>
          <a:p>
            <a:pPr marL="457200" indent="-274638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800" b="1" dirty="0">
                <a:solidFill>
                  <a:schemeClr val="bg1"/>
                </a:solidFill>
              </a:rPr>
              <a:t>Prenez en compte le calendrier et le contexte local d’emploi et les habitudes de sortie</a:t>
            </a:r>
          </a:p>
          <a:p>
            <a:pPr algn="l" fontAlgn="auto">
              <a:spcAft>
                <a:spcPts val="0"/>
              </a:spcAft>
              <a:defRPr/>
            </a:pPr>
            <a:endParaRPr lang="fr-F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158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>
            <a:extLst>
              <a:ext uri="{FF2B5EF4-FFF2-40B4-BE49-F238E27FC236}">
                <a16:creationId xmlns:a16="http://schemas.microsoft.com/office/drawing/2014/main" id="{EA9FF603-F3E4-48AD-BF36-B5AC9EE403A0}"/>
              </a:ext>
            </a:extLst>
          </p:cNvPr>
          <p:cNvSpPr txBox="1">
            <a:spLocks/>
          </p:cNvSpPr>
          <p:nvPr/>
        </p:nvSpPr>
        <p:spPr>
          <a:xfrm>
            <a:off x="11715069" y="6446892"/>
            <a:ext cx="70532" cy="15388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wrap="none" lIns="0" tIns="0" rIns="0" bIns="0" rtlCol="0" anchor="ctr">
            <a:spAutoFit/>
          </a:bodyPr>
          <a:lstStyle>
            <a:defPPr>
              <a:defRPr lang="fr-FR"/>
            </a:defPPr>
            <a:lvl1pPr marL="0" algn="r" defTabSz="914400" rtl="0" eaLnBrk="1" latinLnBrk="0" hangingPunct="1">
              <a:spcBef>
                <a:spcPts val="600"/>
              </a:spcBef>
              <a:defRPr sz="1000" kern="1200">
                <a:solidFill>
                  <a:srgbClr val="00338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defRPr/>
            </a:pPr>
            <a:fld id="{86CB4B4D-7CA3-9044-876B-883B54F8677D}" type="slidenum">
              <a:rPr lang="fr-FR" kern="0" smtClean="0"/>
              <a:pPr hangingPunct="0">
                <a:defRPr/>
              </a:pPr>
              <a:t>12</a:t>
            </a:fld>
            <a:endParaRPr lang="fr-FR" kern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8651306-7487-4039-BA4F-2D3B28766C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63" y="81168"/>
            <a:ext cx="583896" cy="530633"/>
          </a:xfrm>
          <a:prstGeom prst="rect">
            <a:avLst/>
          </a:prstGeom>
        </p:spPr>
      </p:pic>
      <p:pic>
        <p:nvPicPr>
          <p:cNvPr id="3" name="Image 2" descr="Une image contenant personne, intérieur, table, assis&#10;&#10;Description générée automatiquement">
            <a:extLst>
              <a:ext uri="{FF2B5EF4-FFF2-40B4-BE49-F238E27FC236}">
                <a16:creationId xmlns:a16="http://schemas.microsoft.com/office/drawing/2014/main" id="{041586B6-8D76-468F-BE07-FEE47A5C7C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8"/>
          <a:stretch/>
        </p:blipFill>
        <p:spPr>
          <a:xfrm>
            <a:off x="-1" y="0"/>
            <a:ext cx="12192001" cy="68536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8607FAE-85E2-4A93-980D-0F69CECAA7C6}"/>
              </a:ext>
            </a:extLst>
          </p:cNvPr>
          <p:cNvSpPr/>
          <p:nvPr/>
        </p:nvSpPr>
        <p:spPr>
          <a:xfrm>
            <a:off x="0" y="0"/>
            <a:ext cx="6170621" cy="6858000"/>
          </a:xfrm>
          <a:prstGeom prst="rect">
            <a:avLst/>
          </a:prstGeom>
          <a:solidFill>
            <a:schemeClr val="accen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626E0A2-7BB9-485E-808D-DB7F1F692AC7}"/>
              </a:ext>
            </a:extLst>
          </p:cNvPr>
          <p:cNvSpPr txBox="1"/>
          <p:nvPr/>
        </p:nvSpPr>
        <p:spPr>
          <a:xfrm>
            <a:off x="74815" y="611801"/>
            <a:ext cx="602118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600" b="1" i="0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Pour bien préparer la réunion</a:t>
            </a:r>
          </a:p>
          <a:p>
            <a:pPr algn="l" fontAlgn="auto">
              <a:spcAft>
                <a:spcPts val="0"/>
              </a:spcAft>
              <a:defRPr/>
            </a:pPr>
            <a:endParaRPr lang="fr-FR" sz="2800" b="1" dirty="0">
              <a:solidFill>
                <a:schemeClr val="bg1"/>
              </a:solidFill>
            </a:endParaRPr>
          </a:p>
          <a:p>
            <a:pPr marL="182562" algn="ctr" fontAlgn="auto"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 semaine avant la réunion, relance par téléphone pour les personnes qu’on connait un peu </a:t>
            </a:r>
          </a:p>
          <a:p>
            <a:pPr marL="182562" algn="l" fontAlgn="auto">
              <a:spcAft>
                <a:spcPts val="0"/>
              </a:spcAft>
              <a:defRPr/>
            </a:pPr>
            <a:endParaRPr lang="fr-F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562" algn="ctr" fontAlgn="auto">
              <a:spcAft>
                <a:spcPts val="0"/>
              </a:spcAft>
              <a:defRPr/>
            </a:pPr>
            <a:r>
              <a:rPr lang="fr-FR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Bien préciser que:</a:t>
            </a:r>
            <a:br>
              <a:rPr lang="fr-FR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sz="1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274638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leur présence est souhaitée par l’ensemble du club.</a:t>
            </a:r>
            <a:br>
              <a:rPr lang="fr-F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274638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réunion est informelle </a:t>
            </a:r>
            <a:br>
              <a:rPr lang="fr-F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fr-FR" sz="2400" b="1" i="1" dirty="0">
                <a:solidFill>
                  <a:schemeClr val="bg1"/>
                </a:solidFill>
              </a:rPr>
              <a:t>c’est une présentation du Lions Clubs International </a:t>
            </a:r>
            <a:r>
              <a:rPr lang="fr-FR" sz="2400" b="1" i="1" u="sng" dirty="0">
                <a:solidFill>
                  <a:schemeClr val="bg1"/>
                </a:solidFill>
              </a:rPr>
              <a:t>sans engagement </a:t>
            </a:r>
            <a:r>
              <a:rPr lang="fr-FR" sz="2400" b="1" i="1" dirty="0">
                <a:solidFill>
                  <a:schemeClr val="bg1"/>
                </a:solidFill>
              </a:rPr>
              <a:t>pour les participants</a:t>
            </a:r>
            <a:r>
              <a:rPr lang="fr-FR" sz="2800" b="1" i="1" dirty="0">
                <a:solidFill>
                  <a:schemeClr val="bg1"/>
                </a:solidFill>
              </a:rPr>
              <a:t>.</a:t>
            </a:r>
          </a:p>
          <a:p>
            <a:pPr algn="l" fontAlgn="auto">
              <a:spcAft>
                <a:spcPts val="0"/>
              </a:spcAft>
              <a:defRPr/>
            </a:pPr>
            <a:endParaRPr lang="fr-F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29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>
            <a:extLst>
              <a:ext uri="{FF2B5EF4-FFF2-40B4-BE49-F238E27FC236}">
                <a16:creationId xmlns:a16="http://schemas.microsoft.com/office/drawing/2014/main" id="{EA9FF603-F3E4-48AD-BF36-B5AC9EE403A0}"/>
              </a:ext>
            </a:extLst>
          </p:cNvPr>
          <p:cNvSpPr txBox="1">
            <a:spLocks/>
          </p:cNvSpPr>
          <p:nvPr/>
        </p:nvSpPr>
        <p:spPr>
          <a:xfrm>
            <a:off x="11715069" y="6446892"/>
            <a:ext cx="70532" cy="1538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wrap="none" lIns="0" tIns="0" rIns="0" bIns="0" rtlCol="0" anchor="ctr">
            <a:spAutoFit/>
          </a:bodyPr>
          <a:lstStyle>
            <a:defPPr>
              <a:defRPr lang="fr-FR"/>
            </a:defPPr>
            <a:lvl1pPr marL="0" algn="r" defTabSz="914400" rtl="0" eaLnBrk="1" latinLnBrk="0" hangingPunct="1">
              <a:spcBef>
                <a:spcPts val="600"/>
              </a:spcBef>
              <a:defRPr sz="1000" kern="1200">
                <a:solidFill>
                  <a:srgbClr val="00338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defRPr/>
            </a:pPr>
            <a:fld id="{86CB4B4D-7CA3-9044-876B-883B54F8677D}" type="slidenum">
              <a:rPr lang="fr-FR" kern="0" smtClean="0"/>
              <a:pPr hangingPunct="0">
                <a:defRPr/>
              </a:pPr>
              <a:t>13</a:t>
            </a:fld>
            <a:endParaRPr lang="fr-FR" kern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CFE8BB6-1A45-413C-83C0-86B2B600150F}"/>
              </a:ext>
            </a:extLst>
          </p:cNvPr>
          <p:cNvSpPr txBox="1"/>
          <p:nvPr/>
        </p:nvSpPr>
        <p:spPr>
          <a:xfrm>
            <a:off x="2359428" y="2135128"/>
            <a:ext cx="7473143" cy="2852321"/>
          </a:xfrm>
          <a:prstGeom prst="rect">
            <a:avLst/>
          </a:prstGeom>
          <a:ln w="12700">
            <a:miter lim="400000"/>
          </a:ln>
          <a:effectLst>
            <a:outerShdw blurRad="101600" dist="76200" dir="27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0768" tIns="40768" rIns="40768" bIns="40768" anchor="ctr">
            <a:spAutoFit/>
          </a:bodyPr>
          <a:lstStyle>
            <a:lvl1pPr defTabSz="815379">
              <a:defRPr sz="6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ctr" defTabSz="40769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600" b="1" i="0" u="none" strike="noStrike" kern="0" cap="none" spc="0" normalizeH="0" baseline="0" noProof="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2</a:t>
            </a:r>
            <a:r>
              <a:rPr kumimoji="0" lang="fr-FR" sz="6600" b="1" i="0" u="none" strike="noStrike" kern="0" cap="none" spc="0" normalizeH="0" baseline="30000" noProof="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ème</a:t>
            </a:r>
            <a:r>
              <a:rPr kumimoji="0" lang="fr-FR" sz="6600" b="1" i="0" u="none" strike="noStrike" kern="0" cap="none" spc="0" normalizeH="0" baseline="0" noProof="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  étape</a:t>
            </a:r>
          </a:p>
          <a:p>
            <a:pPr marL="0" marR="0" lvl="0" indent="0" algn="ctr" defTabSz="40769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6600" b="1" kern="0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FFC000"/>
              </a:solidFill>
            </a:endParaRPr>
          </a:p>
          <a:p>
            <a:pPr marL="0" marR="0" lvl="0" indent="0" algn="ctr" defTabSz="40769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0" cap="none" spc="0" normalizeH="0" baseline="0" noProof="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cs typeface="Helvetica"/>
                <a:sym typeface="Helvetica"/>
              </a:rPr>
              <a:t>Pendant la réunion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32F9C5DF-4408-4C0E-8906-0FAFC6237074}"/>
              </a:ext>
            </a:extLst>
          </p:cNvPr>
          <p:cNvGrpSpPr/>
          <p:nvPr/>
        </p:nvGrpSpPr>
        <p:grpSpPr>
          <a:xfrm>
            <a:off x="1" y="140151"/>
            <a:ext cx="12192000" cy="535534"/>
            <a:chOff x="0" y="140151"/>
            <a:chExt cx="12266621" cy="53553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BFF3D38-7985-4317-AFF1-248A7753C93F}"/>
                </a:ext>
              </a:extLst>
            </p:cNvPr>
            <p:cNvSpPr/>
            <p:nvPr/>
          </p:nvSpPr>
          <p:spPr>
            <a:xfrm>
              <a:off x="0" y="140151"/>
              <a:ext cx="12266621" cy="535534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D796AFED-28DE-4F2B-B686-71AB3901A2C7}"/>
                </a:ext>
              </a:extLst>
            </p:cNvPr>
            <p:cNvGrpSpPr/>
            <p:nvPr/>
          </p:nvGrpSpPr>
          <p:grpSpPr>
            <a:xfrm>
              <a:off x="190682" y="145052"/>
              <a:ext cx="11724303" cy="530633"/>
              <a:chOff x="190682" y="145052"/>
              <a:chExt cx="11724303" cy="530633"/>
            </a:xfrm>
          </p:grpSpPr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B26DB049-89AF-4204-ACEA-E275BF29E291}"/>
                  </a:ext>
                </a:extLst>
              </p:cNvPr>
              <p:cNvSpPr txBox="1"/>
              <p:nvPr/>
            </p:nvSpPr>
            <p:spPr>
              <a:xfrm>
                <a:off x="351635" y="212863"/>
                <a:ext cx="11563350" cy="390109"/>
              </a:xfrm>
              <a:prstGeom prst="rect">
                <a:avLst/>
              </a:prstGeom>
              <a:ln w="12700">
                <a:miter lim="400000"/>
              </a:ln>
              <a:effectLst>
                <a:outerShdw blurRad="101600" dist="76200" dir="2700000" rotWithShape="0">
                  <a:srgbClr val="000000">
                    <a:alpha val="40000"/>
                  </a:srgbClr>
                </a:outerShdw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0768" tIns="40768" rIns="40768" bIns="40768" anchor="ctr">
                <a:spAutoFit/>
              </a:bodyPr>
              <a:lstStyle>
                <a:lvl1pPr defTabSz="815379">
                  <a:defRPr sz="64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 marL="0" marR="0" lvl="0" indent="0" algn="ctr" defTabSz="40769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1" i="0" u="none" strike="noStrike" kern="0" cap="none" spc="0" normalizeH="0" baseline="0" noProof="0" dirty="0">
                    <a:ln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LnTx/>
                    <a:uFillTx/>
                    <a:latin typeface="Helvetica"/>
                    <a:cs typeface="Helvetica"/>
                    <a:sym typeface="Helvetica"/>
                  </a:rPr>
                  <a:t>PREPARER UNE REUNION D’INFORMATION SUR LE LIONS CLUB</a:t>
                </a:r>
              </a:p>
            </p:txBody>
          </p:sp>
          <p:pic>
            <p:nvPicPr>
              <p:cNvPr id="11" name="Image 10">
                <a:extLst>
                  <a:ext uri="{FF2B5EF4-FFF2-40B4-BE49-F238E27FC236}">
                    <a16:creationId xmlns:a16="http://schemas.microsoft.com/office/drawing/2014/main" id="{2B1F2BE0-EBA5-43E3-B57D-822183235C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682" y="145052"/>
                <a:ext cx="583896" cy="530633"/>
              </a:xfrm>
              <a:prstGeom prst="rect">
                <a:avLst/>
              </a:prstGeom>
            </p:spPr>
          </p:pic>
        </p:grpSp>
      </p:grp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9A788E2B-CF75-443F-8FBD-46841B4950B9}"/>
              </a:ext>
            </a:extLst>
          </p:cNvPr>
          <p:cNvCxnSpPr/>
          <p:nvPr/>
        </p:nvCxnSpPr>
        <p:spPr>
          <a:xfrm>
            <a:off x="4992984" y="3582786"/>
            <a:ext cx="1911927" cy="0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24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>
            <a:extLst>
              <a:ext uri="{FF2B5EF4-FFF2-40B4-BE49-F238E27FC236}">
                <a16:creationId xmlns:a16="http://schemas.microsoft.com/office/drawing/2014/main" id="{EA9FF603-F3E4-48AD-BF36-B5AC9EE403A0}"/>
              </a:ext>
            </a:extLst>
          </p:cNvPr>
          <p:cNvSpPr txBox="1">
            <a:spLocks/>
          </p:cNvSpPr>
          <p:nvPr/>
        </p:nvSpPr>
        <p:spPr>
          <a:xfrm>
            <a:off x="11715069" y="6446892"/>
            <a:ext cx="70532" cy="1538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wrap="none" lIns="0" tIns="0" rIns="0" bIns="0" rtlCol="0" anchor="ctr">
            <a:spAutoFit/>
          </a:bodyPr>
          <a:lstStyle>
            <a:defPPr>
              <a:defRPr lang="fr-FR"/>
            </a:defPPr>
            <a:lvl1pPr marL="0" algn="r" defTabSz="914400" rtl="0" eaLnBrk="1" latinLnBrk="0" hangingPunct="1">
              <a:spcBef>
                <a:spcPts val="600"/>
              </a:spcBef>
              <a:defRPr sz="1000" kern="1200">
                <a:solidFill>
                  <a:srgbClr val="00338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defRPr/>
            </a:pPr>
            <a:fld id="{86CB4B4D-7CA3-9044-876B-883B54F8677D}" type="slidenum">
              <a:rPr lang="fr-FR" kern="0" smtClean="0"/>
              <a:pPr hangingPunct="0">
                <a:defRPr/>
              </a:pPr>
              <a:t>14</a:t>
            </a:fld>
            <a:endParaRPr lang="fr-FR" kern="0"/>
          </a:p>
        </p:txBody>
      </p:sp>
      <p:pic>
        <p:nvPicPr>
          <p:cNvPr id="7" name="Image 6" descr="Une image contenant plafond, intérieur, personne, table&#10;&#10;Description générée automatiquement">
            <a:extLst>
              <a:ext uri="{FF2B5EF4-FFF2-40B4-BE49-F238E27FC236}">
                <a16:creationId xmlns:a16="http://schemas.microsoft.com/office/drawing/2014/main" id="{97F9365F-DD0E-4FF3-8952-E0A46CA685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2"/>
          <a:stretch/>
        </p:blipFill>
        <p:spPr>
          <a:xfrm>
            <a:off x="0" y="0"/>
            <a:ext cx="12266620" cy="68494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EAC2C4-3A25-4916-92BF-FC5E2A0DB7DF}"/>
              </a:ext>
            </a:extLst>
          </p:cNvPr>
          <p:cNvSpPr/>
          <p:nvPr/>
        </p:nvSpPr>
        <p:spPr>
          <a:xfrm>
            <a:off x="6095999" y="0"/>
            <a:ext cx="6170621" cy="6858000"/>
          </a:xfrm>
          <a:prstGeom prst="rect">
            <a:avLst/>
          </a:prstGeom>
          <a:solidFill>
            <a:schemeClr val="accen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0A0A79DC-468F-4692-890E-F16BDC62F925}"/>
              </a:ext>
            </a:extLst>
          </p:cNvPr>
          <p:cNvGrpSpPr/>
          <p:nvPr/>
        </p:nvGrpSpPr>
        <p:grpSpPr>
          <a:xfrm>
            <a:off x="0" y="140151"/>
            <a:ext cx="12266621" cy="535534"/>
            <a:chOff x="0" y="140151"/>
            <a:chExt cx="12266621" cy="53553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C923CF-FDB8-4B7F-87D4-F3301AD9E144}"/>
                </a:ext>
              </a:extLst>
            </p:cNvPr>
            <p:cNvSpPr/>
            <p:nvPr/>
          </p:nvSpPr>
          <p:spPr>
            <a:xfrm>
              <a:off x="0" y="140151"/>
              <a:ext cx="12266621" cy="535534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F19CDE04-0E28-452A-9B01-A88678DDCA02}"/>
                </a:ext>
              </a:extLst>
            </p:cNvPr>
            <p:cNvGrpSpPr/>
            <p:nvPr/>
          </p:nvGrpSpPr>
          <p:grpSpPr>
            <a:xfrm>
              <a:off x="190682" y="145052"/>
              <a:ext cx="11724303" cy="530633"/>
              <a:chOff x="190682" y="145052"/>
              <a:chExt cx="11724303" cy="530633"/>
            </a:xfrm>
          </p:grpSpPr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2F44CF6A-DC71-4483-9C02-8C015EE6C72A}"/>
                  </a:ext>
                </a:extLst>
              </p:cNvPr>
              <p:cNvSpPr txBox="1"/>
              <p:nvPr/>
            </p:nvSpPr>
            <p:spPr>
              <a:xfrm>
                <a:off x="351635" y="212863"/>
                <a:ext cx="11563350" cy="390109"/>
              </a:xfrm>
              <a:prstGeom prst="rect">
                <a:avLst/>
              </a:prstGeom>
              <a:ln w="12700">
                <a:miter lim="400000"/>
              </a:ln>
              <a:effectLst>
                <a:outerShdw blurRad="101600" dist="76200" dir="2700000" rotWithShape="0">
                  <a:srgbClr val="000000">
                    <a:alpha val="40000"/>
                  </a:srgbClr>
                </a:outerShdw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0768" tIns="40768" rIns="40768" bIns="40768" anchor="ctr">
                <a:spAutoFit/>
              </a:bodyPr>
              <a:lstStyle>
                <a:lvl1pPr defTabSz="815379">
                  <a:defRPr sz="64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 marL="0" marR="0" lvl="0" indent="0" algn="ctr" defTabSz="40769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1" i="0" u="none" strike="noStrike" kern="0" cap="none" spc="0" normalizeH="0" baseline="0" noProof="0" dirty="0">
                    <a:ln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LnTx/>
                    <a:uFillTx/>
                    <a:latin typeface="Helvetica"/>
                    <a:cs typeface="Helvetica"/>
                    <a:sym typeface="Helvetica"/>
                  </a:rPr>
                  <a:t>PREPARER UNE REUNION D’INFORMATION SUR LE LIONS CLUB</a:t>
                </a:r>
              </a:p>
            </p:txBody>
          </p:sp>
          <p:pic>
            <p:nvPicPr>
              <p:cNvPr id="14" name="Image 13">
                <a:extLst>
                  <a:ext uri="{FF2B5EF4-FFF2-40B4-BE49-F238E27FC236}">
                    <a16:creationId xmlns:a16="http://schemas.microsoft.com/office/drawing/2014/main" id="{ADDE626A-A0F5-468C-BE09-02BEEA9EFD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682" y="145052"/>
                <a:ext cx="583896" cy="530633"/>
              </a:xfrm>
              <a:prstGeom prst="rect">
                <a:avLst/>
              </a:prstGeom>
            </p:spPr>
          </p:pic>
        </p:grp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CB8B8BBF-F2CF-499C-8D53-B12D35066589}"/>
              </a:ext>
            </a:extLst>
          </p:cNvPr>
          <p:cNvSpPr txBox="1"/>
          <p:nvPr/>
        </p:nvSpPr>
        <p:spPr>
          <a:xfrm>
            <a:off x="6095998" y="815836"/>
            <a:ext cx="617062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4400" b="1" i="0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Pendant la réunion</a:t>
            </a:r>
          </a:p>
          <a:p>
            <a:pPr algn="l" fontAlgn="auto">
              <a:spcAft>
                <a:spcPts val="0"/>
              </a:spcAft>
              <a:defRPr/>
            </a:pPr>
            <a:endParaRPr lang="fr-FR" sz="1400" b="1" dirty="0">
              <a:solidFill>
                <a:schemeClr val="bg1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endParaRPr lang="fr-FR" sz="1400" b="1" dirty="0">
              <a:solidFill>
                <a:schemeClr val="bg1"/>
              </a:solidFill>
            </a:endParaRPr>
          </a:p>
          <a:p>
            <a:pPr marL="457200" indent="-274638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8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est nécessaire que chaque membre du club soit présent pour accueillir ses invité(e)s.</a:t>
            </a:r>
            <a:br>
              <a:rPr lang="fr-F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274638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chef de protocole (2mn) remercie les participants puis passe la parole au président.</a:t>
            </a:r>
            <a:br>
              <a:rPr lang="fr-F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274638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président (3mn) souhaite la bienvenue aux invité(e)s et présente les animateurs de la soirée</a:t>
            </a:r>
          </a:p>
        </p:txBody>
      </p:sp>
    </p:spTree>
    <p:extLst>
      <p:ext uri="{BB962C8B-B14F-4D97-AF65-F5344CB8AC3E}">
        <p14:creationId xmlns:p14="http://schemas.microsoft.com/office/powerpoint/2010/main" val="4181460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>
            <a:extLst>
              <a:ext uri="{FF2B5EF4-FFF2-40B4-BE49-F238E27FC236}">
                <a16:creationId xmlns:a16="http://schemas.microsoft.com/office/drawing/2014/main" id="{EA9FF603-F3E4-48AD-BF36-B5AC9EE403A0}"/>
              </a:ext>
            </a:extLst>
          </p:cNvPr>
          <p:cNvSpPr txBox="1">
            <a:spLocks/>
          </p:cNvSpPr>
          <p:nvPr/>
        </p:nvSpPr>
        <p:spPr>
          <a:xfrm>
            <a:off x="11715069" y="6446892"/>
            <a:ext cx="70532" cy="15388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wrap="none" lIns="0" tIns="0" rIns="0" bIns="0" rtlCol="0" anchor="ctr">
            <a:spAutoFit/>
          </a:bodyPr>
          <a:lstStyle>
            <a:defPPr>
              <a:defRPr lang="fr-FR"/>
            </a:defPPr>
            <a:lvl1pPr marL="0" algn="r" defTabSz="914400" rtl="0" eaLnBrk="1" latinLnBrk="0" hangingPunct="1">
              <a:spcBef>
                <a:spcPts val="600"/>
              </a:spcBef>
              <a:defRPr sz="1000" kern="1200">
                <a:solidFill>
                  <a:srgbClr val="00338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defRPr/>
            </a:pPr>
            <a:fld id="{86CB4B4D-7CA3-9044-876B-883B54F8677D}" type="slidenum">
              <a:rPr lang="fr-FR" kern="0" smtClean="0"/>
              <a:pPr hangingPunct="0">
                <a:defRPr/>
              </a:pPr>
              <a:t>15</a:t>
            </a:fld>
            <a:endParaRPr lang="fr-FR" kern="0"/>
          </a:p>
        </p:txBody>
      </p:sp>
      <p:pic>
        <p:nvPicPr>
          <p:cNvPr id="7" name="Image 6" descr="Une image contenant plafond, intérieur, personne, table&#10;&#10;Description générée automatiquement">
            <a:extLst>
              <a:ext uri="{FF2B5EF4-FFF2-40B4-BE49-F238E27FC236}">
                <a16:creationId xmlns:a16="http://schemas.microsoft.com/office/drawing/2014/main" id="{97F9365F-DD0E-4FF3-8952-E0A46CA685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2"/>
          <a:stretch/>
        </p:blipFill>
        <p:spPr>
          <a:xfrm>
            <a:off x="0" y="0"/>
            <a:ext cx="12266620" cy="68494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EAC2C4-3A25-4916-92BF-FC5E2A0DB7DF}"/>
              </a:ext>
            </a:extLst>
          </p:cNvPr>
          <p:cNvSpPr/>
          <p:nvPr/>
        </p:nvSpPr>
        <p:spPr>
          <a:xfrm>
            <a:off x="6095999" y="0"/>
            <a:ext cx="6170621" cy="6858000"/>
          </a:xfrm>
          <a:prstGeom prst="rect">
            <a:avLst/>
          </a:prstGeom>
          <a:solidFill>
            <a:schemeClr val="accen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0A0A79DC-468F-4692-890E-F16BDC62F925}"/>
              </a:ext>
            </a:extLst>
          </p:cNvPr>
          <p:cNvGrpSpPr/>
          <p:nvPr/>
        </p:nvGrpSpPr>
        <p:grpSpPr>
          <a:xfrm>
            <a:off x="0" y="140151"/>
            <a:ext cx="12266621" cy="535534"/>
            <a:chOff x="0" y="140151"/>
            <a:chExt cx="12266621" cy="53553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C923CF-FDB8-4B7F-87D4-F3301AD9E144}"/>
                </a:ext>
              </a:extLst>
            </p:cNvPr>
            <p:cNvSpPr/>
            <p:nvPr/>
          </p:nvSpPr>
          <p:spPr>
            <a:xfrm>
              <a:off x="0" y="140151"/>
              <a:ext cx="12266621" cy="535534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F19CDE04-0E28-452A-9B01-A88678DDCA02}"/>
                </a:ext>
              </a:extLst>
            </p:cNvPr>
            <p:cNvGrpSpPr/>
            <p:nvPr/>
          </p:nvGrpSpPr>
          <p:grpSpPr>
            <a:xfrm>
              <a:off x="190682" y="145052"/>
              <a:ext cx="11724303" cy="530633"/>
              <a:chOff x="190682" y="145052"/>
              <a:chExt cx="11724303" cy="530633"/>
            </a:xfrm>
          </p:grpSpPr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2F44CF6A-DC71-4483-9C02-8C015EE6C72A}"/>
                  </a:ext>
                </a:extLst>
              </p:cNvPr>
              <p:cNvSpPr txBox="1"/>
              <p:nvPr/>
            </p:nvSpPr>
            <p:spPr>
              <a:xfrm>
                <a:off x="351635" y="212863"/>
                <a:ext cx="11563350" cy="390109"/>
              </a:xfrm>
              <a:prstGeom prst="rect">
                <a:avLst/>
              </a:prstGeom>
              <a:ln w="12700">
                <a:miter lim="400000"/>
              </a:ln>
              <a:effectLst>
                <a:outerShdw blurRad="101600" dist="76200" dir="2700000" rotWithShape="0">
                  <a:srgbClr val="000000">
                    <a:alpha val="40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0768" tIns="40768" rIns="40768" bIns="40768" anchor="ctr">
                <a:spAutoFit/>
              </a:bodyPr>
              <a:lstStyle>
                <a:lvl1pPr defTabSz="815379">
                  <a:defRPr sz="64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 marL="0" marR="0" lvl="0" indent="0" algn="ctr" defTabSz="40769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1" i="0" u="none" strike="noStrike" kern="0" cap="none" spc="0" normalizeH="0" baseline="0" noProof="0" dirty="0">
                    <a:ln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LnTx/>
                    <a:uFillTx/>
                    <a:latin typeface="Helvetica"/>
                    <a:cs typeface="Helvetica"/>
                    <a:sym typeface="Helvetica"/>
                  </a:rPr>
                  <a:t>PREPARER UNE REUNION D’INFORMATION SUR LE LIONS CLUB</a:t>
                </a:r>
              </a:p>
            </p:txBody>
          </p:sp>
          <p:pic>
            <p:nvPicPr>
              <p:cNvPr id="14" name="Image 13">
                <a:extLst>
                  <a:ext uri="{FF2B5EF4-FFF2-40B4-BE49-F238E27FC236}">
                    <a16:creationId xmlns:a16="http://schemas.microsoft.com/office/drawing/2014/main" id="{ADDE626A-A0F5-468C-BE09-02BEEA9EFD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682" y="145052"/>
                <a:ext cx="583896" cy="530633"/>
              </a:xfrm>
              <a:prstGeom prst="rect">
                <a:avLst/>
              </a:prstGeom>
            </p:spPr>
          </p:pic>
        </p:grp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CB8B8BBF-F2CF-499C-8D53-B12D35066589}"/>
              </a:ext>
            </a:extLst>
          </p:cNvPr>
          <p:cNvSpPr txBox="1"/>
          <p:nvPr/>
        </p:nvSpPr>
        <p:spPr>
          <a:xfrm>
            <a:off x="6095998" y="815836"/>
            <a:ext cx="617062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4400" b="1" i="0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Pendant la réunion</a:t>
            </a:r>
          </a:p>
          <a:p>
            <a:pPr algn="l" fontAlgn="auto">
              <a:spcAft>
                <a:spcPts val="0"/>
              </a:spcAft>
              <a:defRPr/>
            </a:pPr>
            <a:endParaRPr lang="fr-FR" sz="1400" b="1" dirty="0">
              <a:solidFill>
                <a:schemeClr val="bg1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endParaRPr lang="fr-FR" sz="1400" b="1" dirty="0">
              <a:solidFill>
                <a:schemeClr val="bg1"/>
              </a:solidFill>
            </a:endParaRPr>
          </a:p>
          <a:p>
            <a:pPr marL="539750" indent="-27305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8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président passe la parole à  l’animateur de la soirée</a:t>
            </a:r>
          </a:p>
          <a:p>
            <a:pPr marL="1355725" lvl="1" indent="-457200">
              <a:buFont typeface="Wingdings" panose="05000000000000000000" pitchFamily="2" charset="2"/>
              <a:buChar char="§"/>
              <a:defRPr/>
            </a:pPr>
            <a:r>
              <a:rPr lang="fr-F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Présentation du Lions Clubs International </a:t>
            </a:r>
          </a:p>
          <a:p>
            <a:pPr marL="1355725" lvl="1" indent="-457200">
              <a:buFont typeface="Wingdings" panose="05000000000000000000" pitchFamily="2" charset="2"/>
              <a:buChar char="§"/>
              <a:defRPr/>
            </a:pPr>
            <a:r>
              <a:rPr lang="fr-F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Présentations des Actions Nationales et Internationales (15 mn + questions réponses)</a:t>
            </a:r>
          </a:p>
          <a:p>
            <a:pPr marL="182563" algn="ctr">
              <a:tabLst>
                <a:tab pos="92075" algn="l"/>
                <a:tab pos="182563" algn="l"/>
              </a:tabLst>
              <a:defRPr/>
            </a:pPr>
            <a:r>
              <a:rPr lang="fr-F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fr-F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utilisant des vidéos ou des photos</a:t>
            </a:r>
            <a:br>
              <a:rPr lang="fr-F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9117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>
            <a:extLst>
              <a:ext uri="{FF2B5EF4-FFF2-40B4-BE49-F238E27FC236}">
                <a16:creationId xmlns:a16="http://schemas.microsoft.com/office/drawing/2014/main" id="{EA9FF603-F3E4-48AD-BF36-B5AC9EE403A0}"/>
              </a:ext>
            </a:extLst>
          </p:cNvPr>
          <p:cNvSpPr txBox="1">
            <a:spLocks/>
          </p:cNvSpPr>
          <p:nvPr/>
        </p:nvSpPr>
        <p:spPr>
          <a:xfrm>
            <a:off x="11715069" y="6446892"/>
            <a:ext cx="70532" cy="1538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wrap="none" lIns="0" tIns="0" rIns="0" bIns="0" rtlCol="0" anchor="ctr">
            <a:spAutoFit/>
          </a:bodyPr>
          <a:lstStyle>
            <a:defPPr>
              <a:defRPr lang="fr-FR"/>
            </a:defPPr>
            <a:lvl1pPr marL="0" algn="r" defTabSz="914400" rtl="0" eaLnBrk="1" latinLnBrk="0" hangingPunct="1">
              <a:spcBef>
                <a:spcPts val="600"/>
              </a:spcBef>
              <a:defRPr sz="1000" kern="1200">
                <a:solidFill>
                  <a:srgbClr val="00338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defRPr/>
            </a:pPr>
            <a:fld id="{86CB4B4D-7CA3-9044-876B-883B54F8677D}" type="slidenum">
              <a:rPr lang="fr-FR" kern="0" smtClean="0"/>
              <a:pPr hangingPunct="0">
                <a:defRPr/>
              </a:pPr>
              <a:t>16</a:t>
            </a:fld>
            <a:endParaRPr lang="fr-FR" kern="0"/>
          </a:p>
        </p:txBody>
      </p:sp>
      <p:pic>
        <p:nvPicPr>
          <p:cNvPr id="7" name="Image 6" descr="Une image contenant plafond, intérieur, personne, table&#10;&#10;Description générée automatiquement">
            <a:extLst>
              <a:ext uri="{FF2B5EF4-FFF2-40B4-BE49-F238E27FC236}">
                <a16:creationId xmlns:a16="http://schemas.microsoft.com/office/drawing/2014/main" id="{97F9365F-DD0E-4FF3-8952-E0A46CA685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2"/>
          <a:stretch/>
        </p:blipFill>
        <p:spPr>
          <a:xfrm>
            <a:off x="0" y="0"/>
            <a:ext cx="12266620" cy="68494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EAC2C4-3A25-4916-92BF-FC5E2A0DB7DF}"/>
              </a:ext>
            </a:extLst>
          </p:cNvPr>
          <p:cNvSpPr/>
          <p:nvPr/>
        </p:nvSpPr>
        <p:spPr>
          <a:xfrm>
            <a:off x="6095999" y="0"/>
            <a:ext cx="6170621" cy="6858000"/>
          </a:xfrm>
          <a:prstGeom prst="rect">
            <a:avLst/>
          </a:prstGeom>
          <a:solidFill>
            <a:schemeClr val="accen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0A0A79DC-468F-4692-890E-F16BDC62F925}"/>
              </a:ext>
            </a:extLst>
          </p:cNvPr>
          <p:cNvGrpSpPr/>
          <p:nvPr/>
        </p:nvGrpSpPr>
        <p:grpSpPr>
          <a:xfrm>
            <a:off x="0" y="140151"/>
            <a:ext cx="12266621" cy="535534"/>
            <a:chOff x="0" y="140151"/>
            <a:chExt cx="12266621" cy="53553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C923CF-FDB8-4B7F-87D4-F3301AD9E144}"/>
                </a:ext>
              </a:extLst>
            </p:cNvPr>
            <p:cNvSpPr/>
            <p:nvPr/>
          </p:nvSpPr>
          <p:spPr>
            <a:xfrm>
              <a:off x="0" y="140151"/>
              <a:ext cx="12266621" cy="535534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F19CDE04-0E28-452A-9B01-A88678DDCA02}"/>
                </a:ext>
              </a:extLst>
            </p:cNvPr>
            <p:cNvGrpSpPr/>
            <p:nvPr/>
          </p:nvGrpSpPr>
          <p:grpSpPr>
            <a:xfrm>
              <a:off x="190682" y="145052"/>
              <a:ext cx="11724303" cy="530633"/>
              <a:chOff x="190682" y="145052"/>
              <a:chExt cx="11724303" cy="530633"/>
            </a:xfrm>
          </p:grpSpPr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2F44CF6A-DC71-4483-9C02-8C015EE6C72A}"/>
                  </a:ext>
                </a:extLst>
              </p:cNvPr>
              <p:cNvSpPr txBox="1"/>
              <p:nvPr/>
            </p:nvSpPr>
            <p:spPr>
              <a:xfrm>
                <a:off x="351635" y="212863"/>
                <a:ext cx="11563350" cy="390109"/>
              </a:xfrm>
              <a:prstGeom prst="rect">
                <a:avLst/>
              </a:prstGeom>
              <a:ln w="12700">
                <a:miter lim="400000"/>
              </a:ln>
              <a:effectLst>
                <a:outerShdw blurRad="101600" dist="76200" dir="2700000" rotWithShape="0">
                  <a:srgbClr val="000000">
                    <a:alpha val="40000"/>
                  </a:srgbClr>
                </a:outerShdw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0768" tIns="40768" rIns="40768" bIns="40768" anchor="ctr">
                <a:spAutoFit/>
              </a:bodyPr>
              <a:lstStyle>
                <a:lvl1pPr defTabSz="815379">
                  <a:defRPr sz="64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 marL="0" marR="0" lvl="0" indent="0" algn="ctr" defTabSz="40769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1" i="0" u="none" strike="noStrike" kern="0" cap="none" spc="0" normalizeH="0" baseline="0" noProof="0" dirty="0">
                    <a:ln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LnTx/>
                    <a:uFillTx/>
                    <a:latin typeface="Helvetica"/>
                    <a:cs typeface="Helvetica"/>
                    <a:sym typeface="Helvetica"/>
                  </a:rPr>
                  <a:t>PREPARER UNE REUNION D’INFORMATION SUR LE LIONS CLUB</a:t>
                </a:r>
              </a:p>
            </p:txBody>
          </p:sp>
          <p:pic>
            <p:nvPicPr>
              <p:cNvPr id="14" name="Image 13">
                <a:extLst>
                  <a:ext uri="{FF2B5EF4-FFF2-40B4-BE49-F238E27FC236}">
                    <a16:creationId xmlns:a16="http://schemas.microsoft.com/office/drawing/2014/main" id="{ADDE626A-A0F5-468C-BE09-02BEEA9EFD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682" y="145052"/>
                <a:ext cx="583896" cy="530633"/>
              </a:xfrm>
              <a:prstGeom prst="rect">
                <a:avLst/>
              </a:prstGeom>
            </p:spPr>
          </p:pic>
        </p:grp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CB8B8BBF-F2CF-499C-8D53-B12D35066589}"/>
              </a:ext>
            </a:extLst>
          </p:cNvPr>
          <p:cNvSpPr txBox="1"/>
          <p:nvPr/>
        </p:nvSpPr>
        <p:spPr>
          <a:xfrm>
            <a:off x="6095998" y="815836"/>
            <a:ext cx="617062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4400" b="1" i="0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Pendant la réunion</a:t>
            </a:r>
            <a:br>
              <a:rPr lang="fr-FR" sz="28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sz="12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7188" indent="-174625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8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L’animateur remercie l’auditoire et rend la parole au président ou le membre intervenant du club</a:t>
            </a:r>
          </a:p>
          <a:p>
            <a:pPr marL="182563" algn="l" fontAlgn="auto"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1096962" lvl="1" indent="-457200">
              <a:buFont typeface="Wingdings" panose="05000000000000000000" pitchFamily="2" charset="2"/>
              <a:buChar char="§"/>
              <a:defRPr/>
            </a:pPr>
            <a:r>
              <a:rPr lang="fr-F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 présente les actions et les manifestations  du club</a:t>
            </a:r>
            <a:br>
              <a:rPr lang="fr-F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(15mn + questions réponses) </a:t>
            </a:r>
          </a:p>
          <a:p>
            <a:pPr marL="457200" indent="-274638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82562" algn="ctr" fontAlgn="auto">
              <a:spcAft>
                <a:spcPts val="0"/>
              </a:spcAft>
              <a:defRPr/>
            </a:pPr>
            <a:r>
              <a:rPr lang="fr-F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utilisant un diaporama</a:t>
            </a:r>
          </a:p>
        </p:txBody>
      </p:sp>
    </p:spTree>
    <p:extLst>
      <p:ext uri="{BB962C8B-B14F-4D97-AF65-F5344CB8AC3E}">
        <p14:creationId xmlns:p14="http://schemas.microsoft.com/office/powerpoint/2010/main" val="553800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>
            <a:extLst>
              <a:ext uri="{FF2B5EF4-FFF2-40B4-BE49-F238E27FC236}">
                <a16:creationId xmlns:a16="http://schemas.microsoft.com/office/drawing/2014/main" id="{EA9FF603-F3E4-48AD-BF36-B5AC9EE403A0}"/>
              </a:ext>
            </a:extLst>
          </p:cNvPr>
          <p:cNvSpPr txBox="1">
            <a:spLocks/>
          </p:cNvSpPr>
          <p:nvPr/>
        </p:nvSpPr>
        <p:spPr>
          <a:xfrm>
            <a:off x="11715069" y="6446892"/>
            <a:ext cx="70532" cy="15388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wrap="none" lIns="0" tIns="0" rIns="0" bIns="0" rtlCol="0" anchor="ctr">
            <a:spAutoFit/>
          </a:bodyPr>
          <a:lstStyle>
            <a:defPPr>
              <a:defRPr lang="fr-FR"/>
            </a:defPPr>
            <a:lvl1pPr marL="0" algn="r" defTabSz="914400" rtl="0" eaLnBrk="1" latinLnBrk="0" hangingPunct="1">
              <a:spcBef>
                <a:spcPts val="600"/>
              </a:spcBef>
              <a:defRPr sz="1000" kern="1200">
                <a:solidFill>
                  <a:srgbClr val="00338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defRPr/>
            </a:pPr>
            <a:fld id="{86CB4B4D-7CA3-9044-876B-883B54F8677D}" type="slidenum">
              <a:rPr lang="fr-FR" kern="0" smtClean="0"/>
              <a:pPr hangingPunct="0">
                <a:defRPr/>
              </a:pPr>
              <a:t>17</a:t>
            </a:fld>
            <a:endParaRPr lang="fr-FR" kern="0"/>
          </a:p>
        </p:txBody>
      </p:sp>
      <p:pic>
        <p:nvPicPr>
          <p:cNvPr id="7" name="Image 6" descr="Une image contenant plafond, intérieur, personne, table&#10;&#10;Description générée automatiquement">
            <a:extLst>
              <a:ext uri="{FF2B5EF4-FFF2-40B4-BE49-F238E27FC236}">
                <a16:creationId xmlns:a16="http://schemas.microsoft.com/office/drawing/2014/main" id="{97F9365F-DD0E-4FF3-8952-E0A46CA685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2"/>
          <a:stretch/>
        </p:blipFill>
        <p:spPr>
          <a:xfrm>
            <a:off x="0" y="0"/>
            <a:ext cx="12266620" cy="68494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EAC2C4-3A25-4916-92BF-FC5E2A0DB7DF}"/>
              </a:ext>
            </a:extLst>
          </p:cNvPr>
          <p:cNvSpPr/>
          <p:nvPr/>
        </p:nvSpPr>
        <p:spPr>
          <a:xfrm>
            <a:off x="6095999" y="0"/>
            <a:ext cx="6170621" cy="6858000"/>
          </a:xfrm>
          <a:prstGeom prst="rect">
            <a:avLst/>
          </a:prstGeom>
          <a:solidFill>
            <a:schemeClr val="accen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0A0A79DC-468F-4692-890E-F16BDC62F925}"/>
              </a:ext>
            </a:extLst>
          </p:cNvPr>
          <p:cNvGrpSpPr/>
          <p:nvPr/>
        </p:nvGrpSpPr>
        <p:grpSpPr>
          <a:xfrm>
            <a:off x="0" y="140151"/>
            <a:ext cx="12266621" cy="535534"/>
            <a:chOff x="0" y="140151"/>
            <a:chExt cx="12266621" cy="53553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C923CF-FDB8-4B7F-87D4-F3301AD9E144}"/>
                </a:ext>
              </a:extLst>
            </p:cNvPr>
            <p:cNvSpPr/>
            <p:nvPr/>
          </p:nvSpPr>
          <p:spPr>
            <a:xfrm>
              <a:off x="0" y="140151"/>
              <a:ext cx="12266621" cy="535534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F19CDE04-0E28-452A-9B01-A88678DDCA02}"/>
                </a:ext>
              </a:extLst>
            </p:cNvPr>
            <p:cNvGrpSpPr/>
            <p:nvPr/>
          </p:nvGrpSpPr>
          <p:grpSpPr>
            <a:xfrm>
              <a:off x="190682" y="145052"/>
              <a:ext cx="11724303" cy="530633"/>
              <a:chOff x="190682" y="145052"/>
              <a:chExt cx="11724303" cy="530633"/>
            </a:xfrm>
          </p:grpSpPr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2F44CF6A-DC71-4483-9C02-8C015EE6C72A}"/>
                  </a:ext>
                </a:extLst>
              </p:cNvPr>
              <p:cNvSpPr txBox="1"/>
              <p:nvPr/>
            </p:nvSpPr>
            <p:spPr>
              <a:xfrm>
                <a:off x="351635" y="212863"/>
                <a:ext cx="11563350" cy="390109"/>
              </a:xfrm>
              <a:prstGeom prst="rect">
                <a:avLst/>
              </a:prstGeom>
              <a:ln w="12700">
                <a:miter lim="400000"/>
              </a:ln>
              <a:effectLst>
                <a:outerShdw blurRad="101600" dist="76200" dir="2700000" rotWithShape="0">
                  <a:srgbClr val="000000">
                    <a:alpha val="40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0768" tIns="40768" rIns="40768" bIns="40768" anchor="ctr">
                <a:spAutoFit/>
              </a:bodyPr>
              <a:lstStyle>
                <a:lvl1pPr defTabSz="815379">
                  <a:defRPr sz="64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 marL="0" marR="0" lvl="0" indent="0" algn="ctr" defTabSz="40769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1" i="0" u="none" strike="noStrike" kern="0" cap="none" spc="0" normalizeH="0" baseline="0" noProof="0" dirty="0">
                    <a:ln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LnTx/>
                    <a:uFillTx/>
                    <a:latin typeface="Helvetica"/>
                    <a:cs typeface="Helvetica"/>
                    <a:sym typeface="Helvetica"/>
                  </a:rPr>
                  <a:t>PREPARER UNE REUNION D’INFORMATION SUR LE LIONS CLUB</a:t>
                </a:r>
              </a:p>
            </p:txBody>
          </p:sp>
          <p:pic>
            <p:nvPicPr>
              <p:cNvPr id="14" name="Image 13">
                <a:extLst>
                  <a:ext uri="{FF2B5EF4-FFF2-40B4-BE49-F238E27FC236}">
                    <a16:creationId xmlns:a16="http://schemas.microsoft.com/office/drawing/2014/main" id="{ADDE626A-A0F5-468C-BE09-02BEEA9EFD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682" y="145052"/>
                <a:ext cx="583896" cy="530633"/>
              </a:xfrm>
              <a:prstGeom prst="rect">
                <a:avLst/>
              </a:prstGeom>
            </p:spPr>
          </p:pic>
        </p:grp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CB8B8BBF-F2CF-499C-8D53-B12D35066589}"/>
              </a:ext>
            </a:extLst>
          </p:cNvPr>
          <p:cNvSpPr txBox="1"/>
          <p:nvPr/>
        </p:nvSpPr>
        <p:spPr>
          <a:xfrm>
            <a:off x="6342610" y="815836"/>
            <a:ext cx="592400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4400" b="1" i="0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Pendant la réunion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600" b="1" i="0" u="sng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74638" marR="0" lvl="0" indent="-274638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membres doivent s’occuper des invité(e)s,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274638" marR="0" lvl="0" indent="-274638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écouter leurs réactions,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638" marR="0" lvl="0" indent="-274638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être attentif à leur comportement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638" marR="0" lvl="0" indent="-274638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comprendre leur  motivation à rejoindre le club.</a:t>
            </a:r>
          </a:p>
          <a:p>
            <a:pPr marL="457200" marR="0" lvl="0" indent="-274638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32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laisser jamais un invité seul</a:t>
            </a:r>
            <a:endParaRPr lang="fr-FR" sz="14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3083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>
            <a:extLst>
              <a:ext uri="{FF2B5EF4-FFF2-40B4-BE49-F238E27FC236}">
                <a16:creationId xmlns:a16="http://schemas.microsoft.com/office/drawing/2014/main" id="{EA9FF603-F3E4-48AD-BF36-B5AC9EE403A0}"/>
              </a:ext>
            </a:extLst>
          </p:cNvPr>
          <p:cNvSpPr txBox="1">
            <a:spLocks/>
          </p:cNvSpPr>
          <p:nvPr/>
        </p:nvSpPr>
        <p:spPr>
          <a:xfrm>
            <a:off x="11715069" y="6446892"/>
            <a:ext cx="70532" cy="1538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wrap="none" lIns="0" tIns="0" rIns="0" bIns="0" rtlCol="0" anchor="ctr">
            <a:spAutoFit/>
          </a:bodyPr>
          <a:lstStyle>
            <a:defPPr>
              <a:defRPr lang="fr-FR"/>
            </a:defPPr>
            <a:lvl1pPr marL="0" algn="r" defTabSz="914400" rtl="0" eaLnBrk="1" latinLnBrk="0" hangingPunct="1">
              <a:spcBef>
                <a:spcPts val="600"/>
              </a:spcBef>
              <a:defRPr sz="1000" kern="1200">
                <a:solidFill>
                  <a:srgbClr val="00338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defRPr/>
            </a:pPr>
            <a:fld id="{86CB4B4D-7CA3-9044-876B-883B54F8677D}" type="slidenum">
              <a:rPr lang="fr-FR" kern="0" smtClean="0"/>
              <a:pPr hangingPunct="0">
                <a:defRPr/>
              </a:pPr>
              <a:t>18</a:t>
            </a:fld>
            <a:endParaRPr lang="fr-FR" kern="0"/>
          </a:p>
        </p:txBody>
      </p:sp>
      <p:pic>
        <p:nvPicPr>
          <p:cNvPr id="7" name="Image 6" descr="Une image contenant plafond, intérieur, personne, table&#10;&#10;Description générée automatiquement">
            <a:extLst>
              <a:ext uri="{FF2B5EF4-FFF2-40B4-BE49-F238E27FC236}">
                <a16:creationId xmlns:a16="http://schemas.microsoft.com/office/drawing/2014/main" id="{97F9365F-DD0E-4FF3-8952-E0A46CA685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2"/>
          <a:stretch/>
        </p:blipFill>
        <p:spPr>
          <a:xfrm>
            <a:off x="0" y="0"/>
            <a:ext cx="12266620" cy="68494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EAC2C4-3A25-4916-92BF-FC5E2A0DB7DF}"/>
              </a:ext>
            </a:extLst>
          </p:cNvPr>
          <p:cNvSpPr/>
          <p:nvPr/>
        </p:nvSpPr>
        <p:spPr>
          <a:xfrm>
            <a:off x="6095999" y="0"/>
            <a:ext cx="6170621" cy="6858000"/>
          </a:xfrm>
          <a:prstGeom prst="rect">
            <a:avLst/>
          </a:prstGeom>
          <a:solidFill>
            <a:schemeClr val="accen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0A0A79DC-468F-4692-890E-F16BDC62F925}"/>
              </a:ext>
            </a:extLst>
          </p:cNvPr>
          <p:cNvGrpSpPr/>
          <p:nvPr/>
        </p:nvGrpSpPr>
        <p:grpSpPr>
          <a:xfrm>
            <a:off x="0" y="140151"/>
            <a:ext cx="12266621" cy="535534"/>
            <a:chOff x="0" y="140151"/>
            <a:chExt cx="12266621" cy="53553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C923CF-FDB8-4B7F-87D4-F3301AD9E144}"/>
                </a:ext>
              </a:extLst>
            </p:cNvPr>
            <p:cNvSpPr/>
            <p:nvPr/>
          </p:nvSpPr>
          <p:spPr>
            <a:xfrm>
              <a:off x="0" y="140151"/>
              <a:ext cx="12266621" cy="535534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F19CDE04-0E28-452A-9B01-A88678DDCA02}"/>
                </a:ext>
              </a:extLst>
            </p:cNvPr>
            <p:cNvGrpSpPr/>
            <p:nvPr/>
          </p:nvGrpSpPr>
          <p:grpSpPr>
            <a:xfrm>
              <a:off x="190682" y="145052"/>
              <a:ext cx="11724303" cy="530633"/>
              <a:chOff x="190682" y="145052"/>
              <a:chExt cx="11724303" cy="530633"/>
            </a:xfrm>
          </p:grpSpPr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2F44CF6A-DC71-4483-9C02-8C015EE6C72A}"/>
                  </a:ext>
                </a:extLst>
              </p:cNvPr>
              <p:cNvSpPr txBox="1"/>
              <p:nvPr/>
            </p:nvSpPr>
            <p:spPr>
              <a:xfrm>
                <a:off x="351635" y="212863"/>
                <a:ext cx="11563350" cy="390109"/>
              </a:xfrm>
              <a:prstGeom prst="rect">
                <a:avLst/>
              </a:prstGeom>
              <a:ln w="12700">
                <a:miter lim="400000"/>
              </a:ln>
              <a:effectLst>
                <a:outerShdw blurRad="101600" dist="76200" dir="2700000" rotWithShape="0">
                  <a:srgbClr val="000000">
                    <a:alpha val="40000"/>
                  </a:srgbClr>
                </a:outerShdw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0768" tIns="40768" rIns="40768" bIns="40768" anchor="ctr">
                <a:spAutoFit/>
              </a:bodyPr>
              <a:lstStyle>
                <a:lvl1pPr defTabSz="815379">
                  <a:defRPr sz="64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 marL="0" marR="0" lvl="0" indent="0" algn="ctr" defTabSz="40769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1" i="0" u="none" strike="noStrike" kern="0" cap="none" spc="0" normalizeH="0" baseline="0" noProof="0" dirty="0">
                    <a:ln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LnTx/>
                    <a:uFillTx/>
                    <a:latin typeface="Helvetica"/>
                    <a:cs typeface="Helvetica"/>
                    <a:sym typeface="Helvetica"/>
                  </a:rPr>
                  <a:t>PREPARER UNE REUNION D’INFORMATION SUR LE LIONS CLUB</a:t>
                </a:r>
              </a:p>
            </p:txBody>
          </p:sp>
          <p:pic>
            <p:nvPicPr>
              <p:cNvPr id="14" name="Image 13">
                <a:extLst>
                  <a:ext uri="{FF2B5EF4-FFF2-40B4-BE49-F238E27FC236}">
                    <a16:creationId xmlns:a16="http://schemas.microsoft.com/office/drawing/2014/main" id="{ADDE626A-A0F5-468C-BE09-02BEEA9EFD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682" y="145052"/>
                <a:ext cx="583896" cy="530633"/>
              </a:xfrm>
              <a:prstGeom prst="rect">
                <a:avLst/>
              </a:prstGeom>
            </p:spPr>
          </p:pic>
        </p:grp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CB8B8BBF-F2CF-499C-8D53-B12D35066589}"/>
              </a:ext>
            </a:extLst>
          </p:cNvPr>
          <p:cNvSpPr txBox="1"/>
          <p:nvPr/>
        </p:nvSpPr>
        <p:spPr>
          <a:xfrm>
            <a:off x="6095998" y="815836"/>
            <a:ext cx="617062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4400" b="1" i="0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Pendant la réunion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600" b="1" i="0" u="sng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altLang="fr-FR" sz="16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600" b="1" i="0" u="sng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74638" marR="0" lvl="0" indent="-274638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Cette soirée doit être conviviale, </a:t>
            </a:r>
          </a:p>
          <a:p>
            <a:pPr marL="274638" marR="0" lvl="0" indent="-274638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638" marR="0" lvl="0" indent="-274638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ne parle pas recrutement.</a:t>
            </a:r>
          </a:p>
          <a:p>
            <a:pPr marL="274638" marR="0" lvl="0" indent="-274638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 sont les invités qui vont vous demander "comment devenir Lions ?"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5739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>
            <a:extLst>
              <a:ext uri="{FF2B5EF4-FFF2-40B4-BE49-F238E27FC236}">
                <a16:creationId xmlns:a16="http://schemas.microsoft.com/office/drawing/2014/main" id="{EA9FF603-F3E4-48AD-BF36-B5AC9EE403A0}"/>
              </a:ext>
            </a:extLst>
          </p:cNvPr>
          <p:cNvSpPr txBox="1">
            <a:spLocks/>
          </p:cNvSpPr>
          <p:nvPr/>
        </p:nvSpPr>
        <p:spPr>
          <a:xfrm>
            <a:off x="11715069" y="6446892"/>
            <a:ext cx="70532" cy="15388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wrap="none" lIns="0" tIns="0" rIns="0" bIns="0" rtlCol="0" anchor="ctr">
            <a:spAutoFit/>
          </a:bodyPr>
          <a:lstStyle>
            <a:defPPr>
              <a:defRPr lang="fr-FR"/>
            </a:defPPr>
            <a:lvl1pPr marL="0" algn="r" defTabSz="914400" rtl="0" eaLnBrk="1" latinLnBrk="0" hangingPunct="1">
              <a:spcBef>
                <a:spcPts val="600"/>
              </a:spcBef>
              <a:defRPr sz="1000" kern="1200">
                <a:solidFill>
                  <a:srgbClr val="00338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defRPr/>
            </a:pPr>
            <a:fld id="{86CB4B4D-7CA3-9044-876B-883B54F8677D}" type="slidenum">
              <a:rPr lang="fr-FR" kern="0" smtClean="0"/>
              <a:pPr hangingPunct="0">
                <a:defRPr/>
              </a:pPr>
              <a:t>19</a:t>
            </a:fld>
            <a:endParaRPr lang="fr-FR" kern="0"/>
          </a:p>
        </p:txBody>
      </p:sp>
      <p:pic>
        <p:nvPicPr>
          <p:cNvPr id="7" name="Image 6" descr="Une image contenant plafond, intérieur, personne, table&#10;&#10;Description générée automatiquement">
            <a:extLst>
              <a:ext uri="{FF2B5EF4-FFF2-40B4-BE49-F238E27FC236}">
                <a16:creationId xmlns:a16="http://schemas.microsoft.com/office/drawing/2014/main" id="{97F9365F-DD0E-4FF3-8952-E0A46CA685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2"/>
          <a:stretch/>
        </p:blipFill>
        <p:spPr>
          <a:xfrm>
            <a:off x="0" y="0"/>
            <a:ext cx="12266620" cy="68494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EAC2C4-3A25-4916-92BF-FC5E2A0DB7DF}"/>
              </a:ext>
            </a:extLst>
          </p:cNvPr>
          <p:cNvSpPr/>
          <p:nvPr/>
        </p:nvSpPr>
        <p:spPr>
          <a:xfrm>
            <a:off x="6095999" y="0"/>
            <a:ext cx="6170621" cy="6858000"/>
          </a:xfrm>
          <a:prstGeom prst="rect">
            <a:avLst/>
          </a:prstGeom>
          <a:solidFill>
            <a:schemeClr val="accen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0A0A79DC-468F-4692-890E-F16BDC62F925}"/>
              </a:ext>
            </a:extLst>
          </p:cNvPr>
          <p:cNvGrpSpPr/>
          <p:nvPr/>
        </p:nvGrpSpPr>
        <p:grpSpPr>
          <a:xfrm>
            <a:off x="0" y="140151"/>
            <a:ext cx="12266621" cy="535534"/>
            <a:chOff x="0" y="140151"/>
            <a:chExt cx="12266621" cy="53553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C923CF-FDB8-4B7F-87D4-F3301AD9E144}"/>
                </a:ext>
              </a:extLst>
            </p:cNvPr>
            <p:cNvSpPr/>
            <p:nvPr/>
          </p:nvSpPr>
          <p:spPr>
            <a:xfrm>
              <a:off x="0" y="140151"/>
              <a:ext cx="12266621" cy="535534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F19CDE04-0E28-452A-9B01-A88678DDCA02}"/>
                </a:ext>
              </a:extLst>
            </p:cNvPr>
            <p:cNvGrpSpPr/>
            <p:nvPr/>
          </p:nvGrpSpPr>
          <p:grpSpPr>
            <a:xfrm>
              <a:off x="190682" y="145052"/>
              <a:ext cx="11724303" cy="530633"/>
              <a:chOff x="190682" y="145052"/>
              <a:chExt cx="11724303" cy="530633"/>
            </a:xfrm>
          </p:grpSpPr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2F44CF6A-DC71-4483-9C02-8C015EE6C72A}"/>
                  </a:ext>
                </a:extLst>
              </p:cNvPr>
              <p:cNvSpPr txBox="1"/>
              <p:nvPr/>
            </p:nvSpPr>
            <p:spPr>
              <a:xfrm>
                <a:off x="351635" y="212863"/>
                <a:ext cx="11563350" cy="390109"/>
              </a:xfrm>
              <a:prstGeom prst="rect">
                <a:avLst/>
              </a:prstGeom>
              <a:ln w="12700">
                <a:miter lim="400000"/>
              </a:ln>
              <a:effectLst>
                <a:outerShdw blurRad="101600" dist="76200" dir="2700000" rotWithShape="0">
                  <a:srgbClr val="000000">
                    <a:alpha val="40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0768" tIns="40768" rIns="40768" bIns="40768" anchor="ctr">
                <a:spAutoFit/>
              </a:bodyPr>
              <a:lstStyle>
                <a:lvl1pPr defTabSz="815379">
                  <a:defRPr sz="64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 marL="0" marR="0" lvl="0" indent="0" algn="ctr" defTabSz="40769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1" i="0" u="none" strike="noStrike" kern="0" cap="none" spc="0" normalizeH="0" baseline="0" noProof="0" dirty="0">
                    <a:ln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LnTx/>
                    <a:uFillTx/>
                    <a:latin typeface="Helvetica"/>
                    <a:cs typeface="Helvetica"/>
                    <a:sym typeface="Helvetica"/>
                  </a:rPr>
                  <a:t>PREPARER UNE REUNION D’INFORMATION SUR LE LIONS CLUB</a:t>
                </a:r>
              </a:p>
            </p:txBody>
          </p:sp>
          <p:pic>
            <p:nvPicPr>
              <p:cNvPr id="14" name="Image 13">
                <a:extLst>
                  <a:ext uri="{FF2B5EF4-FFF2-40B4-BE49-F238E27FC236}">
                    <a16:creationId xmlns:a16="http://schemas.microsoft.com/office/drawing/2014/main" id="{ADDE626A-A0F5-468C-BE09-02BEEA9EFD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682" y="145052"/>
                <a:ext cx="583896" cy="530633"/>
              </a:xfrm>
              <a:prstGeom prst="rect">
                <a:avLst/>
              </a:prstGeom>
            </p:spPr>
          </p:pic>
        </p:grp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CB8B8BBF-F2CF-499C-8D53-B12D35066589}"/>
              </a:ext>
            </a:extLst>
          </p:cNvPr>
          <p:cNvSpPr txBox="1"/>
          <p:nvPr/>
        </p:nvSpPr>
        <p:spPr>
          <a:xfrm>
            <a:off x="6095998" y="815836"/>
            <a:ext cx="617062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4400" b="1" i="0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Pendant la réunion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600" b="1" i="0" u="sng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altLang="fr-FR" sz="16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600" b="1" i="0" u="sng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57188" marR="0" lvl="0" indent="-18256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altLang="fr-FR" sz="2800" b="1" dirty="0">
                <a:solidFill>
                  <a:schemeClr val="bg1"/>
                </a:solidFill>
                <a:latin typeface="Calibri" panose="020F0502020204030204"/>
              </a:rPr>
              <a:t>Pour l'animation, choisir un Lion connaissant bien le Lions Clubs International et un membre ayant une parfaite connaissance du club, pédagogue, souriant et enthousiaste.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0171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>
            <a:extLst>
              <a:ext uri="{FF2B5EF4-FFF2-40B4-BE49-F238E27FC236}">
                <a16:creationId xmlns:a16="http://schemas.microsoft.com/office/drawing/2014/main" id="{EA9FF603-F3E4-48AD-BF36-B5AC9EE403A0}"/>
              </a:ext>
            </a:extLst>
          </p:cNvPr>
          <p:cNvSpPr txBox="1">
            <a:spLocks/>
          </p:cNvSpPr>
          <p:nvPr/>
        </p:nvSpPr>
        <p:spPr>
          <a:xfrm>
            <a:off x="11715069" y="6446892"/>
            <a:ext cx="70532" cy="1538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wrap="none" lIns="0" tIns="0" rIns="0" bIns="0" rtlCol="0" anchor="ctr">
            <a:spAutoFit/>
          </a:bodyPr>
          <a:lstStyle>
            <a:defPPr>
              <a:defRPr lang="fr-FR"/>
            </a:defPPr>
            <a:lvl1pPr marL="0" algn="r" defTabSz="914400" rtl="0" eaLnBrk="1" latinLnBrk="0" hangingPunct="1">
              <a:spcBef>
                <a:spcPts val="600"/>
              </a:spcBef>
              <a:defRPr sz="1000" kern="1200">
                <a:solidFill>
                  <a:srgbClr val="00338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defRPr/>
            </a:pPr>
            <a:fld id="{86CB4B4D-7CA3-9044-876B-883B54F8677D}" type="slidenum">
              <a:rPr lang="fr-FR" kern="0" smtClean="0"/>
              <a:pPr hangingPunct="0">
                <a:defRPr/>
              </a:pPr>
              <a:t>2</a:t>
            </a:fld>
            <a:endParaRPr lang="fr-FR" kern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CFE8BB6-1A45-413C-83C0-86B2B600150F}"/>
              </a:ext>
            </a:extLst>
          </p:cNvPr>
          <p:cNvSpPr txBox="1"/>
          <p:nvPr/>
        </p:nvSpPr>
        <p:spPr>
          <a:xfrm>
            <a:off x="2198142" y="2156727"/>
            <a:ext cx="7473143" cy="2544545"/>
          </a:xfrm>
          <a:prstGeom prst="rect">
            <a:avLst/>
          </a:prstGeom>
          <a:ln w="12700">
            <a:miter lim="400000"/>
          </a:ln>
          <a:effectLst>
            <a:outerShdw blurRad="101600" dist="76200" dir="27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0768" tIns="40768" rIns="40768" bIns="40768" anchor="ctr">
            <a:spAutoFit/>
          </a:bodyPr>
          <a:lstStyle>
            <a:lvl1pPr defTabSz="815379">
              <a:defRPr sz="6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ctr" defTabSz="40769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600" b="1" i="0" u="none" strike="noStrike" kern="0" cap="none" spc="0" normalizeH="0" baseline="0" noProof="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Pourquoi ?</a:t>
            </a:r>
          </a:p>
          <a:p>
            <a:pPr marL="0" marR="0" lvl="0" indent="0" algn="ctr" defTabSz="40769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400" b="1" kern="0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FFC000"/>
              </a:solidFill>
            </a:endParaRPr>
          </a:p>
          <a:p>
            <a:pPr marL="0" marR="0" lvl="0" indent="0" algn="ctr" defTabSz="40769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600" b="1" i="0" u="none" strike="noStrike" kern="0" cap="none" spc="0" normalizeH="0" baseline="0" noProof="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Comment ?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3107F7C2-8305-4374-99F7-645236D2AB70}"/>
              </a:ext>
            </a:extLst>
          </p:cNvPr>
          <p:cNvGrpSpPr/>
          <p:nvPr/>
        </p:nvGrpSpPr>
        <p:grpSpPr>
          <a:xfrm>
            <a:off x="1" y="140151"/>
            <a:ext cx="12192000" cy="535534"/>
            <a:chOff x="0" y="140151"/>
            <a:chExt cx="12266621" cy="53553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9B736AF-4347-4E34-A419-0DD94292D18A}"/>
                </a:ext>
              </a:extLst>
            </p:cNvPr>
            <p:cNvSpPr/>
            <p:nvPr/>
          </p:nvSpPr>
          <p:spPr>
            <a:xfrm>
              <a:off x="0" y="140151"/>
              <a:ext cx="12266621" cy="535534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64DCF28D-C250-4B7C-9309-25BA6CB7D973}"/>
                </a:ext>
              </a:extLst>
            </p:cNvPr>
            <p:cNvGrpSpPr/>
            <p:nvPr/>
          </p:nvGrpSpPr>
          <p:grpSpPr>
            <a:xfrm>
              <a:off x="190682" y="145052"/>
              <a:ext cx="11724303" cy="530633"/>
              <a:chOff x="190682" y="145052"/>
              <a:chExt cx="11724303" cy="530633"/>
            </a:xfrm>
          </p:grpSpPr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C93D5053-2242-4252-88D8-EA45FDBF9320}"/>
                  </a:ext>
                </a:extLst>
              </p:cNvPr>
              <p:cNvSpPr txBox="1"/>
              <p:nvPr/>
            </p:nvSpPr>
            <p:spPr>
              <a:xfrm>
                <a:off x="351635" y="212863"/>
                <a:ext cx="11563350" cy="390109"/>
              </a:xfrm>
              <a:prstGeom prst="rect">
                <a:avLst/>
              </a:prstGeom>
              <a:ln w="12700">
                <a:miter lim="400000"/>
              </a:ln>
              <a:effectLst>
                <a:outerShdw blurRad="101600" dist="76200" dir="2700000" rotWithShape="0">
                  <a:srgbClr val="000000">
                    <a:alpha val="40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0768" tIns="40768" rIns="40768" bIns="40768" anchor="ctr">
                <a:spAutoFit/>
              </a:bodyPr>
              <a:lstStyle>
                <a:lvl1pPr defTabSz="815379">
                  <a:defRPr sz="64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 marL="0" marR="0" lvl="0" indent="0" algn="ctr" defTabSz="40769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1" i="0" u="none" strike="noStrike" kern="0" cap="none" spc="0" normalizeH="0" baseline="0" noProof="0" dirty="0">
                    <a:ln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LnTx/>
                    <a:uFillTx/>
                    <a:latin typeface="Helvetica"/>
                    <a:cs typeface="Helvetica"/>
                    <a:sym typeface="Helvetica"/>
                  </a:rPr>
                  <a:t>PREPARER UNE REUNION D’INFORMATION SUR LE LIONS CLUB</a:t>
                </a:r>
              </a:p>
            </p:txBody>
          </p:sp>
          <p:pic>
            <p:nvPicPr>
              <p:cNvPr id="11" name="Image 10">
                <a:extLst>
                  <a:ext uri="{FF2B5EF4-FFF2-40B4-BE49-F238E27FC236}">
                    <a16:creationId xmlns:a16="http://schemas.microsoft.com/office/drawing/2014/main" id="{23CC1BE5-F03F-4183-86D9-B8BF3597D3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682" y="145052"/>
                <a:ext cx="583896" cy="53063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13542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>
            <a:extLst>
              <a:ext uri="{FF2B5EF4-FFF2-40B4-BE49-F238E27FC236}">
                <a16:creationId xmlns:a16="http://schemas.microsoft.com/office/drawing/2014/main" id="{EA9FF603-F3E4-48AD-BF36-B5AC9EE403A0}"/>
              </a:ext>
            </a:extLst>
          </p:cNvPr>
          <p:cNvSpPr txBox="1">
            <a:spLocks/>
          </p:cNvSpPr>
          <p:nvPr/>
        </p:nvSpPr>
        <p:spPr>
          <a:xfrm>
            <a:off x="11715069" y="6446892"/>
            <a:ext cx="70532" cy="1538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wrap="none" lIns="0" tIns="0" rIns="0" bIns="0" rtlCol="0" anchor="ctr">
            <a:spAutoFit/>
          </a:bodyPr>
          <a:lstStyle>
            <a:defPPr>
              <a:defRPr lang="fr-FR"/>
            </a:defPPr>
            <a:lvl1pPr marL="0" algn="r" defTabSz="914400" rtl="0" eaLnBrk="1" latinLnBrk="0" hangingPunct="1">
              <a:spcBef>
                <a:spcPts val="600"/>
              </a:spcBef>
              <a:defRPr sz="1000" kern="1200">
                <a:solidFill>
                  <a:srgbClr val="00338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defRPr/>
            </a:pPr>
            <a:fld id="{86CB4B4D-7CA3-9044-876B-883B54F8677D}" type="slidenum">
              <a:rPr lang="fr-FR" kern="0" smtClean="0"/>
              <a:pPr hangingPunct="0">
                <a:defRPr/>
              </a:pPr>
              <a:t>20</a:t>
            </a:fld>
            <a:endParaRPr lang="fr-FR" kern="0"/>
          </a:p>
        </p:txBody>
      </p:sp>
      <p:pic>
        <p:nvPicPr>
          <p:cNvPr id="7" name="Image 6" descr="Une image contenant plafond, intérieur, personne, table&#10;&#10;Description générée automatiquement">
            <a:extLst>
              <a:ext uri="{FF2B5EF4-FFF2-40B4-BE49-F238E27FC236}">
                <a16:creationId xmlns:a16="http://schemas.microsoft.com/office/drawing/2014/main" id="{97F9365F-DD0E-4FF3-8952-E0A46CA685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2"/>
          <a:stretch/>
        </p:blipFill>
        <p:spPr>
          <a:xfrm>
            <a:off x="0" y="0"/>
            <a:ext cx="12266620" cy="68494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EAC2C4-3A25-4916-92BF-FC5E2A0DB7DF}"/>
              </a:ext>
            </a:extLst>
          </p:cNvPr>
          <p:cNvSpPr/>
          <p:nvPr/>
        </p:nvSpPr>
        <p:spPr>
          <a:xfrm>
            <a:off x="6095999" y="0"/>
            <a:ext cx="6170621" cy="6858000"/>
          </a:xfrm>
          <a:prstGeom prst="rect">
            <a:avLst/>
          </a:prstGeom>
          <a:solidFill>
            <a:schemeClr val="accen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0A0A79DC-468F-4692-890E-F16BDC62F925}"/>
              </a:ext>
            </a:extLst>
          </p:cNvPr>
          <p:cNvGrpSpPr/>
          <p:nvPr/>
        </p:nvGrpSpPr>
        <p:grpSpPr>
          <a:xfrm>
            <a:off x="0" y="140151"/>
            <a:ext cx="12266621" cy="535534"/>
            <a:chOff x="0" y="140151"/>
            <a:chExt cx="12266621" cy="53553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C923CF-FDB8-4B7F-87D4-F3301AD9E144}"/>
                </a:ext>
              </a:extLst>
            </p:cNvPr>
            <p:cNvSpPr/>
            <p:nvPr/>
          </p:nvSpPr>
          <p:spPr>
            <a:xfrm>
              <a:off x="0" y="140151"/>
              <a:ext cx="12266621" cy="535534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F19CDE04-0E28-452A-9B01-A88678DDCA02}"/>
                </a:ext>
              </a:extLst>
            </p:cNvPr>
            <p:cNvGrpSpPr/>
            <p:nvPr/>
          </p:nvGrpSpPr>
          <p:grpSpPr>
            <a:xfrm>
              <a:off x="190682" y="145052"/>
              <a:ext cx="11724303" cy="530633"/>
              <a:chOff x="190682" y="145052"/>
              <a:chExt cx="11724303" cy="530633"/>
            </a:xfrm>
          </p:grpSpPr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2F44CF6A-DC71-4483-9C02-8C015EE6C72A}"/>
                  </a:ext>
                </a:extLst>
              </p:cNvPr>
              <p:cNvSpPr txBox="1"/>
              <p:nvPr/>
            </p:nvSpPr>
            <p:spPr>
              <a:xfrm>
                <a:off x="351635" y="212863"/>
                <a:ext cx="11563350" cy="390109"/>
              </a:xfrm>
              <a:prstGeom prst="rect">
                <a:avLst/>
              </a:prstGeom>
              <a:ln w="12700">
                <a:miter lim="400000"/>
              </a:ln>
              <a:effectLst>
                <a:outerShdw blurRad="101600" dist="76200" dir="2700000" rotWithShape="0">
                  <a:srgbClr val="000000">
                    <a:alpha val="40000"/>
                  </a:srgbClr>
                </a:outerShdw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0768" tIns="40768" rIns="40768" bIns="40768" anchor="ctr">
                <a:spAutoFit/>
              </a:bodyPr>
              <a:lstStyle>
                <a:lvl1pPr defTabSz="815379">
                  <a:defRPr sz="64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 marL="0" marR="0" lvl="0" indent="0" algn="ctr" defTabSz="40769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1" i="0" u="none" strike="noStrike" kern="0" cap="none" spc="0" normalizeH="0" baseline="0" noProof="0" dirty="0">
                    <a:ln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LnTx/>
                    <a:uFillTx/>
                    <a:latin typeface="Helvetica"/>
                    <a:cs typeface="Helvetica"/>
                    <a:sym typeface="Helvetica"/>
                  </a:rPr>
                  <a:t>PREPARER UNE REUNION D’INFORMATION SUR LE LIONS CLUB</a:t>
                </a:r>
              </a:p>
            </p:txBody>
          </p:sp>
          <p:pic>
            <p:nvPicPr>
              <p:cNvPr id="14" name="Image 13">
                <a:extLst>
                  <a:ext uri="{FF2B5EF4-FFF2-40B4-BE49-F238E27FC236}">
                    <a16:creationId xmlns:a16="http://schemas.microsoft.com/office/drawing/2014/main" id="{ADDE626A-A0F5-468C-BE09-02BEEA9EFD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682" y="145052"/>
                <a:ext cx="583896" cy="530633"/>
              </a:xfrm>
              <a:prstGeom prst="rect">
                <a:avLst/>
              </a:prstGeom>
            </p:spPr>
          </p:pic>
        </p:grp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CB8B8BBF-F2CF-499C-8D53-B12D35066589}"/>
              </a:ext>
            </a:extLst>
          </p:cNvPr>
          <p:cNvSpPr txBox="1"/>
          <p:nvPr/>
        </p:nvSpPr>
        <p:spPr>
          <a:xfrm>
            <a:off x="6095998" y="815836"/>
            <a:ext cx="617062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4400" b="1" i="0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Pendant la réunion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600" b="1" i="0" u="sng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600" b="1" i="0" u="sng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82563" marR="0" lvl="0" indent="-18256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altLang="fr-FR" sz="2800" b="1" dirty="0">
                <a:solidFill>
                  <a:schemeClr val="bg1"/>
                </a:solidFill>
                <a:latin typeface="Calibri" panose="020F0502020204030204"/>
              </a:rPr>
              <a:t>Chaises en théâtre ou demi-cercle</a:t>
            </a:r>
          </a:p>
          <a:p>
            <a:pPr marL="182563" marR="0" lvl="0" indent="-18256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altLang="fr-FR" sz="2800" b="1" dirty="0">
                <a:solidFill>
                  <a:schemeClr val="bg1"/>
                </a:solidFill>
                <a:latin typeface="Calibri" panose="020F0502020204030204"/>
              </a:rPr>
              <a:t>Décorer la salle avec des affiches, bâches, fanions, …</a:t>
            </a:r>
          </a:p>
          <a:p>
            <a:pPr marL="182563" marR="0" lvl="0" indent="-18256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altLang="fr-FR" sz="2800" b="1" dirty="0">
                <a:solidFill>
                  <a:schemeClr val="bg1"/>
                </a:solidFill>
                <a:latin typeface="Calibri" panose="020F0502020204030204"/>
              </a:rPr>
              <a:t>Avoir des badges pour les invités et les membres du Club</a:t>
            </a:r>
          </a:p>
          <a:p>
            <a:pPr marL="182563" marR="0" lvl="0" indent="-18256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altLang="fr-FR" sz="2800" b="1" dirty="0">
                <a:solidFill>
                  <a:schemeClr val="bg1"/>
                </a:solidFill>
                <a:latin typeface="Calibri" panose="020F0502020204030204"/>
              </a:rPr>
              <a:t>Une sono et 2 micros si possible.</a:t>
            </a:r>
          </a:p>
          <a:p>
            <a:pPr marL="182563" marR="0" lvl="0" indent="-18256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altLang="fr-FR" sz="2800" b="1" dirty="0">
                <a:solidFill>
                  <a:schemeClr val="bg1"/>
                </a:solidFill>
                <a:latin typeface="Calibri" panose="020F0502020204030204"/>
              </a:rPr>
              <a:t>Buffet debout fortement recommandé.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6069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>
            <a:extLst>
              <a:ext uri="{FF2B5EF4-FFF2-40B4-BE49-F238E27FC236}">
                <a16:creationId xmlns:a16="http://schemas.microsoft.com/office/drawing/2014/main" id="{EA9FF603-F3E4-48AD-BF36-B5AC9EE403A0}"/>
              </a:ext>
            </a:extLst>
          </p:cNvPr>
          <p:cNvSpPr txBox="1">
            <a:spLocks/>
          </p:cNvSpPr>
          <p:nvPr/>
        </p:nvSpPr>
        <p:spPr>
          <a:xfrm>
            <a:off x="11715069" y="6446892"/>
            <a:ext cx="70532" cy="1538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wrap="none" lIns="0" tIns="0" rIns="0" bIns="0" rtlCol="0" anchor="ctr">
            <a:spAutoFit/>
          </a:bodyPr>
          <a:lstStyle>
            <a:defPPr>
              <a:defRPr lang="fr-FR"/>
            </a:defPPr>
            <a:lvl1pPr marL="0" algn="r" defTabSz="914400" rtl="0" eaLnBrk="1" latinLnBrk="0" hangingPunct="1">
              <a:spcBef>
                <a:spcPts val="600"/>
              </a:spcBef>
              <a:defRPr sz="1000" kern="1200">
                <a:solidFill>
                  <a:srgbClr val="00338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defRPr/>
            </a:pPr>
            <a:fld id="{86CB4B4D-7CA3-9044-876B-883B54F8677D}" type="slidenum">
              <a:rPr lang="fr-FR" kern="0" smtClean="0"/>
              <a:pPr hangingPunct="0">
                <a:defRPr/>
              </a:pPr>
              <a:t>21</a:t>
            </a:fld>
            <a:endParaRPr lang="fr-FR" kern="0"/>
          </a:p>
        </p:txBody>
      </p:sp>
      <p:pic>
        <p:nvPicPr>
          <p:cNvPr id="7" name="Image 6" descr="Une image contenant plafond, intérieur, personne, table&#10;&#10;Description générée automatiquement">
            <a:extLst>
              <a:ext uri="{FF2B5EF4-FFF2-40B4-BE49-F238E27FC236}">
                <a16:creationId xmlns:a16="http://schemas.microsoft.com/office/drawing/2014/main" id="{97F9365F-DD0E-4FF3-8952-E0A46CA685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2"/>
          <a:stretch/>
        </p:blipFill>
        <p:spPr>
          <a:xfrm>
            <a:off x="0" y="0"/>
            <a:ext cx="12266620" cy="68494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EAC2C4-3A25-4916-92BF-FC5E2A0DB7DF}"/>
              </a:ext>
            </a:extLst>
          </p:cNvPr>
          <p:cNvSpPr/>
          <p:nvPr/>
        </p:nvSpPr>
        <p:spPr>
          <a:xfrm>
            <a:off x="6095999" y="0"/>
            <a:ext cx="6170621" cy="6858000"/>
          </a:xfrm>
          <a:prstGeom prst="rect">
            <a:avLst/>
          </a:prstGeom>
          <a:solidFill>
            <a:schemeClr val="accen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0A0A79DC-468F-4692-890E-F16BDC62F925}"/>
              </a:ext>
            </a:extLst>
          </p:cNvPr>
          <p:cNvGrpSpPr/>
          <p:nvPr/>
        </p:nvGrpSpPr>
        <p:grpSpPr>
          <a:xfrm>
            <a:off x="0" y="140151"/>
            <a:ext cx="12266621" cy="535534"/>
            <a:chOff x="0" y="140151"/>
            <a:chExt cx="12266621" cy="53553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C923CF-FDB8-4B7F-87D4-F3301AD9E144}"/>
                </a:ext>
              </a:extLst>
            </p:cNvPr>
            <p:cNvSpPr/>
            <p:nvPr/>
          </p:nvSpPr>
          <p:spPr>
            <a:xfrm>
              <a:off x="0" y="140151"/>
              <a:ext cx="12266621" cy="535534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F19CDE04-0E28-452A-9B01-A88678DDCA02}"/>
                </a:ext>
              </a:extLst>
            </p:cNvPr>
            <p:cNvGrpSpPr/>
            <p:nvPr/>
          </p:nvGrpSpPr>
          <p:grpSpPr>
            <a:xfrm>
              <a:off x="190682" y="145052"/>
              <a:ext cx="11724303" cy="530633"/>
              <a:chOff x="190682" y="145052"/>
              <a:chExt cx="11724303" cy="530633"/>
            </a:xfrm>
          </p:grpSpPr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2F44CF6A-DC71-4483-9C02-8C015EE6C72A}"/>
                  </a:ext>
                </a:extLst>
              </p:cNvPr>
              <p:cNvSpPr txBox="1"/>
              <p:nvPr/>
            </p:nvSpPr>
            <p:spPr>
              <a:xfrm>
                <a:off x="351635" y="212863"/>
                <a:ext cx="11563350" cy="390109"/>
              </a:xfrm>
              <a:prstGeom prst="rect">
                <a:avLst/>
              </a:prstGeom>
              <a:ln w="12700">
                <a:miter lim="400000"/>
              </a:ln>
              <a:effectLst>
                <a:outerShdw blurRad="101600" dist="76200" dir="2700000" rotWithShape="0">
                  <a:srgbClr val="000000">
                    <a:alpha val="40000"/>
                  </a:srgbClr>
                </a:outerShdw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0768" tIns="40768" rIns="40768" bIns="40768" anchor="ctr">
                <a:spAutoFit/>
              </a:bodyPr>
              <a:lstStyle>
                <a:lvl1pPr defTabSz="815379">
                  <a:defRPr sz="64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 marL="0" marR="0" lvl="0" indent="0" algn="ctr" defTabSz="40769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1" i="0" u="none" strike="noStrike" kern="0" cap="none" spc="0" normalizeH="0" baseline="0" noProof="0" dirty="0">
                    <a:ln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LnTx/>
                    <a:uFillTx/>
                    <a:latin typeface="Helvetica"/>
                    <a:cs typeface="Helvetica"/>
                    <a:sym typeface="Helvetica"/>
                  </a:rPr>
                  <a:t>PREPARER UNE REUNION D’INFORMATION SUR LE LIONS CLUB</a:t>
                </a:r>
              </a:p>
            </p:txBody>
          </p:sp>
          <p:pic>
            <p:nvPicPr>
              <p:cNvPr id="14" name="Image 13">
                <a:extLst>
                  <a:ext uri="{FF2B5EF4-FFF2-40B4-BE49-F238E27FC236}">
                    <a16:creationId xmlns:a16="http://schemas.microsoft.com/office/drawing/2014/main" id="{ADDE626A-A0F5-468C-BE09-02BEEA9EFD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682" y="145052"/>
                <a:ext cx="583896" cy="530633"/>
              </a:xfrm>
              <a:prstGeom prst="rect">
                <a:avLst/>
              </a:prstGeom>
            </p:spPr>
          </p:pic>
        </p:grp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CB8B8BBF-F2CF-499C-8D53-B12D35066589}"/>
              </a:ext>
            </a:extLst>
          </p:cNvPr>
          <p:cNvSpPr txBox="1"/>
          <p:nvPr/>
        </p:nvSpPr>
        <p:spPr>
          <a:xfrm>
            <a:off x="6095998" y="815836"/>
            <a:ext cx="6170622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4400" b="1" i="0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Pendant la réunion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600" b="1" i="0" u="sng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altLang="fr-FR" sz="16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600" b="1" i="0" u="sng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82563" marR="0" lvl="0" indent="-18256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altLang="fr-FR" sz="2800" b="1" dirty="0">
                <a:solidFill>
                  <a:schemeClr val="bg1"/>
                </a:solidFill>
                <a:latin typeface="Calibri" panose="020F0502020204030204"/>
              </a:rPr>
              <a:t>Ne cherchez pas à être exhaustifs dans vos actions, vous allez effrayer</a:t>
            </a:r>
          </a:p>
          <a:p>
            <a:pPr marL="182563" marR="0" lvl="0" indent="-18256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altLang="fr-FR" sz="2800" b="1" dirty="0">
                <a:solidFill>
                  <a:schemeClr val="bg1"/>
                </a:solidFill>
                <a:latin typeface="Calibri" panose="020F0502020204030204"/>
              </a:rPr>
              <a:t>Essayez d’illustrer vos actions par des photos</a:t>
            </a:r>
          </a:p>
          <a:p>
            <a:pPr marL="182563" marR="0" lvl="0" indent="-18256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altLang="fr-FR" sz="2800" b="1" dirty="0">
                <a:solidFill>
                  <a:schemeClr val="bg1"/>
                </a:solidFill>
                <a:latin typeface="Calibri" panose="020F0502020204030204"/>
              </a:rPr>
              <a:t>Choisissez les actions qui vont toucher l’auditoire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5419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>
            <a:extLst>
              <a:ext uri="{FF2B5EF4-FFF2-40B4-BE49-F238E27FC236}">
                <a16:creationId xmlns:a16="http://schemas.microsoft.com/office/drawing/2014/main" id="{EA9FF603-F3E4-48AD-BF36-B5AC9EE403A0}"/>
              </a:ext>
            </a:extLst>
          </p:cNvPr>
          <p:cNvSpPr txBox="1">
            <a:spLocks/>
          </p:cNvSpPr>
          <p:nvPr/>
        </p:nvSpPr>
        <p:spPr>
          <a:xfrm>
            <a:off x="11715069" y="6446892"/>
            <a:ext cx="70532" cy="15388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wrap="none" lIns="0" tIns="0" rIns="0" bIns="0" rtlCol="0" anchor="ctr">
            <a:spAutoFit/>
          </a:bodyPr>
          <a:lstStyle>
            <a:defPPr>
              <a:defRPr lang="fr-FR"/>
            </a:defPPr>
            <a:lvl1pPr marL="0" algn="r" defTabSz="914400" rtl="0" eaLnBrk="1" latinLnBrk="0" hangingPunct="1">
              <a:spcBef>
                <a:spcPts val="600"/>
              </a:spcBef>
              <a:defRPr sz="1000" kern="1200">
                <a:solidFill>
                  <a:srgbClr val="00338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defRPr/>
            </a:pPr>
            <a:fld id="{86CB4B4D-7CA3-9044-876B-883B54F8677D}" type="slidenum">
              <a:rPr lang="fr-FR" kern="0" smtClean="0"/>
              <a:pPr hangingPunct="0">
                <a:defRPr/>
              </a:pPr>
              <a:t>22</a:t>
            </a:fld>
            <a:endParaRPr lang="fr-FR" kern="0"/>
          </a:p>
        </p:txBody>
      </p:sp>
      <p:pic>
        <p:nvPicPr>
          <p:cNvPr id="7" name="Image 6" descr="Une image contenant plafond, intérieur, personne, table&#10;&#10;Description générée automatiquement">
            <a:extLst>
              <a:ext uri="{FF2B5EF4-FFF2-40B4-BE49-F238E27FC236}">
                <a16:creationId xmlns:a16="http://schemas.microsoft.com/office/drawing/2014/main" id="{97F9365F-DD0E-4FF3-8952-E0A46CA685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2"/>
          <a:stretch/>
        </p:blipFill>
        <p:spPr>
          <a:xfrm>
            <a:off x="0" y="0"/>
            <a:ext cx="12266620" cy="68494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EAC2C4-3A25-4916-92BF-FC5E2A0DB7DF}"/>
              </a:ext>
            </a:extLst>
          </p:cNvPr>
          <p:cNvSpPr/>
          <p:nvPr/>
        </p:nvSpPr>
        <p:spPr>
          <a:xfrm>
            <a:off x="6095999" y="0"/>
            <a:ext cx="6170621" cy="6858000"/>
          </a:xfrm>
          <a:prstGeom prst="rect">
            <a:avLst/>
          </a:prstGeom>
          <a:solidFill>
            <a:schemeClr val="accen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0A0A79DC-468F-4692-890E-F16BDC62F925}"/>
              </a:ext>
            </a:extLst>
          </p:cNvPr>
          <p:cNvGrpSpPr/>
          <p:nvPr/>
        </p:nvGrpSpPr>
        <p:grpSpPr>
          <a:xfrm>
            <a:off x="0" y="140151"/>
            <a:ext cx="12266621" cy="535534"/>
            <a:chOff x="0" y="140151"/>
            <a:chExt cx="12266621" cy="53553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C923CF-FDB8-4B7F-87D4-F3301AD9E144}"/>
                </a:ext>
              </a:extLst>
            </p:cNvPr>
            <p:cNvSpPr/>
            <p:nvPr/>
          </p:nvSpPr>
          <p:spPr>
            <a:xfrm>
              <a:off x="0" y="140151"/>
              <a:ext cx="12266621" cy="535534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F19CDE04-0E28-452A-9B01-A88678DDCA02}"/>
                </a:ext>
              </a:extLst>
            </p:cNvPr>
            <p:cNvGrpSpPr/>
            <p:nvPr/>
          </p:nvGrpSpPr>
          <p:grpSpPr>
            <a:xfrm>
              <a:off x="190682" y="145052"/>
              <a:ext cx="11724303" cy="530633"/>
              <a:chOff x="190682" y="145052"/>
              <a:chExt cx="11724303" cy="530633"/>
            </a:xfrm>
          </p:grpSpPr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2F44CF6A-DC71-4483-9C02-8C015EE6C72A}"/>
                  </a:ext>
                </a:extLst>
              </p:cNvPr>
              <p:cNvSpPr txBox="1"/>
              <p:nvPr/>
            </p:nvSpPr>
            <p:spPr>
              <a:xfrm>
                <a:off x="351635" y="212863"/>
                <a:ext cx="11563350" cy="390109"/>
              </a:xfrm>
              <a:prstGeom prst="rect">
                <a:avLst/>
              </a:prstGeom>
              <a:ln w="12700">
                <a:miter lim="400000"/>
              </a:ln>
              <a:effectLst>
                <a:outerShdw blurRad="101600" dist="76200" dir="2700000" rotWithShape="0">
                  <a:srgbClr val="000000">
                    <a:alpha val="40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0768" tIns="40768" rIns="40768" bIns="40768" anchor="ctr">
                <a:spAutoFit/>
              </a:bodyPr>
              <a:lstStyle>
                <a:lvl1pPr defTabSz="815379">
                  <a:defRPr sz="64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 marL="0" marR="0" lvl="0" indent="0" algn="ctr" defTabSz="40769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1" i="0" u="none" strike="noStrike" kern="0" cap="none" spc="0" normalizeH="0" baseline="0" noProof="0" dirty="0">
                    <a:ln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LnTx/>
                    <a:uFillTx/>
                    <a:latin typeface="Helvetica"/>
                    <a:cs typeface="Helvetica"/>
                    <a:sym typeface="Helvetica"/>
                  </a:rPr>
                  <a:t>PREPARER UNE REUNION D’INFORMATION SUR LE LIONS CLUB</a:t>
                </a:r>
              </a:p>
            </p:txBody>
          </p:sp>
          <p:pic>
            <p:nvPicPr>
              <p:cNvPr id="14" name="Image 13">
                <a:extLst>
                  <a:ext uri="{FF2B5EF4-FFF2-40B4-BE49-F238E27FC236}">
                    <a16:creationId xmlns:a16="http://schemas.microsoft.com/office/drawing/2014/main" id="{ADDE626A-A0F5-468C-BE09-02BEEA9EFD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682" y="145052"/>
                <a:ext cx="583896" cy="530633"/>
              </a:xfrm>
              <a:prstGeom prst="rect">
                <a:avLst/>
              </a:prstGeom>
            </p:spPr>
          </p:pic>
        </p:grp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CB8B8BBF-F2CF-499C-8D53-B12D35066589}"/>
              </a:ext>
            </a:extLst>
          </p:cNvPr>
          <p:cNvSpPr txBox="1"/>
          <p:nvPr/>
        </p:nvSpPr>
        <p:spPr>
          <a:xfrm>
            <a:off x="6095998" y="815836"/>
            <a:ext cx="6170622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4400" b="1" i="0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Pendant la réunion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600" b="1" i="0" u="sng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altLang="fr-FR" sz="16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600" b="1" i="0" u="sng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82563" marR="0" lvl="0" indent="-18256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altLang="fr-FR" sz="2800" b="1" dirty="0">
                <a:solidFill>
                  <a:schemeClr val="bg1"/>
                </a:solidFill>
                <a:latin typeface="Calibri" panose="020F0502020204030204"/>
              </a:rPr>
              <a:t> adaptez votre tenue vestimentaire à l’auditoire (éviter cravate, costume, médailles, etc.)</a:t>
            </a:r>
          </a:p>
          <a:p>
            <a:pPr marL="182563" marR="0" lvl="0" indent="-18256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altLang="fr-FR" sz="2800" b="1" dirty="0">
                <a:solidFill>
                  <a:schemeClr val="bg1"/>
                </a:solidFill>
                <a:latin typeface="Calibri" panose="020F0502020204030204"/>
              </a:rPr>
              <a:t> évitez les sigles, le vocabulaire Lions (gouverneur, district, zone, convention, etc.)</a:t>
            </a:r>
          </a:p>
          <a:p>
            <a:pPr marL="182563" marR="0" lvl="0" indent="-182563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altLang="fr-FR" sz="2800" b="1" dirty="0">
                <a:solidFill>
                  <a:schemeClr val="bg1"/>
                </a:solidFill>
                <a:latin typeface="Calibri" panose="020F0502020204030204"/>
              </a:rPr>
              <a:t> pas trop de références au modèle américain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5026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>
            <a:extLst>
              <a:ext uri="{FF2B5EF4-FFF2-40B4-BE49-F238E27FC236}">
                <a16:creationId xmlns:a16="http://schemas.microsoft.com/office/drawing/2014/main" id="{EA9FF603-F3E4-48AD-BF36-B5AC9EE403A0}"/>
              </a:ext>
            </a:extLst>
          </p:cNvPr>
          <p:cNvSpPr txBox="1">
            <a:spLocks/>
          </p:cNvSpPr>
          <p:nvPr/>
        </p:nvSpPr>
        <p:spPr>
          <a:xfrm>
            <a:off x="11715069" y="6446892"/>
            <a:ext cx="70532" cy="15388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wrap="none" lIns="0" tIns="0" rIns="0" bIns="0" rtlCol="0" anchor="ctr">
            <a:spAutoFit/>
          </a:bodyPr>
          <a:lstStyle>
            <a:defPPr>
              <a:defRPr lang="fr-FR"/>
            </a:defPPr>
            <a:lvl1pPr marL="0" algn="r" defTabSz="914400" rtl="0" eaLnBrk="1" latinLnBrk="0" hangingPunct="1">
              <a:spcBef>
                <a:spcPts val="600"/>
              </a:spcBef>
              <a:defRPr sz="1000" kern="1200">
                <a:solidFill>
                  <a:srgbClr val="00338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defRPr/>
            </a:pPr>
            <a:fld id="{86CB4B4D-7CA3-9044-876B-883B54F8677D}" type="slidenum">
              <a:rPr lang="fr-FR" kern="0" smtClean="0"/>
              <a:pPr hangingPunct="0">
                <a:defRPr/>
              </a:pPr>
              <a:t>23</a:t>
            </a:fld>
            <a:endParaRPr lang="fr-FR" kern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CFE8BB6-1A45-413C-83C0-86B2B600150F}"/>
              </a:ext>
            </a:extLst>
          </p:cNvPr>
          <p:cNvSpPr txBox="1"/>
          <p:nvPr/>
        </p:nvSpPr>
        <p:spPr>
          <a:xfrm>
            <a:off x="2359428" y="2135128"/>
            <a:ext cx="7473143" cy="2852321"/>
          </a:xfrm>
          <a:prstGeom prst="rect">
            <a:avLst/>
          </a:prstGeom>
          <a:ln w="12700">
            <a:miter lim="400000"/>
          </a:ln>
          <a:effectLst>
            <a:outerShdw blurRad="101600" dist="76200" dir="27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0768" tIns="40768" rIns="40768" bIns="40768" anchor="ctr">
            <a:spAutoFit/>
          </a:bodyPr>
          <a:lstStyle>
            <a:lvl1pPr defTabSz="815379">
              <a:defRPr sz="6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ctr" defTabSz="40769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600" b="1" i="0" u="none" strike="noStrike" kern="0" cap="none" spc="0" normalizeH="0" baseline="0" noProof="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3</a:t>
            </a:r>
            <a:r>
              <a:rPr kumimoji="0" lang="fr-FR" sz="6600" b="1" i="0" u="none" strike="noStrike" kern="0" cap="none" spc="0" normalizeH="0" baseline="30000" noProof="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ème</a:t>
            </a:r>
            <a:r>
              <a:rPr kumimoji="0" lang="fr-FR" sz="6600" b="1" i="0" u="none" strike="noStrike" kern="0" cap="none" spc="0" normalizeH="0" baseline="0" noProof="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  étape</a:t>
            </a:r>
          </a:p>
          <a:p>
            <a:pPr marL="0" marR="0" lvl="0" indent="0" algn="ctr" defTabSz="40769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6600" b="1" kern="0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FFC000"/>
              </a:solidFill>
            </a:endParaRPr>
          </a:p>
          <a:p>
            <a:pPr marL="0" marR="0" lvl="0" indent="0" algn="ctr" defTabSz="40769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0" cap="none" spc="0" normalizeH="0" baseline="0" noProof="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cs typeface="Helvetica"/>
                <a:sym typeface="Helvetica"/>
              </a:rPr>
              <a:t>Après la réunion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32F9C5DF-4408-4C0E-8906-0FAFC6237074}"/>
              </a:ext>
            </a:extLst>
          </p:cNvPr>
          <p:cNvGrpSpPr/>
          <p:nvPr/>
        </p:nvGrpSpPr>
        <p:grpSpPr>
          <a:xfrm>
            <a:off x="1" y="140151"/>
            <a:ext cx="12192000" cy="535534"/>
            <a:chOff x="0" y="140151"/>
            <a:chExt cx="12266621" cy="53553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BFF3D38-7985-4317-AFF1-248A7753C93F}"/>
                </a:ext>
              </a:extLst>
            </p:cNvPr>
            <p:cNvSpPr/>
            <p:nvPr/>
          </p:nvSpPr>
          <p:spPr>
            <a:xfrm>
              <a:off x="0" y="140151"/>
              <a:ext cx="12266621" cy="535534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D796AFED-28DE-4F2B-B686-71AB3901A2C7}"/>
                </a:ext>
              </a:extLst>
            </p:cNvPr>
            <p:cNvGrpSpPr/>
            <p:nvPr/>
          </p:nvGrpSpPr>
          <p:grpSpPr>
            <a:xfrm>
              <a:off x="190682" y="145052"/>
              <a:ext cx="11724303" cy="530633"/>
              <a:chOff x="190682" y="145052"/>
              <a:chExt cx="11724303" cy="530633"/>
            </a:xfrm>
          </p:grpSpPr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B26DB049-89AF-4204-ACEA-E275BF29E291}"/>
                  </a:ext>
                </a:extLst>
              </p:cNvPr>
              <p:cNvSpPr txBox="1"/>
              <p:nvPr/>
            </p:nvSpPr>
            <p:spPr>
              <a:xfrm>
                <a:off x="351635" y="212863"/>
                <a:ext cx="11563350" cy="390109"/>
              </a:xfrm>
              <a:prstGeom prst="rect">
                <a:avLst/>
              </a:prstGeom>
              <a:ln w="12700">
                <a:miter lim="400000"/>
              </a:ln>
              <a:effectLst>
                <a:outerShdw blurRad="101600" dist="76200" dir="2700000" rotWithShape="0">
                  <a:srgbClr val="000000">
                    <a:alpha val="40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0768" tIns="40768" rIns="40768" bIns="40768" anchor="ctr">
                <a:spAutoFit/>
              </a:bodyPr>
              <a:lstStyle>
                <a:lvl1pPr defTabSz="815379">
                  <a:defRPr sz="64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 marL="0" marR="0" lvl="0" indent="0" algn="ctr" defTabSz="40769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1" i="0" u="none" strike="noStrike" kern="0" cap="none" spc="0" normalizeH="0" baseline="0" noProof="0" dirty="0">
                    <a:ln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LnTx/>
                    <a:uFillTx/>
                    <a:latin typeface="Helvetica"/>
                    <a:cs typeface="Helvetica"/>
                    <a:sym typeface="Helvetica"/>
                  </a:rPr>
                  <a:t>PREPARER UNE REUNION D’INFORMATION SUR LE LIONS CLUB</a:t>
                </a:r>
              </a:p>
            </p:txBody>
          </p:sp>
          <p:pic>
            <p:nvPicPr>
              <p:cNvPr id="11" name="Image 10">
                <a:extLst>
                  <a:ext uri="{FF2B5EF4-FFF2-40B4-BE49-F238E27FC236}">
                    <a16:creationId xmlns:a16="http://schemas.microsoft.com/office/drawing/2014/main" id="{2B1F2BE0-EBA5-43E3-B57D-822183235C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682" y="145052"/>
                <a:ext cx="583896" cy="530633"/>
              </a:xfrm>
              <a:prstGeom prst="rect">
                <a:avLst/>
              </a:prstGeom>
            </p:spPr>
          </p:pic>
        </p:grpSp>
      </p:grp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9A788E2B-CF75-443F-8FBD-46841B4950B9}"/>
              </a:ext>
            </a:extLst>
          </p:cNvPr>
          <p:cNvCxnSpPr/>
          <p:nvPr/>
        </p:nvCxnSpPr>
        <p:spPr>
          <a:xfrm>
            <a:off x="4992984" y="3582786"/>
            <a:ext cx="1911927" cy="0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8492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>
            <a:extLst>
              <a:ext uri="{FF2B5EF4-FFF2-40B4-BE49-F238E27FC236}">
                <a16:creationId xmlns:a16="http://schemas.microsoft.com/office/drawing/2014/main" id="{EA9FF603-F3E4-48AD-BF36-B5AC9EE403A0}"/>
              </a:ext>
            </a:extLst>
          </p:cNvPr>
          <p:cNvSpPr txBox="1">
            <a:spLocks/>
          </p:cNvSpPr>
          <p:nvPr/>
        </p:nvSpPr>
        <p:spPr>
          <a:xfrm>
            <a:off x="11715069" y="6446892"/>
            <a:ext cx="70532" cy="1538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wrap="none" lIns="0" tIns="0" rIns="0" bIns="0" rtlCol="0" anchor="ctr">
            <a:spAutoFit/>
          </a:bodyPr>
          <a:lstStyle>
            <a:defPPr>
              <a:defRPr lang="fr-FR"/>
            </a:defPPr>
            <a:lvl1pPr marL="0" algn="r" defTabSz="914400" rtl="0" eaLnBrk="1" latinLnBrk="0" hangingPunct="1">
              <a:spcBef>
                <a:spcPts val="600"/>
              </a:spcBef>
              <a:defRPr sz="1000" kern="1200">
                <a:solidFill>
                  <a:srgbClr val="00338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defRPr/>
            </a:pPr>
            <a:fld id="{86CB4B4D-7CA3-9044-876B-883B54F8677D}" type="slidenum">
              <a:rPr lang="fr-FR" kern="0" smtClean="0"/>
              <a:pPr hangingPunct="0">
                <a:defRPr/>
              </a:pPr>
              <a:t>24</a:t>
            </a:fld>
            <a:endParaRPr lang="fr-FR" kern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8651306-7487-4039-BA4F-2D3B28766C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63" y="81168"/>
            <a:ext cx="583896" cy="530633"/>
          </a:xfrm>
          <a:prstGeom prst="rect">
            <a:avLst/>
          </a:prstGeom>
        </p:spPr>
      </p:pic>
      <p:pic>
        <p:nvPicPr>
          <p:cNvPr id="3" name="Image 2" descr="Une image contenant personne, intérieur, table, assis&#10;&#10;Description générée automatiquement">
            <a:extLst>
              <a:ext uri="{FF2B5EF4-FFF2-40B4-BE49-F238E27FC236}">
                <a16:creationId xmlns:a16="http://schemas.microsoft.com/office/drawing/2014/main" id="{041586B6-8D76-468F-BE07-FEE47A5C7C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8"/>
          <a:stretch/>
        </p:blipFill>
        <p:spPr>
          <a:xfrm>
            <a:off x="-1" y="0"/>
            <a:ext cx="12192001" cy="68536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8607FAE-85E2-4A93-980D-0F69CECAA7C6}"/>
              </a:ext>
            </a:extLst>
          </p:cNvPr>
          <p:cNvSpPr/>
          <p:nvPr/>
        </p:nvSpPr>
        <p:spPr>
          <a:xfrm>
            <a:off x="0" y="0"/>
            <a:ext cx="6170621" cy="6858000"/>
          </a:xfrm>
          <a:prstGeom prst="rect">
            <a:avLst/>
          </a:prstGeom>
          <a:solidFill>
            <a:schemeClr val="accen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626E0A2-7BB9-485E-808D-DB7F1F692AC7}"/>
              </a:ext>
            </a:extLst>
          </p:cNvPr>
          <p:cNvSpPr txBox="1"/>
          <p:nvPr/>
        </p:nvSpPr>
        <p:spPr>
          <a:xfrm>
            <a:off x="9599" y="346484"/>
            <a:ext cx="61706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600" b="1" i="0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Après la réunion</a:t>
            </a:r>
          </a:p>
          <a:p>
            <a:pPr algn="l" fontAlgn="auto">
              <a:spcAft>
                <a:spcPts val="0"/>
              </a:spcAft>
              <a:defRPr/>
            </a:pPr>
            <a:endParaRPr lang="fr-FR" sz="2800" b="1" dirty="0">
              <a:solidFill>
                <a:schemeClr val="bg1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endParaRPr lang="fr-FR" sz="2800" b="1" dirty="0">
              <a:solidFill>
                <a:schemeClr val="bg1"/>
              </a:solidFill>
            </a:endParaRPr>
          </a:p>
          <a:p>
            <a:pPr marL="639762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réunir dans les semaines suivant la réunion de présentation</a:t>
            </a:r>
          </a:p>
          <a:p>
            <a:pPr marL="639762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39762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Faire un tour de table :</a:t>
            </a:r>
          </a:p>
          <a:p>
            <a:pPr marL="1355725" lvl="1" indent="-457200">
              <a:buFont typeface="Wingdings" panose="05000000000000000000" pitchFamily="2" charset="2"/>
              <a:buChar char="§"/>
              <a:defRPr/>
            </a:pPr>
            <a:r>
              <a:rPr lang="fr-FR" sz="2800" b="1" dirty="0">
                <a:solidFill>
                  <a:schemeClr val="bg1"/>
                </a:solidFill>
              </a:rPr>
              <a:t>donne son point de vue sur les invités </a:t>
            </a:r>
          </a:p>
          <a:p>
            <a:pPr marL="1355725" lvl="1" indent="-457200">
              <a:buFont typeface="Wingdings" panose="05000000000000000000" pitchFamily="2" charset="2"/>
              <a:buChar char="§"/>
              <a:defRPr/>
            </a:pPr>
            <a:r>
              <a:rPr lang="fr-FR" sz="2800" b="1" dirty="0">
                <a:solidFill>
                  <a:schemeClr val="bg1"/>
                </a:solidFill>
              </a:rPr>
              <a:t>prendre les décisions</a:t>
            </a:r>
          </a:p>
        </p:txBody>
      </p:sp>
    </p:spTree>
    <p:extLst>
      <p:ext uri="{BB962C8B-B14F-4D97-AF65-F5344CB8AC3E}">
        <p14:creationId xmlns:p14="http://schemas.microsoft.com/office/powerpoint/2010/main" val="3233139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>
            <a:extLst>
              <a:ext uri="{FF2B5EF4-FFF2-40B4-BE49-F238E27FC236}">
                <a16:creationId xmlns:a16="http://schemas.microsoft.com/office/drawing/2014/main" id="{EA9FF603-F3E4-48AD-BF36-B5AC9EE403A0}"/>
              </a:ext>
            </a:extLst>
          </p:cNvPr>
          <p:cNvSpPr txBox="1">
            <a:spLocks/>
          </p:cNvSpPr>
          <p:nvPr/>
        </p:nvSpPr>
        <p:spPr>
          <a:xfrm>
            <a:off x="11715069" y="6446892"/>
            <a:ext cx="70532" cy="15388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wrap="none" lIns="0" tIns="0" rIns="0" bIns="0" rtlCol="0" anchor="ctr">
            <a:spAutoFit/>
          </a:bodyPr>
          <a:lstStyle>
            <a:defPPr>
              <a:defRPr lang="fr-FR"/>
            </a:defPPr>
            <a:lvl1pPr marL="0" algn="r" defTabSz="914400" rtl="0" eaLnBrk="1" latinLnBrk="0" hangingPunct="1">
              <a:spcBef>
                <a:spcPts val="600"/>
              </a:spcBef>
              <a:defRPr sz="1000" kern="1200">
                <a:solidFill>
                  <a:srgbClr val="00338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defRPr/>
            </a:pPr>
            <a:fld id="{86CB4B4D-7CA3-9044-876B-883B54F8677D}" type="slidenum">
              <a:rPr lang="fr-FR" kern="0" smtClean="0"/>
              <a:pPr hangingPunct="0">
                <a:defRPr/>
              </a:pPr>
              <a:t>25</a:t>
            </a:fld>
            <a:endParaRPr lang="fr-FR" kern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8651306-7487-4039-BA4F-2D3B28766C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63" y="81168"/>
            <a:ext cx="583896" cy="530633"/>
          </a:xfrm>
          <a:prstGeom prst="rect">
            <a:avLst/>
          </a:prstGeom>
        </p:spPr>
      </p:pic>
      <p:pic>
        <p:nvPicPr>
          <p:cNvPr id="3" name="Image 2" descr="Une image contenant personne, intérieur, table, assis&#10;&#10;Description générée automatiquement">
            <a:extLst>
              <a:ext uri="{FF2B5EF4-FFF2-40B4-BE49-F238E27FC236}">
                <a16:creationId xmlns:a16="http://schemas.microsoft.com/office/drawing/2014/main" id="{041586B6-8D76-468F-BE07-FEE47A5C7C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8"/>
          <a:stretch/>
        </p:blipFill>
        <p:spPr>
          <a:xfrm>
            <a:off x="-1" y="0"/>
            <a:ext cx="12192001" cy="68536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8607FAE-85E2-4A93-980D-0F69CECAA7C6}"/>
              </a:ext>
            </a:extLst>
          </p:cNvPr>
          <p:cNvSpPr/>
          <p:nvPr/>
        </p:nvSpPr>
        <p:spPr>
          <a:xfrm>
            <a:off x="0" y="0"/>
            <a:ext cx="6170621" cy="6858000"/>
          </a:xfrm>
          <a:prstGeom prst="rect">
            <a:avLst/>
          </a:prstGeom>
          <a:solidFill>
            <a:schemeClr val="accen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626E0A2-7BB9-485E-808D-DB7F1F692AC7}"/>
              </a:ext>
            </a:extLst>
          </p:cNvPr>
          <p:cNvSpPr txBox="1"/>
          <p:nvPr/>
        </p:nvSpPr>
        <p:spPr>
          <a:xfrm>
            <a:off x="9599" y="346484"/>
            <a:ext cx="617062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600" b="1" i="0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Après la réunion</a:t>
            </a:r>
          </a:p>
          <a:p>
            <a:pPr algn="l" fontAlgn="auto">
              <a:spcAft>
                <a:spcPts val="0"/>
              </a:spcAft>
              <a:defRPr/>
            </a:pPr>
            <a:endParaRPr lang="fr-FR" sz="2800" b="1" dirty="0">
              <a:solidFill>
                <a:schemeClr val="bg1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endParaRPr lang="fr-FR" sz="2800" b="1" dirty="0">
              <a:solidFill>
                <a:schemeClr val="bg1"/>
              </a:solidFill>
            </a:endParaRPr>
          </a:p>
          <a:p>
            <a:pPr marL="449263" indent="-2667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Faire parvenir une réponse dans le mois qui suit aux participants en :</a:t>
            </a:r>
          </a:p>
          <a:p>
            <a:pPr marL="1095375" lvl="1" indent="-196850">
              <a:buFont typeface="Wingdings" panose="05000000000000000000" pitchFamily="2" charset="2"/>
              <a:buChar char="§"/>
              <a:defRPr/>
            </a:pPr>
            <a:r>
              <a:rPr lang="fr-F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remercier</a:t>
            </a:r>
          </a:p>
          <a:p>
            <a:pPr marL="1095375" lvl="1" indent="-196850">
              <a:buFont typeface="Wingdings" panose="05000000000000000000" pitchFamily="2" charset="2"/>
              <a:buChar char="§"/>
              <a:defRPr/>
            </a:pPr>
            <a:r>
              <a:rPr lang="fr-F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inviter à participer à vos prochaines réunions, conférences et actions de Club</a:t>
            </a:r>
            <a:endParaRPr lang="fr-F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6292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>
            <a:extLst>
              <a:ext uri="{FF2B5EF4-FFF2-40B4-BE49-F238E27FC236}">
                <a16:creationId xmlns:a16="http://schemas.microsoft.com/office/drawing/2014/main" id="{EA9FF603-F3E4-48AD-BF36-B5AC9EE403A0}"/>
              </a:ext>
            </a:extLst>
          </p:cNvPr>
          <p:cNvSpPr txBox="1">
            <a:spLocks/>
          </p:cNvSpPr>
          <p:nvPr/>
        </p:nvSpPr>
        <p:spPr>
          <a:xfrm>
            <a:off x="11715069" y="6446892"/>
            <a:ext cx="70532" cy="15388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wrap="none" lIns="0" tIns="0" rIns="0" bIns="0" rtlCol="0" anchor="ctr">
            <a:spAutoFit/>
          </a:bodyPr>
          <a:lstStyle>
            <a:defPPr>
              <a:defRPr lang="fr-FR"/>
            </a:defPPr>
            <a:lvl1pPr marL="0" algn="r" defTabSz="914400" rtl="0" eaLnBrk="1" latinLnBrk="0" hangingPunct="1">
              <a:spcBef>
                <a:spcPts val="600"/>
              </a:spcBef>
              <a:defRPr sz="1000" kern="1200">
                <a:solidFill>
                  <a:srgbClr val="00338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defRPr/>
            </a:pPr>
            <a:fld id="{86CB4B4D-7CA3-9044-876B-883B54F8677D}" type="slidenum">
              <a:rPr lang="fr-FR" kern="0" smtClean="0"/>
              <a:pPr hangingPunct="0">
                <a:defRPr/>
              </a:pPr>
              <a:t>26</a:t>
            </a:fld>
            <a:endParaRPr lang="fr-FR" kern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CFE8BB6-1A45-413C-83C0-86B2B600150F}"/>
              </a:ext>
            </a:extLst>
          </p:cNvPr>
          <p:cNvSpPr txBox="1"/>
          <p:nvPr/>
        </p:nvSpPr>
        <p:spPr>
          <a:xfrm>
            <a:off x="846415" y="1596865"/>
            <a:ext cx="10573790" cy="4144983"/>
          </a:xfrm>
          <a:prstGeom prst="rect">
            <a:avLst/>
          </a:prstGeom>
          <a:ln w="12700">
            <a:miter lim="400000"/>
          </a:ln>
          <a:effectLst>
            <a:outerShdw blurRad="101600" dist="76200" dir="27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0768" tIns="40768" rIns="40768" bIns="40768" anchor="ctr">
            <a:spAutoFit/>
          </a:bodyPr>
          <a:lstStyle>
            <a:lvl1pPr defTabSz="815379">
              <a:defRPr sz="6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defTabSz="40769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0" cap="none" spc="0" normalizeH="0" baseline="0" noProof="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Ces soirées doivent être utilisées    pour la Promotion du club, auprès  :</a:t>
            </a:r>
          </a:p>
          <a:p>
            <a:pPr marL="1520825" marR="0" lvl="0" indent="-265113" defTabSz="40769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4400" b="1" i="0" u="none" strike="noStrike" kern="0" cap="none" spc="0" normalizeH="0" baseline="0" noProof="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de vos sponsors</a:t>
            </a:r>
          </a:p>
          <a:p>
            <a:pPr marL="1520825" marR="0" lvl="0" indent="-265113" defTabSz="40769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4400" b="1" i="0" u="none" strike="noStrike" kern="0" cap="none" spc="0" normalizeH="0" baseline="0" noProof="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des officiels de votre ville</a:t>
            </a:r>
          </a:p>
          <a:p>
            <a:pPr marL="1520825" marR="0" lvl="0" indent="-265113" defTabSz="40769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4400" b="1" i="0" u="none" strike="noStrike" kern="0" cap="none" spc="0" normalizeH="0" baseline="0" noProof="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de vos relations professionnelles</a:t>
            </a:r>
          </a:p>
          <a:p>
            <a:pPr marL="1520825" marR="0" lvl="0" indent="-265113" defTabSz="40769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4400" b="1" i="0" u="none" strike="noStrike" kern="0" cap="none" spc="0" normalizeH="0" baseline="0" noProof="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de vos amis </a:t>
            </a:r>
            <a:endParaRPr kumimoji="0" lang="fr-FR" sz="3200" b="1" i="0" u="none" strike="noStrike" kern="0" cap="none" spc="0" normalizeH="0" baseline="0" noProof="0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"/>
              <a:cs typeface="Helvetica"/>
              <a:sym typeface="Helvetica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32F9C5DF-4408-4C0E-8906-0FAFC6237074}"/>
              </a:ext>
            </a:extLst>
          </p:cNvPr>
          <p:cNvGrpSpPr/>
          <p:nvPr/>
        </p:nvGrpSpPr>
        <p:grpSpPr>
          <a:xfrm>
            <a:off x="0" y="140151"/>
            <a:ext cx="12266621" cy="535534"/>
            <a:chOff x="0" y="140151"/>
            <a:chExt cx="12266621" cy="53553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BFF3D38-7985-4317-AFF1-248A7753C93F}"/>
                </a:ext>
              </a:extLst>
            </p:cNvPr>
            <p:cNvSpPr/>
            <p:nvPr/>
          </p:nvSpPr>
          <p:spPr>
            <a:xfrm>
              <a:off x="0" y="140151"/>
              <a:ext cx="12266621" cy="535534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D796AFED-28DE-4F2B-B686-71AB3901A2C7}"/>
                </a:ext>
              </a:extLst>
            </p:cNvPr>
            <p:cNvGrpSpPr/>
            <p:nvPr/>
          </p:nvGrpSpPr>
          <p:grpSpPr>
            <a:xfrm>
              <a:off x="190682" y="145052"/>
              <a:ext cx="11724303" cy="530633"/>
              <a:chOff x="190682" y="145052"/>
              <a:chExt cx="11724303" cy="530633"/>
            </a:xfrm>
          </p:grpSpPr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B26DB049-89AF-4204-ACEA-E275BF29E291}"/>
                  </a:ext>
                </a:extLst>
              </p:cNvPr>
              <p:cNvSpPr txBox="1"/>
              <p:nvPr/>
            </p:nvSpPr>
            <p:spPr>
              <a:xfrm>
                <a:off x="351635" y="212863"/>
                <a:ext cx="11563350" cy="390109"/>
              </a:xfrm>
              <a:prstGeom prst="rect">
                <a:avLst/>
              </a:prstGeom>
              <a:ln w="12700">
                <a:miter lim="400000"/>
              </a:ln>
              <a:effectLst>
                <a:outerShdw blurRad="101600" dist="76200" dir="2700000" rotWithShape="0">
                  <a:srgbClr val="000000">
                    <a:alpha val="40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0768" tIns="40768" rIns="40768" bIns="40768" anchor="ctr">
                <a:spAutoFit/>
              </a:bodyPr>
              <a:lstStyle>
                <a:lvl1pPr defTabSz="815379">
                  <a:defRPr sz="64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 marL="0" marR="0" lvl="0" indent="0" algn="ctr" defTabSz="40769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1" i="0" u="none" strike="noStrike" kern="0" cap="none" spc="0" normalizeH="0" baseline="0" noProof="0" dirty="0">
                    <a:ln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LnTx/>
                    <a:uFillTx/>
                    <a:latin typeface="Helvetica"/>
                    <a:cs typeface="Helvetica"/>
                    <a:sym typeface="Helvetica"/>
                  </a:rPr>
                  <a:t>PREPARER UNE REUNION D’INFORMATION SUR LE LIONS CLUB</a:t>
                </a:r>
              </a:p>
            </p:txBody>
          </p:sp>
          <p:pic>
            <p:nvPicPr>
              <p:cNvPr id="11" name="Image 10">
                <a:extLst>
                  <a:ext uri="{FF2B5EF4-FFF2-40B4-BE49-F238E27FC236}">
                    <a16:creationId xmlns:a16="http://schemas.microsoft.com/office/drawing/2014/main" id="{2B1F2BE0-EBA5-43E3-B57D-822183235C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682" y="145052"/>
                <a:ext cx="583896" cy="53063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015006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>
            <a:extLst>
              <a:ext uri="{FF2B5EF4-FFF2-40B4-BE49-F238E27FC236}">
                <a16:creationId xmlns:a16="http://schemas.microsoft.com/office/drawing/2014/main" id="{EA9FF603-F3E4-48AD-BF36-B5AC9EE403A0}"/>
              </a:ext>
            </a:extLst>
          </p:cNvPr>
          <p:cNvSpPr txBox="1">
            <a:spLocks/>
          </p:cNvSpPr>
          <p:nvPr/>
        </p:nvSpPr>
        <p:spPr>
          <a:xfrm>
            <a:off x="11715069" y="6446892"/>
            <a:ext cx="70532" cy="1538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wrap="none" lIns="0" tIns="0" rIns="0" bIns="0" rtlCol="0" anchor="ctr">
            <a:spAutoFit/>
          </a:bodyPr>
          <a:lstStyle>
            <a:defPPr>
              <a:defRPr lang="fr-FR"/>
            </a:defPPr>
            <a:lvl1pPr marL="0" algn="r" defTabSz="914400" rtl="0" eaLnBrk="1" latinLnBrk="0" hangingPunct="1">
              <a:spcBef>
                <a:spcPts val="600"/>
              </a:spcBef>
              <a:defRPr sz="1000" kern="1200">
                <a:solidFill>
                  <a:srgbClr val="00338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defRPr/>
            </a:pPr>
            <a:fld id="{86CB4B4D-7CA3-9044-876B-883B54F8677D}" type="slidenum">
              <a:rPr lang="fr-FR" kern="0" smtClean="0"/>
              <a:pPr hangingPunct="0">
                <a:defRPr/>
              </a:pPr>
              <a:t>27</a:t>
            </a:fld>
            <a:endParaRPr lang="fr-FR" kern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CFE8BB6-1A45-413C-83C0-86B2B600150F}"/>
              </a:ext>
            </a:extLst>
          </p:cNvPr>
          <p:cNvSpPr txBox="1"/>
          <p:nvPr/>
        </p:nvSpPr>
        <p:spPr>
          <a:xfrm>
            <a:off x="1237875" y="2113009"/>
            <a:ext cx="9355641" cy="3129320"/>
          </a:xfrm>
          <a:prstGeom prst="rect">
            <a:avLst/>
          </a:prstGeom>
          <a:ln w="12700">
            <a:miter lim="400000"/>
          </a:ln>
          <a:effectLst>
            <a:outerShdw blurRad="101600" dist="76200" dir="27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0768" tIns="40768" rIns="40768" bIns="40768" anchor="ctr">
            <a:spAutoFit/>
          </a:bodyPr>
          <a:lstStyle>
            <a:lvl1pPr defTabSz="815379">
              <a:defRPr sz="6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ctr" defTabSz="40769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600" b="1" i="0" u="none" strike="noStrike" kern="0" cap="none" spc="0" normalizeH="0" baseline="0" noProof="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Et cela devrait aboutir à une intégration de nouveaux membres</a:t>
            </a:r>
            <a:endParaRPr kumimoji="0" lang="fr-FR" sz="4800" b="1" i="0" u="none" strike="noStrike" kern="0" cap="none" spc="0" normalizeH="0" baseline="0" noProof="0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"/>
              <a:cs typeface="Helvetica"/>
              <a:sym typeface="Helvetica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32F9C5DF-4408-4C0E-8906-0FAFC6237074}"/>
              </a:ext>
            </a:extLst>
          </p:cNvPr>
          <p:cNvGrpSpPr/>
          <p:nvPr/>
        </p:nvGrpSpPr>
        <p:grpSpPr>
          <a:xfrm>
            <a:off x="0" y="140151"/>
            <a:ext cx="12266621" cy="535534"/>
            <a:chOff x="0" y="140151"/>
            <a:chExt cx="12266621" cy="53553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BFF3D38-7985-4317-AFF1-248A7753C93F}"/>
                </a:ext>
              </a:extLst>
            </p:cNvPr>
            <p:cNvSpPr/>
            <p:nvPr/>
          </p:nvSpPr>
          <p:spPr>
            <a:xfrm>
              <a:off x="0" y="140151"/>
              <a:ext cx="12266621" cy="535534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D796AFED-28DE-4F2B-B686-71AB3901A2C7}"/>
                </a:ext>
              </a:extLst>
            </p:cNvPr>
            <p:cNvGrpSpPr/>
            <p:nvPr/>
          </p:nvGrpSpPr>
          <p:grpSpPr>
            <a:xfrm>
              <a:off x="190682" y="145052"/>
              <a:ext cx="11724303" cy="530633"/>
              <a:chOff x="190682" y="145052"/>
              <a:chExt cx="11724303" cy="530633"/>
            </a:xfrm>
          </p:grpSpPr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B26DB049-89AF-4204-ACEA-E275BF29E291}"/>
                  </a:ext>
                </a:extLst>
              </p:cNvPr>
              <p:cNvSpPr txBox="1"/>
              <p:nvPr/>
            </p:nvSpPr>
            <p:spPr>
              <a:xfrm>
                <a:off x="351635" y="212863"/>
                <a:ext cx="11563350" cy="390109"/>
              </a:xfrm>
              <a:prstGeom prst="rect">
                <a:avLst/>
              </a:prstGeom>
              <a:ln w="12700">
                <a:miter lim="400000"/>
              </a:ln>
              <a:effectLst>
                <a:outerShdw blurRad="101600" dist="76200" dir="2700000" rotWithShape="0">
                  <a:srgbClr val="000000">
                    <a:alpha val="40000"/>
                  </a:srgbClr>
                </a:outerShdw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0768" tIns="40768" rIns="40768" bIns="40768" anchor="ctr">
                <a:spAutoFit/>
              </a:bodyPr>
              <a:lstStyle>
                <a:lvl1pPr defTabSz="815379">
                  <a:defRPr sz="64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 marL="0" marR="0" lvl="0" indent="0" algn="ctr" defTabSz="40769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1" i="0" u="none" strike="noStrike" kern="0" cap="none" spc="0" normalizeH="0" baseline="0" noProof="0" dirty="0">
                    <a:ln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LnTx/>
                    <a:uFillTx/>
                    <a:latin typeface="Helvetica"/>
                    <a:cs typeface="Helvetica"/>
                    <a:sym typeface="Helvetica"/>
                  </a:rPr>
                  <a:t>PREPARER UNE REUNION D’INFORMATION SUR LE LIONS CLUB</a:t>
                </a:r>
              </a:p>
            </p:txBody>
          </p:sp>
          <p:pic>
            <p:nvPicPr>
              <p:cNvPr id="11" name="Image 10">
                <a:extLst>
                  <a:ext uri="{FF2B5EF4-FFF2-40B4-BE49-F238E27FC236}">
                    <a16:creationId xmlns:a16="http://schemas.microsoft.com/office/drawing/2014/main" id="{2B1F2BE0-EBA5-43E3-B57D-822183235C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682" y="145052"/>
                <a:ext cx="583896" cy="530633"/>
              </a:xfrm>
              <a:prstGeom prst="rect">
                <a:avLst/>
              </a:prstGeom>
            </p:spPr>
          </p:pic>
        </p:grpSp>
      </p:grp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9A788E2B-CF75-443F-8FBD-46841B4950B9}"/>
              </a:ext>
            </a:extLst>
          </p:cNvPr>
          <p:cNvCxnSpPr/>
          <p:nvPr/>
        </p:nvCxnSpPr>
        <p:spPr>
          <a:xfrm>
            <a:off x="4762998" y="5569528"/>
            <a:ext cx="1911927" cy="0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0924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>
            <a:extLst>
              <a:ext uri="{FF2B5EF4-FFF2-40B4-BE49-F238E27FC236}">
                <a16:creationId xmlns:a16="http://schemas.microsoft.com/office/drawing/2014/main" id="{EA9FF603-F3E4-48AD-BF36-B5AC9EE403A0}"/>
              </a:ext>
            </a:extLst>
          </p:cNvPr>
          <p:cNvSpPr txBox="1">
            <a:spLocks/>
          </p:cNvSpPr>
          <p:nvPr/>
        </p:nvSpPr>
        <p:spPr>
          <a:xfrm>
            <a:off x="11715069" y="6446892"/>
            <a:ext cx="70532" cy="15388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wrap="none" lIns="0" tIns="0" rIns="0" bIns="0" rtlCol="0" anchor="ctr">
            <a:spAutoFit/>
          </a:bodyPr>
          <a:lstStyle>
            <a:defPPr>
              <a:defRPr lang="fr-FR"/>
            </a:defPPr>
            <a:lvl1pPr marL="0" algn="r" defTabSz="914400" rtl="0" eaLnBrk="1" latinLnBrk="0" hangingPunct="1">
              <a:spcBef>
                <a:spcPts val="600"/>
              </a:spcBef>
              <a:defRPr sz="1000" kern="1200">
                <a:solidFill>
                  <a:srgbClr val="00338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defRPr/>
            </a:pPr>
            <a:fld id="{86CB4B4D-7CA3-9044-876B-883B54F8677D}" type="slidenum">
              <a:rPr lang="fr-FR" kern="0" smtClean="0"/>
              <a:pPr hangingPunct="0">
                <a:defRPr/>
              </a:pPr>
              <a:t>28</a:t>
            </a:fld>
            <a:endParaRPr lang="fr-FR" kern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CFE8BB6-1A45-413C-83C0-86B2B600150F}"/>
              </a:ext>
            </a:extLst>
          </p:cNvPr>
          <p:cNvSpPr txBox="1"/>
          <p:nvPr/>
        </p:nvSpPr>
        <p:spPr>
          <a:xfrm>
            <a:off x="1237875" y="3128671"/>
            <a:ext cx="9355641" cy="1097995"/>
          </a:xfrm>
          <a:prstGeom prst="rect">
            <a:avLst/>
          </a:prstGeom>
          <a:ln w="12700">
            <a:miter lim="400000"/>
          </a:ln>
          <a:effectLst>
            <a:outerShdw blurRad="101600" dist="76200" dir="27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0768" tIns="40768" rIns="40768" bIns="40768" anchor="ctr">
            <a:spAutoFit/>
          </a:bodyPr>
          <a:lstStyle>
            <a:lvl1pPr defTabSz="815379">
              <a:defRPr sz="6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ctr" defTabSz="40769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600" b="1" i="0" u="none" strike="noStrike" kern="0" cap="none" spc="0" normalizeH="0" baseline="0" noProof="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Merci</a:t>
            </a:r>
            <a:endParaRPr kumimoji="0" lang="fr-FR" sz="4800" b="1" i="0" u="none" strike="noStrike" kern="0" cap="none" spc="0" normalizeH="0" baseline="0" noProof="0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"/>
              <a:cs typeface="Helvetica"/>
              <a:sym typeface="Helvetica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32F9C5DF-4408-4C0E-8906-0FAFC6237074}"/>
              </a:ext>
            </a:extLst>
          </p:cNvPr>
          <p:cNvGrpSpPr/>
          <p:nvPr/>
        </p:nvGrpSpPr>
        <p:grpSpPr>
          <a:xfrm>
            <a:off x="0" y="140151"/>
            <a:ext cx="12266621" cy="535534"/>
            <a:chOff x="0" y="140151"/>
            <a:chExt cx="12266621" cy="53553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BFF3D38-7985-4317-AFF1-248A7753C93F}"/>
                </a:ext>
              </a:extLst>
            </p:cNvPr>
            <p:cNvSpPr/>
            <p:nvPr/>
          </p:nvSpPr>
          <p:spPr>
            <a:xfrm>
              <a:off x="0" y="140151"/>
              <a:ext cx="12266621" cy="535534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D796AFED-28DE-4F2B-B686-71AB3901A2C7}"/>
                </a:ext>
              </a:extLst>
            </p:cNvPr>
            <p:cNvGrpSpPr/>
            <p:nvPr/>
          </p:nvGrpSpPr>
          <p:grpSpPr>
            <a:xfrm>
              <a:off x="190682" y="145052"/>
              <a:ext cx="11724303" cy="530633"/>
              <a:chOff x="190682" y="145052"/>
              <a:chExt cx="11724303" cy="530633"/>
            </a:xfrm>
          </p:grpSpPr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B26DB049-89AF-4204-ACEA-E275BF29E291}"/>
                  </a:ext>
                </a:extLst>
              </p:cNvPr>
              <p:cNvSpPr txBox="1"/>
              <p:nvPr/>
            </p:nvSpPr>
            <p:spPr>
              <a:xfrm>
                <a:off x="351635" y="212863"/>
                <a:ext cx="11563350" cy="390109"/>
              </a:xfrm>
              <a:prstGeom prst="rect">
                <a:avLst/>
              </a:prstGeom>
              <a:ln w="12700">
                <a:miter lim="400000"/>
              </a:ln>
              <a:effectLst>
                <a:outerShdw blurRad="101600" dist="76200" dir="2700000" rotWithShape="0">
                  <a:srgbClr val="000000">
                    <a:alpha val="40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0768" tIns="40768" rIns="40768" bIns="40768" anchor="ctr">
                <a:spAutoFit/>
              </a:bodyPr>
              <a:lstStyle>
                <a:lvl1pPr defTabSz="815379">
                  <a:defRPr sz="64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 marL="0" marR="0" lvl="0" indent="0" algn="ctr" defTabSz="40769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1" i="0" u="none" strike="noStrike" kern="0" cap="none" spc="0" normalizeH="0" baseline="0" noProof="0" dirty="0">
                    <a:ln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LnTx/>
                    <a:uFillTx/>
                    <a:latin typeface="Helvetica"/>
                    <a:cs typeface="Helvetica"/>
                    <a:sym typeface="Helvetica"/>
                  </a:rPr>
                  <a:t>PREPARER UNE REUNION D’INFORMATION SUR LE LIONS CLUB</a:t>
                </a:r>
              </a:p>
            </p:txBody>
          </p:sp>
          <p:pic>
            <p:nvPicPr>
              <p:cNvPr id="11" name="Image 10">
                <a:extLst>
                  <a:ext uri="{FF2B5EF4-FFF2-40B4-BE49-F238E27FC236}">
                    <a16:creationId xmlns:a16="http://schemas.microsoft.com/office/drawing/2014/main" id="{2B1F2BE0-EBA5-43E3-B57D-822183235C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682" y="145052"/>
                <a:ext cx="583896" cy="530633"/>
              </a:xfrm>
              <a:prstGeom prst="rect">
                <a:avLst/>
              </a:prstGeom>
            </p:spPr>
          </p:pic>
        </p:grpSp>
      </p:grp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9A788E2B-CF75-443F-8FBD-46841B4950B9}"/>
              </a:ext>
            </a:extLst>
          </p:cNvPr>
          <p:cNvCxnSpPr/>
          <p:nvPr/>
        </p:nvCxnSpPr>
        <p:spPr>
          <a:xfrm>
            <a:off x="4970816" y="4339245"/>
            <a:ext cx="1911927" cy="0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637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>
            <a:extLst>
              <a:ext uri="{FF2B5EF4-FFF2-40B4-BE49-F238E27FC236}">
                <a16:creationId xmlns:a16="http://schemas.microsoft.com/office/drawing/2014/main" id="{EA9FF603-F3E4-48AD-BF36-B5AC9EE403A0}"/>
              </a:ext>
            </a:extLst>
          </p:cNvPr>
          <p:cNvSpPr txBox="1">
            <a:spLocks/>
          </p:cNvSpPr>
          <p:nvPr/>
        </p:nvSpPr>
        <p:spPr>
          <a:xfrm>
            <a:off x="11715069" y="6446892"/>
            <a:ext cx="70532" cy="15388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wrap="none" lIns="0" tIns="0" rIns="0" bIns="0" rtlCol="0" anchor="ctr">
            <a:spAutoFit/>
          </a:bodyPr>
          <a:lstStyle>
            <a:defPPr>
              <a:defRPr lang="fr-FR"/>
            </a:defPPr>
            <a:lvl1pPr marL="0" algn="r" defTabSz="914400" rtl="0" eaLnBrk="1" latinLnBrk="0" hangingPunct="1">
              <a:spcBef>
                <a:spcPts val="600"/>
              </a:spcBef>
              <a:defRPr sz="1000" kern="1200">
                <a:solidFill>
                  <a:srgbClr val="00338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defRPr/>
            </a:pPr>
            <a:fld id="{86CB4B4D-7CA3-9044-876B-883B54F8677D}" type="slidenum">
              <a:rPr lang="fr-FR" kern="0" smtClean="0"/>
              <a:pPr hangingPunct="0">
                <a:defRPr/>
              </a:pPr>
              <a:t>3</a:t>
            </a:fld>
            <a:endParaRPr lang="fr-FR" kern="0"/>
          </a:p>
        </p:txBody>
      </p:sp>
      <p:pic>
        <p:nvPicPr>
          <p:cNvPr id="7" name="Image 6" descr="Une image contenant plafond, intérieur, personne, table&#10;&#10;Description générée automatiquement">
            <a:extLst>
              <a:ext uri="{FF2B5EF4-FFF2-40B4-BE49-F238E27FC236}">
                <a16:creationId xmlns:a16="http://schemas.microsoft.com/office/drawing/2014/main" id="{97F9365F-DD0E-4FF3-8952-E0A46CA685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2"/>
          <a:stretch/>
        </p:blipFill>
        <p:spPr>
          <a:xfrm>
            <a:off x="0" y="0"/>
            <a:ext cx="12266620" cy="68494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EAC2C4-3A25-4916-92BF-FC5E2A0DB7DF}"/>
              </a:ext>
            </a:extLst>
          </p:cNvPr>
          <p:cNvSpPr/>
          <p:nvPr/>
        </p:nvSpPr>
        <p:spPr>
          <a:xfrm>
            <a:off x="6095999" y="0"/>
            <a:ext cx="6170621" cy="6858000"/>
          </a:xfrm>
          <a:prstGeom prst="rect">
            <a:avLst/>
          </a:prstGeom>
          <a:solidFill>
            <a:schemeClr val="accen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974AA01-133D-481A-9149-7F40DD26DBCE}"/>
              </a:ext>
            </a:extLst>
          </p:cNvPr>
          <p:cNvSpPr txBox="1"/>
          <p:nvPr/>
        </p:nvSpPr>
        <p:spPr>
          <a:xfrm>
            <a:off x="6392634" y="917989"/>
            <a:ext cx="5392967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solidFill>
                  <a:srgbClr val="FFC000"/>
                </a:solidFill>
              </a:rPr>
              <a:t>POURQUOI ?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fr-FR" altLang="fr-FR" sz="1100" b="1" dirty="0">
              <a:solidFill>
                <a:schemeClr val="bg1"/>
              </a:solidFill>
            </a:endParaRP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800" b="1" dirty="0">
                <a:solidFill>
                  <a:schemeClr val="bg1"/>
                </a:solidFill>
              </a:rPr>
              <a:t>Pour maintenir les effectifs malgré les départs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Pour maintenir la moyenne d’âge à un niveau</a:t>
            </a:r>
            <a:br>
              <a:rPr lang="fr-FR" altLang="fr-FR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fr-FR" altLang="fr-FR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permettant d’accueillir des jeunes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800" b="1" dirty="0">
                <a:solidFill>
                  <a:schemeClr val="bg1"/>
                </a:solidFill>
              </a:rPr>
              <a:t>Pour avoir des membres en activité professionnelle, qui ont un réseau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0A0A79DC-468F-4692-890E-F16BDC62F925}"/>
              </a:ext>
            </a:extLst>
          </p:cNvPr>
          <p:cNvGrpSpPr/>
          <p:nvPr/>
        </p:nvGrpSpPr>
        <p:grpSpPr>
          <a:xfrm>
            <a:off x="0" y="140151"/>
            <a:ext cx="12266621" cy="535534"/>
            <a:chOff x="0" y="140151"/>
            <a:chExt cx="12266621" cy="53553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C923CF-FDB8-4B7F-87D4-F3301AD9E144}"/>
                </a:ext>
              </a:extLst>
            </p:cNvPr>
            <p:cNvSpPr/>
            <p:nvPr/>
          </p:nvSpPr>
          <p:spPr>
            <a:xfrm>
              <a:off x="0" y="140151"/>
              <a:ext cx="12266621" cy="535534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F19CDE04-0E28-452A-9B01-A88678DDCA02}"/>
                </a:ext>
              </a:extLst>
            </p:cNvPr>
            <p:cNvGrpSpPr/>
            <p:nvPr/>
          </p:nvGrpSpPr>
          <p:grpSpPr>
            <a:xfrm>
              <a:off x="190682" y="145052"/>
              <a:ext cx="11724303" cy="530633"/>
              <a:chOff x="190682" y="145052"/>
              <a:chExt cx="11724303" cy="530633"/>
            </a:xfrm>
          </p:grpSpPr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2F44CF6A-DC71-4483-9C02-8C015EE6C72A}"/>
                  </a:ext>
                </a:extLst>
              </p:cNvPr>
              <p:cNvSpPr txBox="1"/>
              <p:nvPr/>
            </p:nvSpPr>
            <p:spPr>
              <a:xfrm>
                <a:off x="351635" y="212863"/>
                <a:ext cx="11563350" cy="390109"/>
              </a:xfrm>
              <a:prstGeom prst="rect">
                <a:avLst/>
              </a:prstGeom>
              <a:ln w="12700">
                <a:miter lim="400000"/>
              </a:ln>
              <a:effectLst>
                <a:outerShdw blurRad="101600" dist="76200" dir="2700000" rotWithShape="0">
                  <a:srgbClr val="000000">
                    <a:alpha val="40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0768" tIns="40768" rIns="40768" bIns="40768" anchor="ctr">
                <a:spAutoFit/>
              </a:bodyPr>
              <a:lstStyle>
                <a:lvl1pPr defTabSz="815379">
                  <a:defRPr sz="64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 marL="0" marR="0" lvl="0" indent="0" algn="ctr" defTabSz="40769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1" i="0" u="none" strike="noStrike" kern="0" cap="none" spc="0" normalizeH="0" baseline="0" noProof="0" dirty="0">
                    <a:ln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LnTx/>
                    <a:uFillTx/>
                    <a:latin typeface="Helvetica"/>
                    <a:cs typeface="Helvetica"/>
                    <a:sym typeface="Helvetica"/>
                  </a:rPr>
                  <a:t>PREPARER UNE REUNION D’INFORMATION SUR LE LIONS CLUB</a:t>
                </a:r>
              </a:p>
            </p:txBody>
          </p:sp>
          <p:pic>
            <p:nvPicPr>
              <p:cNvPr id="14" name="Image 13">
                <a:extLst>
                  <a:ext uri="{FF2B5EF4-FFF2-40B4-BE49-F238E27FC236}">
                    <a16:creationId xmlns:a16="http://schemas.microsoft.com/office/drawing/2014/main" id="{ADDE626A-A0F5-468C-BE09-02BEEA9EFD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682" y="145052"/>
                <a:ext cx="583896" cy="53063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92361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>
            <a:extLst>
              <a:ext uri="{FF2B5EF4-FFF2-40B4-BE49-F238E27FC236}">
                <a16:creationId xmlns:a16="http://schemas.microsoft.com/office/drawing/2014/main" id="{EA9FF603-F3E4-48AD-BF36-B5AC9EE403A0}"/>
              </a:ext>
            </a:extLst>
          </p:cNvPr>
          <p:cNvSpPr txBox="1">
            <a:spLocks/>
          </p:cNvSpPr>
          <p:nvPr/>
        </p:nvSpPr>
        <p:spPr>
          <a:xfrm>
            <a:off x="11715069" y="6446892"/>
            <a:ext cx="70532" cy="1538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wrap="none" lIns="0" tIns="0" rIns="0" bIns="0" rtlCol="0" anchor="ctr">
            <a:spAutoFit/>
          </a:bodyPr>
          <a:lstStyle>
            <a:defPPr>
              <a:defRPr lang="fr-FR"/>
            </a:defPPr>
            <a:lvl1pPr marL="0" algn="r" defTabSz="914400" rtl="0" eaLnBrk="1" latinLnBrk="0" hangingPunct="1">
              <a:spcBef>
                <a:spcPts val="600"/>
              </a:spcBef>
              <a:defRPr sz="1000" kern="1200">
                <a:solidFill>
                  <a:srgbClr val="00338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defRPr/>
            </a:pPr>
            <a:fld id="{86CB4B4D-7CA3-9044-876B-883B54F8677D}" type="slidenum">
              <a:rPr lang="fr-FR" kern="0" smtClean="0"/>
              <a:pPr hangingPunct="0">
                <a:defRPr/>
              </a:pPr>
              <a:t>4</a:t>
            </a:fld>
            <a:endParaRPr lang="fr-FR" kern="0"/>
          </a:p>
        </p:txBody>
      </p:sp>
      <p:pic>
        <p:nvPicPr>
          <p:cNvPr id="7" name="Image 6" descr="Une image contenant plafond, intérieur, personne, table&#10;&#10;Description générée automatiquement">
            <a:extLst>
              <a:ext uri="{FF2B5EF4-FFF2-40B4-BE49-F238E27FC236}">
                <a16:creationId xmlns:a16="http://schemas.microsoft.com/office/drawing/2014/main" id="{97F9365F-DD0E-4FF3-8952-E0A46CA685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2"/>
          <a:stretch/>
        </p:blipFill>
        <p:spPr>
          <a:xfrm>
            <a:off x="0" y="0"/>
            <a:ext cx="12266620" cy="68494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EAC2C4-3A25-4916-92BF-FC5E2A0DB7DF}"/>
              </a:ext>
            </a:extLst>
          </p:cNvPr>
          <p:cNvSpPr/>
          <p:nvPr/>
        </p:nvSpPr>
        <p:spPr>
          <a:xfrm>
            <a:off x="6095999" y="0"/>
            <a:ext cx="6170621" cy="6858000"/>
          </a:xfrm>
          <a:prstGeom prst="rect">
            <a:avLst/>
          </a:prstGeom>
          <a:solidFill>
            <a:schemeClr val="accen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0A0A79DC-468F-4692-890E-F16BDC62F925}"/>
              </a:ext>
            </a:extLst>
          </p:cNvPr>
          <p:cNvGrpSpPr/>
          <p:nvPr/>
        </p:nvGrpSpPr>
        <p:grpSpPr>
          <a:xfrm>
            <a:off x="0" y="140151"/>
            <a:ext cx="12266621" cy="535534"/>
            <a:chOff x="0" y="140151"/>
            <a:chExt cx="12266621" cy="53553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C923CF-FDB8-4B7F-87D4-F3301AD9E144}"/>
                </a:ext>
              </a:extLst>
            </p:cNvPr>
            <p:cNvSpPr/>
            <p:nvPr/>
          </p:nvSpPr>
          <p:spPr>
            <a:xfrm>
              <a:off x="0" y="140151"/>
              <a:ext cx="12266621" cy="535534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F19CDE04-0E28-452A-9B01-A88678DDCA02}"/>
                </a:ext>
              </a:extLst>
            </p:cNvPr>
            <p:cNvGrpSpPr/>
            <p:nvPr/>
          </p:nvGrpSpPr>
          <p:grpSpPr>
            <a:xfrm>
              <a:off x="190682" y="145052"/>
              <a:ext cx="11724303" cy="530633"/>
              <a:chOff x="190682" y="145052"/>
              <a:chExt cx="11724303" cy="530633"/>
            </a:xfrm>
          </p:grpSpPr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2F44CF6A-DC71-4483-9C02-8C015EE6C72A}"/>
                  </a:ext>
                </a:extLst>
              </p:cNvPr>
              <p:cNvSpPr txBox="1"/>
              <p:nvPr/>
            </p:nvSpPr>
            <p:spPr>
              <a:xfrm>
                <a:off x="351635" y="212863"/>
                <a:ext cx="11563350" cy="390109"/>
              </a:xfrm>
              <a:prstGeom prst="rect">
                <a:avLst/>
              </a:prstGeom>
              <a:ln w="12700">
                <a:miter lim="400000"/>
              </a:ln>
              <a:effectLst>
                <a:outerShdw blurRad="101600" dist="76200" dir="2700000" rotWithShape="0">
                  <a:srgbClr val="000000">
                    <a:alpha val="40000"/>
                  </a:srgbClr>
                </a:outerShdw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0768" tIns="40768" rIns="40768" bIns="40768" anchor="ctr">
                <a:spAutoFit/>
              </a:bodyPr>
              <a:lstStyle>
                <a:lvl1pPr defTabSz="815379">
                  <a:defRPr sz="64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 marL="0" marR="0" lvl="0" indent="0" algn="ctr" defTabSz="40769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1" i="0" u="none" strike="noStrike" kern="0" cap="none" spc="0" normalizeH="0" baseline="0" noProof="0" dirty="0">
                    <a:ln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LnTx/>
                    <a:uFillTx/>
                    <a:latin typeface="Helvetica"/>
                    <a:cs typeface="Helvetica"/>
                    <a:sym typeface="Helvetica"/>
                  </a:rPr>
                  <a:t>PREPARER UNE REUNION D’INFORMATION SUR LE LIONS CLUB</a:t>
                </a:r>
              </a:p>
            </p:txBody>
          </p:sp>
          <p:pic>
            <p:nvPicPr>
              <p:cNvPr id="14" name="Image 13">
                <a:extLst>
                  <a:ext uri="{FF2B5EF4-FFF2-40B4-BE49-F238E27FC236}">
                    <a16:creationId xmlns:a16="http://schemas.microsoft.com/office/drawing/2014/main" id="{ADDE626A-A0F5-468C-BE09-02BEEA9EFD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682" y="145052"/>
                <a:ext cx="583896" cy="530633"/>
              </a:xfrm>
              <a:prstGeom prst="rect">
                <a:avLst/>
              </a:prstGeom>
            </p:spPr>
          </p:pic>
        </p:grp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B7E17A55-7660-4CDA-985C-D156CDE469EA}"/>
              </a:ext>
            </a:extLst>
          </p:cNvPr>
          <p:cNvSpPr txBox="1"/>
          <p:nvPr/>
        </p:nvSpPr>
        <p:spPr>
          <a:xfrm>
            <a:off x="6677025" y="1156154"/>
            <a:ext cx="529001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solidFill>
                  <a:srgbClr val="FFC000"/>
                </a:solidFill>
              </a:rPr>
              <a:t>COMMENT ?</a:t>
            </a:r>
          </a:p>
          <a:p>
            <a:pPr algn="ctr"/>
            <a:endParaRPr lang="fr-FR" sz="3600" b="1" dirty="0">
              <a:solidFill>
                <a:srgbClr val="FFC000"/>
              </a:solidFill>
            </a:endParaRP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3200" b="1" dirty="0">
                <a:solidFill>
                  <a:schemeClr val="bg1"/>
                </a:solidFill>
              </a:rPr>
              <a:t>Cooptation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Réunion d’information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3200" b="1" dirty="0">
                <a:solidFill>
                  <a:schemeClr val="bg1"/>
                </a:solidFill>
              </a:rPr>
              <a:t>Branches de club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fr-FR" altLang="fr-FR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108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>
            <a:extLst>
              <a:ext uri="{FF2B5EF4-FFF2-40B4-BE49-F238E27FC236}">
                <a16:creationId xmlns:a16="http://schemas.microsoft.com/office/drawing/2014/main" id="{EA9FF603-F3E4-48AD-BF36-B5AC9EE403A0}"/>
              </a:ext>
            </a:extLst>
          </p:cNvPr>
          <p:cNvSpPr txBox="1">
            <a:spLocks/>
          </p:cNvSpPr>
          <p:nvPr/>
        </p:nvSpPr>
        <p:spPr>
          <a:xfrm>
            <a:off x="11715069" y="6446892"/>
            <a:ext cx="70532" cy="15388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wrap="none" lIns="0" tIns="0" rIns="0" bIns="0" rtlCol="0" anchor="ctr">
            <a:spAutoFit/>
          </a:bodyPr>
          <a:lstStyle>
            <a:defPPr>
              <a:defRPr lang="fr-FR"/>
            </a:defPPr>
            <a:lvl1pPr marL="0" algn="r" defTabSz="914400" rtl="0" eaLnBrk="1" latinLnBrk="0" hangingPunct="1">
              <a:spcBef>
                <a:spcPts val="600"/>
              </a:spcBef>
              <a:defRPr sz="1000" kern="1200">
                <a:solidFill>
                  <a:srgbClr val="00338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defRPr/>
            </a:pPr>
            <a:fld id="{86CB4B4D-7CA3-9044-876B-883B54F8677D}" type="slidenum">
              <a:rPr lang="fr-FR" kern="0" smtClean="0"/>
              <a:pPr hangingPunct="0">
                <a:defRPr/>
              </a:pPr>
              <a:t>5</a:t>
            </a:fld>
            <a:endParaRPr lang="fr-FR" kern="0"/>
          </a:p>
        </p:txBody>
      </p:sp>
      <p:pic>
        <p:nvPicPr>
          <p:cNvPr id="7" name="Image 6" descr="Une image contenant plafond, intérieur, personne, table&#10;&#10;Description générée automatiquement">
            <a:extLst>
              <a:ext uri="{FF2B5EF4-FFF2-40B4-BE49-F238E27FC236}">
                <a16:creationId xmlns:a16="http://schemas.microsoft.com/office/drawing/2014/main" id="{97F9365F-DD0E-4FF3-8952-E0A46CA685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2"/>
          <a:stretch/>
        </p:blipFill>
        <p:spPr>
          <a:xfrm>
            <a:off x="0" y="0"/>
            <a:ext cx="12266620" cy="68494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EAC2C4-3A25-4916-92BF-FC5E2A0DB7DF}"/>
              </a:ext>
            </a:extLst>
          </p:cNvPr>
          <p:cNvSpPr/>
          <p:nvPr/>
        </p:nvSpPr>
        <p:spPr>
          <a:xfrm>
            <a:off x="6095999" y="0"/>
            <a:ext cx="6170621" cy="6858000"/>
          </a:xfrm>
          <a:prstGeom prst="rect">
            <a:avLst/>
          </a:prstGeom>
          <a:solidFill>
            <a:schemeClr val="accen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0A0A79DC-468F-4692-890E-F16BDC62F925}"/>
              </a:ext>
            </a:extLst>
          </p:cNvPr>
          <p:cNvGrpSpPr/>
          <p:nvPr/>
        </p:nvGrpSpPr>
        <p:grpSpPr>
          <a:xfrm>
            <a:off x="0" y="140151"/>
            <a:ext cx="12266621" cy="535534"/>
            <a:chOff x="0" y="140151"/>
            <a:chExt cx="12266621" cy="53553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C923CF-FDB8-4B7F-87D4-F3301AD9E144}"/>
                </a:ext>
              </a:extLst>
            </p:cNvPr>
            <p:cNvSpPr/>
            <p:nvPr/>
          </p:nvSpPr>
          <p:spPr>
            <a:xfrm>
              <a:off x="0" y="140151"/>
              <a:ext cx="12266621" cy="535534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F19CDE04-0E28-452A-9B01-A88678DDCA02}"/>
                </a:ext>
              </a:extLst>
            </p:cNvPr>
            <p:cNvGrpSpPr/>
            <p:nvPr/>
          </p:nvGrpSpPr>
          <p:grpSpPr>
            <a:xfrm>
              <a:off x="190682" y="145052"/>
              <a:ext cx="11724303" cy="530633"/>
              <a:chOff x="190682" y="145052"/>
              <a:chExt cx="11724303" cy="530633"/>
            </a:xfrm>
          </p:grpSpPr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2F44CF6A-DC71-4483-9C02-8C015EE6C72A}"/>
                  </a:ext>
                </a:extLst>
              </p:cNvPr>
              <p:cNvSpPr txBox="1"/>
              <p:nvPr/>
            </p:nvSpPr>
            <p:spPr>
              <a:xfrm>
                <a:off x="351635" y="212863"/>
                <a:ext cx="11563350" cy="390109"/>
              </a:xfrm>
              <a:prstGeom prst="rect">
                <a:avLst/>
              </a:prstGeom>
              <a:ln w="12700">
                <a:miter lim="400000"/>
              </a:ln>
              <a:effectLst>
                <a:outerShdw blurRad="101600" dist="76200" dir="2700000" rotWithShape="0">
                  <a:srgbClr val="000000">
                    <a:alpha val="40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0768" tIns="40768" rIns="40768" bIns="40768" anchor="ctr">
                <a:spAutoFit/>
              </a:bodyPr>
              <a:lstStyle>
                <a:lvl1pPr defTabSz="815379">
                  <a:defRPr sz="64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 marL="0" marR="0" lvl="0" indent="0" algn="ctr" defTabSz="40769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1" i="0" u="none" strike="noStrike" kern="0" cap="none" spc="0" normalizeH="0" baseline="0" noProof="0" dirty="0">
                    <a:ln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LnTx/>
                    <a:uFillTx/>
                    <a:latin typeface="Helvetica"/>
                    <a:cs typeface="Helvetica"/>
                    <a:sym typeface="Helvetica"/>
                  </a:rPr>
                  <a:t>PREPARER UNE REUNION D’INFORMATION SUR LE LIONS CLUB</a:t>
                </a:r>
              </a:p>
            </p:txBody>
          </p:sp>
          <p:pic>
            <p:nvPicPr>
              <p:cNvPr id="14" name="Image 13">
                <a:extLst>
                  <a:ext uri="{FF2B5EF4-FFF2-40B4-BE49-F238E27FC236}">
                    <a16:creationId xmlns:a16="http://schemas.microsoft.com/office/drawing/2014/main" id="{ADDE626A-A0F5-468C-BE09-02BEEA9EFD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682" y="145052"/>
                <a:ext cx="583896" cy="530633"/>
              </a:xfrm>
              <a:prstGeom prst="rect">
                <a:avLst/>
              </a:prstGeom>
            </p:spPr>
          </p:pic>
        </p:grp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411043AC-B661-44CC-9089-71E91C966ADC}"/>
              </a:ext>
            </a:extLst>
          </p:cNvPr>
          <p:cNvSpPr txBox="1"/>
          <p:nvPr/>
        </p:nvSpPr>
        <p:spPr>
          <a:xfrm>
            <a:off x="6176356" y="1156154"/>
            <a:ext cx="59519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1800"/>
              </a:spcAft>
              <a:defRPr/>
            </a:pPr>
            <a:r>
              <a:rPr lang="fr-FR" altLang="fr-FR" sz="4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Réunion d’information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8563C96-9B33-4C43-96B3-7A4922C23D4E}"/>
              </a:ext>
            </a:extLst>
          </p:cNvPr>
          <p:cNvSpPr txBox="1"/>
          <p:nvPr/>
        </p:nvSpPr>
        <p:spPr>
          <a:xfrm>
            <a:off x="6437936" y="2262640"/>
            <a:ext cx="548674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altLang="fr-FR" sz="48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3 étapes :</a:t>
            </a:r>
          </a:p>
          <a:p>
            <a:pPr algn="ctr">
              <a:defRPr/>
            </a:pPr>
            <a:endParaRPr lang="fr-FR" altLang="fr-FR" sz="3200" b="1" dirty="0">
              <a:solidFill>
                <a:schemeClr val="bg1"/>
              </a:solidFill>
            </a:endParaRPr>
          </a:p>
          <a:p>
            <a:pPr marL="989013" lvl="2" indent="-207963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3200" b="1" dirty="0">
                <a:solidFill>
                  <a:schemeClr val="bg1"/>
                </a:solidFill>
              </a:rPr>
              <a:t>Bien préparer la réunion</a:t>
            </a:r>
          </a:p>
          <a:p>
            <a:pPr marL="989013" lvl="2" indent="-207963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Pendant la réunion</a:t>
            </a:r>
          </a:p>
          <a:p>
            <a:pPr marL="989013" lvl="2" indent="-207963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3200" b="1" dirty="0">
                <a:solidFill>
                  <a:schemeClr val="bg1"/>
                </a:solidFill>
              </a:rPr>
              <a:t>Après la réunion</a:t>
            </a:r>
          </a:p>
          <a:p>
            <a:pPr>
              <a:defRPr/>
            </a:pPr>
            <a:endParaRPr lang="fr-FR" altLang="fr-FR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601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>
            <a:extLst>
              <a:ext uri="{FF2B5EF4-FFF2-40B4-BE49-F238E27FC236}">
                <a16:creationId xmlns:a16="http://schemas.microsoft.com/office/drawing/2014/main" id="{EA9FF603-F3E4-48AD-BF36-B5AC9EE403A0}"/>
              </a:ext>
            </a:extLst>
          </p:cNvPr>
          <p:cNvSpPr txBox="1">
            <a:spLocks/>
          </p:cNvSpPr>
          <p:nvPr/>
        </p:nvSpPr>
        <p:spPr>
          <a:xfrm>
            <a:off x="11715069" y="6446892"/>
            <a:ext cx="70532" cy="15388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wrap="none" lIns="0" tIns="0" rIns="0" bIns="0" rtlCol="0" anchor="ctr">
            <a:spAutoFit/>
          </a:bodyPr>
          <a:lstStyle>
            <a:defPPr>
              <a:defRPr lang="fr-FR"/>
            </a:defPPr>
            <a:lvl1pPr marL="0" algn="r" defTabSz="914400" rtl="0" eaLnBrk="1" latinLnBrk="0" hangingPunct="1">
              <a:spcBef>
                <a:spcPts val="600"/>
              </a:spcBef>
              <a:defRPr sz="1000" kern="1200">
                <a:solidFill>
                  <a:srgbClr val="00338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defRPr/>
            </a:pPr>
            <a:fld id="{86CB4B4D-7CA3-9044-876B-883B54F8677D}" type="slidenum">
              <a:rPr lang="fr-FR" kern="0" smtClean="0"/>
              <a:pPr hangingPunct="0">
                <a:defRPr/>
              </a:pPr>
              <a:t>6</a:t>
            </a:fld>
            <a:endParaRPr lang="fr-FR" kern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CFE8BB6-1A45-413C-83C0-86B2B600150F}"/>
              </a:ext>
            </a:extLst>
          </p:cNvPr>
          <p:cNvSpPr txBox="1"/>
          <p:nvPr/>
        </p:nvSpPr>
        <p:spPr>
          <a:xfrm>
            <a:off x="975360" y="1884814"/>
            <a:ext cx="10241280" cy="4052650"/>
          </a:xfrm>
          <a:prstGeom prst="rect">
            <a:avLst/>
          </a:prstGeom>
          <a:ln w="12700">
            <a:miter lim="400000"/>
          </a:ln>
          <a:effectLst>
            <a:outerShdw blurRad="101600" dist="76200" dir="27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0768" tIns="40768" rIns="40768" bIns="40768" anchor="ctr">
            <a:spAutoFit/>
          </a:bodyPr>
          <a:lstStyle>
            <a:lvl1pPr defTabSz="815379">
              <a:defRPr sz="6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ctr" defTabSz="40769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600" b="1" i="0" u="none" strike="noStrike" kern="0" cap="none" spc="0" normalizeH="0" baseline="0" noProof="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1</a:t>
            </a:r>
            <a:r>
              <a:rPr kumimoji="0" lang="fr-FR" sz="6600" b="1" i="0" u="none" strike="noStrike" kern="0" cap="none" spc="0" normalizeH="0" baseline="30000" noProof="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ère</a:t>
            </a:r>
            <a:r>
              <a:rPr kumimoji="0" lang="fr-FR" sz="6600" b="1" i="0" u="none" strike="noStrike" kern="0" cap="none" spc="0" normalizeH="0" baseline="0" noProof="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 étape</a:t>
            </a:r>
          </a:p>
          <a:p>
            <a:pPr marL="0" marR="0" lvl="0" indent="0" algn="ctr" defTabSz="40769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6600" b="1" kern="0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FFC000"/>
              </a:solidFill>
            </a:endParaRPr>
          </a:p>
          <a:p>
            <a:pPr marL="0" marR="0" lvl="0" indent="0" algn="ctr" defTabSz="40769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1" i="0" u="none" strike="noStrike" kern="0" cap="none" spc="0" normalizeH="0" baseline="0" noProof="0" dirty="0">
                <a:ln>
                  <a:solidFill>
                    <a:srgbClr val="4472C4">
                      <a:lumMod val="20000"/>
                      <a:lumOff val="8000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"/>
                <a:ea typeface="+mn-ea"/>
                <a:cs typeface="Helvetica"/>
                <a:sym typeface="Helvetica"/>
              </a:rPr>
              <a:t>Bien préparer la réunion</a:t>
            </a:r>
          </a:p>
          <a:p>
            <a:pPr marL="0" marR="0" lvl="0" indent="0" algn="ctr" defTabSz="40769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6600" b="1" i="0" u="none" strike="noStrike" kern="0" cap="none" spc="0" normalizeH="0" baseline="0" noProof="0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FFC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32F9C5DF-4408-4C0E-8906-0FAFC6237074}"/>
              </a:ext>
            </a:extLst>
          </p:cNvPr>
          <p:cNvGrpSpPr/>
          <p:nvPr/>
        </p:nvGrpSpPr>
        <p:grpSpPr>
          <a:xfrm>
            <a:off x="1" y="140151"/>
            <a:ext cx="12192000" cy="535534"/>
            <a:chOff x="0" y="140151"/>
            <a:chExt cx="12266621" cy="53553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BFF3D38-7985-4317-AFF1-248A7753C93F}"/>
                </a:ext>
              </a:extLst>
            </p:cNvPr>
            <p:cNvSpPr/>
            <p:nvPr/>
          </p:nvSpPr>
          <p:spPr>
            <a:xfrm>
              <a:off x="0" y="140151"/>
              <a:ext cx="12266621" cy="535534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D796AFED-28DE-4F2B-B686-71AB3901A2C7}"/>
                </a:ext>
              </a:extLst>
            </p:cNvPr>
            <p:cNvGrpSpPr/>
            <p:nvPr/>
          </p:nvGrpSpPr>
          <p:grpSpPr>
            <a:xfrm>
              <a:off x="190682" y="145052"/>
              <a:ext cx="11724303" cy="530633"/>
              <a:chOff x="190682" y="145052"/>
              <a:chExt cx="11724303" cy="530633"/>
            </a:xfrm>
          </p:grpSpPr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B26DB049-89AF-4204-ACEA-E275BF29E291}"/>
                  </a:ext>
                </a:extLst>
              </p:cNvPr>
              <p:cNvSpPr txBox="1"/>
              <p:nvPr/>
            </p:nvSpPr>
            <p:spPr>
              <a:xfrm>
                <a:off x="351635" y="212863"/>
                <a:ext cx="11563350" cy="390109"/>
              </a:xfrm>
              <a:prstGeom prst="rect">
                <a:avLst/>
              </a:prstGeom>
              <a:ln w="12700">
                <a:miter lim="400000"/>
              </a:ln>
              <a:effectLst>
                <a:outerShdw blurRad="101600" dist="76200" dir="2700000" rotWithShape="0">
                  <a:srgbClr val="000000">
                    <a:alpha val="40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0768" tIns="40768" rIns="40768" bIns="40768" anchor="ctr">
                <a:spAutoFit/>
              </a:bodyPr>
              <a:lstStyle>
                <a:lvl1pPr defTabSz="815379">
                  <a:defRPr sz="640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 marL="0" marR="0" lvl="0" indent="0" algn="ctr" defTabSz="40769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000" b="1" i="0" u="none" strike="noStrike" kern="0" cap="none" spc="0" normalizeH="0" baseline="0" noProof="0" dirty="0">
                    <a:ln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LnTx/>
                    <a:uFillTx/>
                    <a:latin typeface="Helvetica"/>
                    <a:cs typeface="Helvetica"/>
                    <a:sym typeface="Helvetica"/>
                  </a:rPr>
                  <a:t>PREPARER UNE REUNION D’INFORMATION SUR LE LIONS CLUB</a:t>
                </a:r>
              </a:p>
            </p:txBody>
          </p:sp>
          <p:pic>
            <p:nvPicPr>
              <p:cNvPr id="11" name="Image 10">
                <a:extLst>
                  <a:ext uri="{FF2B5EF4-FFF2-40B4-BE49-F238E27FC236}">
                    <a16:creationId xmlns:a16="http://schemas.microsoft.com/office/drawing/2014/main" id="{2B1F2BE0-EBA5-43E3-B57D-822183235C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682" y="145052"/>
                <a:ext cx="583896" cy="530633"/>
              </a:xfrm>
              <a:prstGeom prst="rect">
                <a:avLst/>
              </a:prstGeom>
            </p:spPr>
          </p:pic>
        </p:grpSp>
      </p:grp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ECEFAB36-AD7B-4E05-B526-F7C00C9C2AEC}"/>
              </a:ext>
            </a:extLst>
          </p:cNvPr>
          <p:cNvCxnSpPr/>
          <p:nvPr/>
        </p:nvCxnSpPr>
        <p:spPr>
          <a:xfrm>
            <a:off x="4992984" y="3516284"/>
            <a:ext cx="1911927" cy="0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963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>
            <a:extLst>
              <a:ext uri="{FF2B5EF4-FFF2-40B4-BE49-F238E27FC236}">
                <a16:creationId xmlns:a16="http://schemas.microsoft.com/office/drawing/2014/main" id="{EA9FF603-F3E4-48AD-BF36-B5AC9EE403A0}"/>
              </a:ext>
            </a:extLst>
          </p:cNvPr>
          <p:cNvSpPr txBox="1">
            <a:spLocks/>
          </p:cNvSpPr>
          <p:nvPr/>
        </p:nvSpPr>
        <p:spPr>
          <a:xfrm>
            <a:off x="11715069" y="6446892"/>
            <a:ext cx="70532" cy="1538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wrap="none" lIns="0" tIns="0" rIns="0" bIns="0" rtlCol="0" anchor="ctr">
            <a:spAutoFit/>
          </a:bodyPr>
          <a:lstStyle>
            <a:defPPr>
              <a:defRPr lang="fr-FR"/>
            </a:defPPr>
            <a:lvl1pPr marL="0" algn="r" defTabSz="914400" rtl="0" eaLnBrk="1" latinLnBrk="0" hangingPunct="1">
              <a:spcBef>
                <a:spcPts val="600"/>
              </a:spcBef>
              <a:defRPr sz="1000" kern="1200">
                <a:solidFill>
                  <a:srgbClr val="00338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defRPr/>
            </a:pPr>
            <a:fld id="{86CB4B4D-7CA3-9044-876B-883B54F8677D}" type="slidenum">
              <a:rPr lang="fr-FR" kern="0" smtClean="0"/>
              <a:pPr hangingPunct="0">
                <a:defRPr/>
              </a:pPr>
              <a:t>7</a:t>
            </a:fld>
            <a:endParaRPr lang="fr-FR" kern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8651306-7487-4039-BA4F-2D3B28766C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63" y="81168"/>
            <a:ext cx="583896" cy="530633"/>
          </a:xfrm>
          <a:prstGeom prst="rect">
            <a:avLst/>
          </a:prstGeom>
        </p:spPr>
      </p:pic>
      <p:pic>
        <p:nvPicPr>
          <p:cNvPr id="3" name="Image 2" descr="Une image contenant personne, intérieur, table, assis&#10;&#10;Description générée automatiquement">
            <a:extLst>
              <a:ext uri="{FF2B5EF4-FFF2-40B4-BE49-F238E27FC236}">
                <a16:creationId xmlns:a16="http://schemas.microsoft.com/office/drawing/2014/main" id="{041586B6-8D76-468F-BE07-FEE47A5C7C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8"/>
          <a:stretch/>
        </p:blipFill>
        <p:spPr>
          <a:xfrm>
            <a:off x="-1" y="0"/>
            <a:ext cx="12192001" cy="68536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8607FAE-85E2-4A93-980D-0F69CECAA7C6}"/>
              </a:ext>
            </a:extLst>
          </p:cNvPr>
          <p:cNvSpPr/>
          <p:nvPr/>
        </p:nvSpPr>
        <p:spPr>
          <a:xfrm>
            <a:off x="0" y="0"/>
            <a:ext cx="6170621" cy="6858000"/>
          </a:xfrm>
          <a:prstGeom prst="rect">
            <a:avLst/>
          </a:prstGeom>
          <a:solidFill>
            <a:schemeClr val="accen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974AA01-133D-481A-9149-7F40DD26DBCE}"/>
              </a:ext>
            </a:extLst>
          </p:cNvPr>
          <p:cNvSpPr txBox="1"/>
          <p:nvPr/>
        </p:nvSpPr>
        <p:spPr>
          <a:xfrm>
            <a:off x="99946" y="641465"/>
            <a:ext cx="605424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altLang="fr-FR" sz="36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bien préparer la réunion</a:t>
            </a:r>
          </a:p>
          <a:p>
            <a:pPr>
              <a:defRPr/>
            </a:pPr>
            <a:endParaRPr lang="fr-FR" altLang="fr-FR" sz="2800" b="1" dirty="0">
              <a:solidFill>
                <a:schemeClr val="bg1"/>
              </a:solidFill>
            </a:endParaRPr>
          </a:p>
          <a:p>
            <a:pPr marL="457200" indent="-274638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800" b="1" dirty="0">
                <a:solidFill>
                  <a:schemeClr val="bg1"/>
                </a:solidFill>
              </a:rPr>
              <a:t>On invite un certain nombre de personnes à découvrir le Lions Clubs et le club  local</a:t>
            </a:r>
          </a:p>
          <a:p>
            <a:pPr algn="l" fontAlgn="auto">
              <a:spcAft>
                <a:spcPts val="0"/>
              </a:spcAft>
              <a:defRPr/>
            </a:pPr>
            <a:endParaRPr lang="fr-FR" sz="2800" dirty="0">
              <a:solidFill>
                <a:schemeClr val="bg1"/>
              </a:solidFill>
            </a:endParaRPr>
          </a:p>
          <a:p>
            <a:pPr marL="457200" indent="-274638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800" b="1" dirty="0">
                <a:solidFill>
                  <a:schemeClr val="bg1"/>
                </a:solidFill>
              </a:rPr>
              <a:t>Il faut inviter suffisamment de personnes pour que la soirée soit réussie</a:t>
            </a:r>
          </a:p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sz="2800" b="1" dirty="0">
              <a:solidFill>
                <a:schemeClr val="bg1"/>
              </a:solidFill>
            </a:endParaRPr>
          </a:p>
          <a:p>
            <a:pPr marL="457200" indent="-274638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800" b="1" dirty="0">
                <a:solidFill>
                  <a:schemeClr val="bg1"/>
                </a:solidFill>
              </a:rPr>
              <a:t>Rappelez-vous que tous ne viendront pas !</a:t>
            </a:r>
          </a:p>
        </p:txBody>
      </p:sp>
    </p:spTree>
    <p:extLst>
      <p:ext uri="{BB962C8B-B14F-4D97-AF65-F5344CB8AC3E}">
        <p14:creationId xmlns:p14="http://schemas.microsoft.com/office/powerpoint/2010/main" val="2042693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>
            <a:extLst>
              <a:ext uri="{FF2B5EF4-FFF2-40B4-BE49-F238E27FC236}">
                <a16:creationId xmlns:a16="http://schemas.microsoft.com/office/drawing/2014/main" id="{EA9FF603-F3E4-48AD-BF36-B5AC9EE403A0}"/>
              </a:ext>
            </a:extLst>
          </p:cNvPr>
          <p:cNvSpPr txBox="1">
            <a:spLocks/>
          </p:cNvSpPr>
          <p:nvPr/>
        </p:nvSpPr>
        <p:spPr>
          <a:xfrm>
            <a:off x="11715069" y="6446892"/>
            <a:ext cx="70532" cy="15388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wrap="none" lIns="0" tIns="0" rIns="0" bIns="0" rtlCol="0" anchor="ctr">
            <a:spAutoFit/>
          </a:bodyPr>
          <a:lstStyle>
            <a:defPPr>
              <a:defRPr lang="fr-FR"/>
            </a:defPPr>
            <a:lvl1pPr marL="0" algn="r" defTabSz="914400" rtl="0" eaLnBrk="1" latinLnBrk="0" hangingPunct="1">
              <a:spcBef>
                <a:spcPts val="600"/>
              </a:spcBef>
              <a:defRPr sz="1000" kern="1200">
                <a:solidFill>
                  <a:srgbClr val="00338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defRPr/>
            </a:pPr>
            <a:fld id="{86CB4B4D-7CA3-9044-876B-883B54F8677D}" type="slidenum">
              <a:rPr lang="fr-FR" kern="0" smtClean="0"/>
              <a:pPr hangingPunct="0">
                <a:defRPr/>
              </a:pPr>
              <a:t>8</a:t>
            </a:fld>
            <a:endParaRPr lang="fr-FR" kern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8651306-7487-4039-BA4F-2D3B28766C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63" y="81168"/>
            <a:ext cx="583896" cy="530633"/>
          </a:xfrm>
          <a:prstGeom prst="rect">
            <a:avLst/>
          </a:prstGeom>
        </p:spPr>
      </p:pic>
      <p:pic>
        <p:nvPicPr>
          <p:cNvPr id="3" name="Image 2" descr="Une image contenant personne, intérieur, table, assis&#10;&#10;Description générée automatiquement">
            <a:extLst>
              <a:ext uri="{FF2B5EF4-FFF2-40B4-BE49-F238E27FC236}">
                <a16:creationId xmlns:a16="http://schemas.microsoft.com/office/drawing/2014/main" id="{041586B6-8D76-468F-BE07-FEE47A5C7C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8"/>
          <a:stretch/>
        </p:blipFill>
        <p:spPr>
          <a:xfrm>
            <a:off x="-1" y="0"/>
            <a:ext cx="12192001" cy="68536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8607FAE-85E2-4A93-980D-0F69CECAA7C6}"/>
              </a:ext>
            </a:extLst>
          </p:cNvPr>
          <p:cNvSpPr/>
          <p:nvPr/>
        </p:nvSpPr>
        <p:spPr>
          <a:xfrm>
            <a:off x="0" y="0"/>
            <a:ext cx="6170621" cy="6858000"/>
          </a:xfrm>
          <a:prstGeom prst="rect">
            <a:avLst/>
          </a:prstGeom>
          <a:solidFill>
            <a:schemeClr val="accen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626E0A2-7BB9-485E-808D-DB7F1F692AC7}"/>
              </a:ext>
            </a:extLst>
          </p:cNvPr>
          <p:cNvSpPr txBox="1"/>
          <p:nvPr/>
        </p:nvSpPr>
        <p:spPr>
          <a:xfrm>
            <a:off x="74815" y="611801"/>
            <a:ext cx="602118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600" b="1" i="0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Pour bien préparer la réunion</a:t>
            </a:r>
          </a:p>
          <a:p>
            <a:pPr>
              <a:defRPr/>
            </a:pPr>
            <a:endParaRPr lang="fr-FR" altLang="fr-FR" sz="2800" b="1" dirty="0">
              <a:solidFill>
                <a:schemeClr val="bg1"/>
              </a:solidFill>
            </a:endParaRPr>
          </a:p>
          <a:p>
            <a:pPr marL="457200" indent="-1905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800" b="1" dirty="0">
                <a:solidFill>
                  <a:schemeClr val="bg1"/>
                </a:solidFill>
              </a:rPr>
              <a:t>Chaque membre du club propose des invité(e)s potentiel(le)s, sans forcément connaître les personnes </a:t>
            </a:r>
          </a:p>
          <a:p>
            <a:pPr marL="457200" indent="-1905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sz="2800" b="1" dirty="0">
              <a:solidFill>
                <a:schemeClr val="bg1"/>
              </a:solidFill>
            </a:endParaRPr>
          </a:p>
          <a:p>
            <a:pPr marL="457200" indent="-1905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800" b="1" dirty="0">
                <a:solidFill>
                  <a:schemeClr val="bg1"/>
                </a:solidFill>
              </a:rPr>
              <a:t>Lors d’une réunion du club on les inscrits sur un tableau.</a:t>
            </a:r>
            <a:br>
              <a:rPr lang="fr-FR" sz="2800" b="1" dirty="0">
                <a:solidFill>
                  <a:schemeClr val="bg1"/>
                </a:solidFill>
              </a:rPr>
            </a:br>
            <a:endParaRPr lang="fr-FR" sz="2800" b="1" dirty="0">
              <a:solidFill>
                <a:schemeClr val="bg1"/>
              </a:solidFill>
            </a:endParaRPr>
          </a:p>
          <a:p>
            <a:pPr marL="457200" indent="-1905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800" b="1" dirty="0">
                <a:solidFill>
                  <a:schemeClr val="bg1"/>
                </a:solidFill>
              </a:rPr>
              <a:t>Chaque membre se prononce </a:t>
            </a:r>
            <a:r>
              <a:rPr lang="fr-FR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sans commentaire</a:t>
            </a:r>
            <a:r>
              <a:rPr lang="fr-FR" sz="2800" b="1" dirty="0">
                <a:solidFill>
                  <a:schemeClr val="bg1"/>
                </a:solidFill>
              </a:rPr>
              <a:t> par oui ou par non sur chaque invité proposé</a:t>
            </a:r>
          </a:p>
        </p:txBody>
      </p:sp>
    </p:spTree>
    <p:extLst>
      <p:ext uri="{BB962C8B-B14F-4D97-AF65-F5344CB8AC3E}">
        <p14:creationId xmlns:p14="http://schemas.microsoft.com/office/powerpoint/2010/main" val="2909430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>
            <a:extLst>
              <a:ext uri="{FF2B5EF4-FFF2-40B4-BE49-F238E27FC236}">
                <a16:creationId xmlns:a16="http://schemas.microsoft.com/office/drawing/2014/main" id="{EA9FF603-F3E4-48AD-BF36-B5AC9EE403A0}"/>
              </a:ext>
            </a:extLst>
          </p:cNvPr>
          <p:cNvSpPr txBox="1">
            <a:spLocks/>
          </p:cNvSpPr>
          <p:nvPr/>
        </p:nvSpPr>
        <p:spPr>
          <a:xfrm>
            <a:off x="11715069" y="6446892"/>
            <a:ext cx="70532" cy="1538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wrap="none" lIns="0" tIns="0" rIns="0" bIns="0" rtlCol="0" anchor="ctr">
            <a:spAutoFit/>
          </a:bodyPr>
          <a:lstStyle>
            <a:defPPr>
              <a:defRPr lang="fr-FR"/>
            </a:defPPr>
            <a:lvl1pPr marL="0" algn="r" defTabSz="914400" rtl="0" eaLnBrk="1" latinLnBrk="0" hangingPunct="1">
              <a:spcBef>
                <a:spcPts val="600"/>
              </a:spcBef>
              <a:defRPr sz="1000" kern="1200">
                <a:solidFill>
                  <a:srgbClr val="00338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defRPr/>
            </a:pPr>
            <a:fld id="{86CB4B4D-7CA3-9044-876B-883B54F8677D}" type="slidenum">
              <a:rPr lang="fr-FR" kern="0" smtClean="0"/>
              <a:pPr hangingPunct="0">
                <a:defRPr/>
              </a:pPr>
              <a:t>9</a:t>
            </a:fld>
            <a:endParaRPr lang="fr-FR" kern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8651306-7487-4039-BA4F-2D3B28766C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63" y="81168"/>
            <a:ext cx="583896" cy="530633"/>
          </a:xfrm>
          <a:prstGeom prst="rect">
            <a:avLst/>
          </a:prstGeom>
        </p:spPr>
      </p:pic>
      <p:pic>
        <p:nvPicPr>
          <p:cNvPr id="3" name="Image 2" descr="Une image contenant personne, intérieur, table, assis&#10;&#10;Description générée automatiquement">
            <a:extLst>
              <a:ext uri="{FF2B5EF4-FFF2-40B4-BE49-F238E27FC236}">
                <a16:creationId xmlns:a16="http://schemas.microsoft.com/office/drawing/2014/main" id="{041586B6-8D76-468F-BE07-FEE47A5C7C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8"/>
          <a:stretch/>
        </p:blipFill>
        <p:spPr>
          <a:xfrm>
            <a:off x="-1" y="0"/>
            <a:ext cx="12192001" cy="68536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8607FAE-85E2-4A93-980D-0F69CECAA7C6}"/>
              </a:ext>
            </a:extLst>
          </p:cNvPr>
          <p:cNvSpPr/>
          <p:nvPr/>
        </p:nvSpPr>
        <p:spPr>
          <a:xfrm>
            <a:off x="0" y="0"/>
            <a:ext cx="6170621" cy="6858000"/>
          </a:xfrm>
          <a:prstGeom prst="rect">
            <a:avLst/>
          </a:prstGeom>
          <a:solidFill>
            <a:schemeClr val="accen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626E0A2-7BB9-485E-808D-DB7F1F692AC7}"/>
              </a:ext>
            </a:extLst>
          </p:cNvPr>
          <p:cNvSpPr txBox="1"/>
          <p:nvPr/>
        </p:nvSpPr>
        <p:spPr>
          <a:xfrm>
            <a:off x="74815" y="611801"/>
            <a:ext cx="60211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600" b="1" i="0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Pour bien préparer la réunion</a:t>
            </a:r>
          </a:p>
          <a:p>
            <a:pPr algn="l" fontAlgn="auto">
              <a:spcAft>
                <a:spcPts val="0"/>
              </a:spcAft>
              <a:defRPr/>
            </a:pPr>
            <a:endParaRPr lang="fr-FR" sz="2800" b="1" dirty="0">
              <a:solidFill>
                <a:schemeClr val="bg1"/>
              </a:solidFill>
            </a:endParaRPr>
          </a:p>
          <a:p>
            <a:pPr marL="457200" indent="-274638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800" b="1" dirty="0">
                <a:solidFill>
                  <a:schemeClr val="bg1"/>
                </a:solidFill>
              </a:rPr>
              <a:t>Etablissement de la liste définitive des invité(e)s issu(e)s des propositions des membres du club.</a:t>
            </a:r>
            <a:br>
              <a:rPr lang="fr-FR" sz="2800" b="1" dirty="0">
                <a:solidFill>
                  <a:schemeClr val="bg1"/>
                </a:solidFill>
              </a:rPr>
            </a:br>
            <a:endParaRPr lang="fr-FR" sz="2800" b="1" dirty="0">
              <a:solidFill>
                <a:schemeClr val="bg1"/>
              </a:solidFill>
            </a:endParaRPr>
          </a:p>
          <a:p>
            <a:pPr marL="457200" indent="-274638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800" b="1" dirty="0">
                <a:solidFill>
                  <a:schemeClr val="bg1"/>
                </a:solidFill>
              </a:rPr>
              <a:t>Validation par 100% des membres du club</a:t>
            </a:r>
            <a:br>
              <a:rPr lang="fr-FR" sz="2800" b="1" dirty="0">
                <a:solidFill>
                  <a:schemeClr val="bg1"/>
                </a:solidFill>
              </a:rPr>
            </a:br>
            <a:endParaRPr lang="fr-FR" sz="2800" b="1" dirty="0">
              <a:solidFill>
                <a:schemeClr val="bg1"/>
              </a:solidFill>
            </a:endParaRPr>
          </a:p>
          <a:p>
            <a:pPr marL="457200" indent="-274638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2800" b="1" dirty="0">
                <a:solidFill>
                  <a:schemeClr val="bg1"/>
                </a:solidFill>
              </a:rPr>
              <a:t>Distribution des rôles de chacun</a:t>
            </a:r>
          </a:p>
        </p:txBody>
      </p:sp>
    </p:spTree>
    <p:extLst>
      <p:ext uri="{BB962C8B-B14F-4D97-AF65-F5344CB8AC3E}">
        <p14:creationId xmlns:p14="http://schemas.microsoft.com/office/powerpoint/2010/main" val="384996675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1061</Words>
  <Application>Microsoft Office PowerPoint</Application>
  <PresentationFormat>Grand écran</PresentationFormat>
  <Paragraphs>208</Paragraphs>
  <Slides>28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Helvetica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Thierry BILAY</dc:creator>
  <cp:lastModifiedBy>Thierry BILAY</cp:lastModifiedBy>
  <cp:revision>23</cp:revision>
  <dcterms:created xsi:type="dcterms:W3CDTF">2020-10-16T16:58:30Z</dcterms:created>
  <dcterms:modified xsi:type="dcterms:W3CDTF">2020-10-22T12:03:09Z</dcterms:modified>
</cp:coreProperties>
</file>